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mp" ContentType="image/p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handoutMasterIdLst>
    <p:handoutMasterId r:id="rId21"/>
  </p:handoutMasterIdLst>
  <p:sldIdLst>
    <p:sldId id="257" r:id="rId2"/>
    <p:sldId id="276" r:id="rId3"/>
    <p:sldId id="277" r:id="rId4"/>
    <p:sldId id="295" r:id="rId5"/>
    <p:sldId id="294" r:id="rId6"/>
    <p:sldId id="259" r:id="rId7"/>
    <p:sldId id="281" r:id="rId8"/>
    <p:sldId id="296" r:id="rId9"/>
    <p:sldId id="282" r:id="rId10"/>
    <p:sldId id="287" r:id="rId11"/>
    <p:sldId id="297" r:id="rId12"/>
    <p:sldId id="264" r:id="rId13"/>
    <p:sldId id="299" r:id="rId14"/>
    <p:sldId id="300" r:id="rId15"/>
    <p:sldId id="275" r:id="rId16"/>
    <p:sldId id="293" r:id="rId17"/>
    <p:sldId id="279" r:id="rId18"/>
    <p:sldId id="274" r:id="rId19"/>
  </p:sldIdLst>
  <p:sldSz cx="9144000" cy="6858000" type="screen4x3"/>
  <p:notesSz cx="9926638" cy="67976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1F6D"/>
    <a:srgbClr val="008264"/>
    <a:srgbClr val="ECA154"/>
    <a:srgbClr val="595959"/>
    <a:srgbClr val="D2D2D2"/>
    <a:srgbClr val="BEBEBE"/>
    <a:srgbClr val="AAAAAA"/>
    <a:srgbClr val="A0A0A0"/>
    <a:srgbClr val="969696"/>
    <a:srgbClr val="7F7F7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63382" autoAdjust="0"/>
  </p:normalViewPr>
  <p:slideViewPr>
    <p:cSldViewPr snapToGrid="0">
      <p:cViewPr varScale="1">
        <p:scale>
          <a:sx n="114" d="100"/>
          <a:sy n="114" d="100"/>
        </p:scale>
        <p:origin x="1506" y="102"/>
      </p:cViewPr>
      <p:guideLst/>
    </p:cSldViewPr>
  </p:slideViewPr>
  <p:notesTextViewPr>
    <p:cViewPr>
      <p:scale>
        <a:sx n="1" d="1"/>
        <a:sy n="1" d="1"/>
      </p:scale>
      <p:origin x="0" y="0"/>
    </p:cViewPr>
  </p:notesTextViewPr>
  <p:notesViewPr>
    <p:cSldViewPr snapToGrid="0">
      <p:cViewPr varScale="1">
        <p:scale>
          <a:sx n="116" d="100"/>
          <a:sy n="116" d="100"/>
        </p:scale>
        <p:origin x="209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9631568271928432"/>
          <c:y val="5.0370182248910492E-3"/>
          <c:w val="0.6945338911502863"/>
          <c:h val="0.99479195291349232"/>
        </c:manualLayout>
      </c:layout>
      <c:barChart>
        <c:barDir val="bar"/>
        <c:grouping val="clustered"/>
        <c:varyColors val="0"/>
        <c:ser>
          <c:idx val="0"/>
          <c:order val="0"/>
          <c:tx>
            <c:strRef>
              <c:f>Sheet1!$A$2</c:f>
              <c:strCache>
                <c:ptCount val="1"/>
                <c:pt idx="0">
                  <c:v>&lt;75 patients per annum (N=25)</c:v>
                </c:pt>
              </c:strCache>
            </c:strRef>
          </c:tx>
          <c:spPr>
            <a:solidFill>
              <a:srgbClr val="BEBEBE"/>
            </a:solidFill>
            <a:ln>
              <a:noFill/>
            </a:ln>
            <a:effectLst/>
          </c:spPr>
          <c:invertIfNegative val="0"/>
          <c:dPt>
            <c:idx val="0"/>
            <c:invertIfNegative val="0"/>
            <c:bubble3D val="0"/>
            <c:spPr>
              <a:solidFill>
                <a:srgbClr val="D2D2D2"/>
              </a:solidFill>
              <a:ln>
                <a:solidFill>
                  <a:schemeClr val="accent6">
                    <a:lumMod val="75000"/>
                  </a:schemeClr>
                </a:solidFill>
              </a:ln>
              <a:effectLst/>
            </c:spPr>
            <c:extLst>
              <c:ext xmlns:c16="http://schemas.microsoft.com/office/drawing/2014/chart" uri="{C3380CC4-5D6E-409C-BE32-E72D297353CC}">
                <c16:uniqueId val="{00000001-29D4-4558-AF1F-AE26C99A6188}"/>
              </c:ext>
            </c:extLst>
          </c:dPt>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c:f>
              <c:strCache>
                <c:ptCount val="1"/>
                <c:pt idx="0">
                  <c:v>Median number of Framework elements met</c:v>
                </c:pt>
              </c:strCache>
            </c:strRef>
          </c:cat>
          <c:val>
            <c:numRef>
              <c:f>Sheet1!$B$2</c:f>
              <c:numCache>
                <c:formatCode>General</c:formatCode>
                <c:ptCount val="1"/>
                <c:pt idx="0">
                  <c:v>11</c:v>
                </c:pt>
              </c:numCache>
            </c:numRef>
          </c:val>
          <c:extLst>
            <c:ext xmlns:c16="http://schemas.microsoft.com/office/drawing/2014/chart" uri="{C3380CC4-5D6E-409C-BE32-E72D297353CC}">
              <c16:uniqueId val="{0000000E-29D4-4558-AF1F-AE26C99A6188}"/>
            </c:ext>
          </c:extLst>
        </c:ser>
        <c:ser>
          <c:idx val="1"/>
          <c:order val="1"/>
          <c:tx>
            <c:strRef>
              <c:f>Sheet1!$A$3</c:f>
              <c:strCache>
                <c:ptCount val="1"/>
                <c:pt idx="0">
                  <c:v>75-199 stroke patients per annum (N=32)</c:v>
                </c:pt>
              </c:strCache>
            </c:strRef>
          </c:tx>
          <c:spPr>
            <a:solidFill>
              <a:srgbClr val="AAAAAA"/>
            </a:solidFill>
            <a:ln>
              <a:noFill/>
            </a:ln>
            <a:effectLst/>
          </c:spPr>
          <c:invertIfNegative val="0"/>
          <c:dPt>
            <c:idx val="0"/>
            <c:invertIfNegative val="0"/>
            <c:bubble3D val="0"/>
            <c:spPr>
              <a:solidFill>
                <a:srgbClr val="BEBEBE"/>
              </a:solidFill>
              <a:ln>
                <a:solidFill>
                  <a:schemeClr val="accent6">
                    <a:lumMod val="75000"/>
                  </a:schemeClr>
                </a:solidFill>
              </a:ln>
              <a:effectLst/>
            </c:spPr>
            <c:extLst>
              <c:ext xmlns:c16="http://schemas.microsoft.com/office/drawing/2014/chart" uri="{C3380CC4-5D6E-409C-BE32-E72D297353CC}">
                <c16:uniqueId val="{00000003-FDB3-0444-A60B-C41CAAE22997}"/>
              </c:ext>
            </c:extLst>
          </c:dPt>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c:f>
              <c:strCache>
                <c:ptCount val="1"/>
                <c:pt idx="0">
                  <c:v>Median number of Framework elements met</c:v>
                </c:pt>
              </c:strCache>
            </c:strRef>
          </c:cat>
          <c:val>
            <c:numRef>
              <c:f>Sheet1!$B$3</c:f>
              <c:numCache>
                <c:formatCode>General</c:formatCode>
                <c:ptCount val="1"/>
                <c:pt idx="0">
                  <c:v>15</c:v>
                </c:pt>
              </c:numCache>
            </c:numRef>
          </c:val>
          <c:extLst>
            <c:ext xmlns:c16="http://schemas.microsoft.com/office/drawing/2014/chart" uri="{C3380CC4-5D6E-409C-BE32-E72D297353CC}">
              <c16:uniqueId val="{0000000F-29D4-4558-AF1F-AE26C99A6188}"/>
            </c:ext>
          </c:extLst>
        </c:ser>
        <c:ser>
          <c:idx val="2"/>
          <c:order val="2"/>
          <c:tx>
            <c:strRef>
              <c:f>Sheet1!$A$4</c:f>
              <c:strCache>
                <c:ptCount val="1"/>
                <c:pt idx="0">
                  <c:v>200-349 stroke patients per annum (N=28)</c:v>
                </c:pt>
              </c:strCache>
            </c:strRef>
          </c:tx>
          <c:spPr>
            <a:solidFill>
              <a:srgbClr val="A0A0A0"/>
            </a:solidFill>
            <a:ln>
              <a:noFill/>
            </a:ln>
            <a:effectLst/>
          </c:spPr>
          <c:invertIfNegative val="0"/>
          <c:dPt>
            <c:idx val="0"/>
            <c:invertIfNegative val="0"/>
            <c:bubble3D val="0"/>
            <c:spPr>
              <a:solidFill>
                <a:srgbClr val="AAAAAA"/>
              </a:solidFill>
              <a:ln>
                <a:solidFill>
                  <a:schemeClr val="accent6">
                    <a:lumMod val="75000"/>
                  </a:schemeClr>
                </a:solidFill>
              </a:ln>
              <a:effectLst/>
            </c:spPr>
            <c:extLst>
              <c:ext xmlns:c16="http://schemas.microsoft.com/office/drawing/2014/chart" uri="{C3380CC4-5D6E-409C-BE32-E72D297353CC}">
                <c16:uniqueId val="{00000005-FDB3-0444-A60B-C41CAAE22997}"/>
              </c:ext>
            </c:extLst>
          </c:dPt>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c:f>
              <c:strCache>
                <c:ptCount val="1"/>
                <c:pt idx="0">
                  <c:v>Median number of Framework elements met</c:v>
                </c:pt>
              </c:strCache>
            </c:strRef>
          </c:cat>
          <c:val>
            <c:numRef>
              <c:f>Sheet1!$B$4</c:f>
              <c:numCache>
                <c:formatCode>General</c:formatCode>
                <c:ptCount val="1"/>
                <c:pt idx="0">
                  <c:v>16</c:v>
                </c:pt>
              </c:numCache>
            </c:numRef>
          </c:val>
          <c:extLst>
            <c:ext xmlns:c16="http://schemas.microsoft.com/office/drawing/2014/chart" uri="{C3380CC4-5D6E-409C-BE32-E72D297353CC}">
              <c16:uniqueId val="{00000010-29D4-4558-AF1F-AE26C99A6188}"/>
            </c:ext>
          </c:extLst>
        </c:ser>
        <c:ser>
          <c:idx val="3"/>
          <c:order val="3"/>
          <c:tx>
            <c:strRef>
              <c:f>Sheet1!$A$5</c:f>
              <c:strCache>
                <c:ptCount val="1"/>
                <c:pt idx="0">
                  <c:v>350-499 stroke patients per annum (N=11)</c:v>
                </c:pt>
              </c:strCache>
            </c:strRef>
          </c:tx>
          <c:spPr>
            <a:solidFill>
              <a:srgbClr val="969696"/>
            </a:solidFill>
            <a:ln>
              <a:noFill/>
            </a:ln>
            <a:effectLst/>
          </c:spPr>
          <c:invertIfNegative val="0"/>
          <c:dPt>
            <c:idx val="0"/>
            <c:invertIfNegative val="0"/>
            <c:bubble3D val="0"/>
            <c:spPr>
              <a:solidFill>
                <a:srgbClr val="969696"/>
              </a:solidFill>
              <a:ln>
                <a:solidFill>
                  <a:schemeClr val="accent6">
                    <a:lumMod val="75000"/>
                  </a:schemeClr>
                </a:solidFill>
              </a:ln>
              <a:effectLst/>
            </c:spPr>
            <c:extLst>
              <c:ext xmlns:c16="http://schemas.microsoft.com/office/drawing/2014/chart" uri="{C3380CC4-5D6E-409C-BE32-E72D297353CC}">
                <c16:uniqueId val="{00000007-FDB3-0444-A60B-C41CAAE22997}"/>
              </c:ext>
            </c:extLst>
          </c:dPt>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c:f>
              <c:strCache>
                <c:ptCount val="1"/>
                <c:pt idx="0">
                  <c:v>Median number of Framework elements met</c:v>
                </c:pt>
              </c:strCache>
            </c:strRef>
          </c:cat>
          <c:val>
            <c:numRef>
              <c:f>Sheet1!$B$5</c:f>
              <c:numCache>
                <c:formatCode>General</c:formatCode>
                <c:ptCount val="1"/>
                <c:pt idx="0">
                  <c:v>16</c:v>
                </c:pt>
              </c:numCache>
            </c:numRef>
          </c:val>
          <c:extLst>
            <c:ext xmlns:c16="http://schemas.microsoft.com/office/drawing/2014/chart" uri="{C3380CC4-5D6E-409C-BE32-E72D297353CC}">
              <c16:uniqueId val="{00000011-29D4-4558-AF1F-AE26C99A6188}"/>
            </c:ext>
          </c:extLst>
        </c:ser>
        <c:ser>
          <c:idx val="4"/>
          <c:order val="4"/>
          <c:tx>
            <c:strRef>
              <c:f>Sheet1!$A$6</c:f>
              <c:strCache>
                <c:ptCount val="1"/>
                <c:pt idx="0">
                  <c:v>500+ stroke patients per annum (N=24)</c:v>
                </c:pt>
              </c:strCache>
            </c:strRef>
          </c:tx>
          <c:spPr>
            <a:solidFill>
              <a:srgbClr val="7F7F7F"/>
            </a:solidFill>
            <a:ln>
              <a:noFill/>
            </a:ln>
            <a:effectLst/>
          </c:spPr>
          <c:invertIfNegative val="0"/>
          <c:dPt>
            <c:idx val="0"/>
            <c:invertIfNegative val="0"/>
            <c:bubble3D val="0"/>
            <c:spPr>
              <a:solidFill>
                <a:srgbClr val="7F7F7F"/>
              </a:solidFill>
              <a:ln>
                <a:solidFill>
                  <a:schemeClr val="accent6">
                    <a:lumMod val="75000"/>
                  </a:schemeClr>
                </a:solidFill>
              </a:ln>
              <a:effectLst/>
            </c:spPr>
            <c:extLst>
              <c:ext xmlns:c16="http://schemas.microsoft.com/office/drawing/2014/chart" uri="{C3380CC4-5D6E-409C-BE32-E72D297353CC}">
                <c16:uniqueId val="{00000009-FDB3-0444-A60B-C41CAAE22997}"/>
              </c:ext>
            </c:extLst>
          </c:dPt>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c:f>
              <c:strCache>
                <c:ptCount val="1"/>
                <c:pt idx="0">
                  <c:v>Median number of Framework elements met</c:v>
                </c:pt>
              </c:strCache>
            </c:strRef>
          </c:cat>
          <c:val>
            <c:numRef>
              <c:f>Sheet1!$B$6</c:f>
              <c:numCache>
                <c:formatCode>General</c:formatCode>
                <c:ptCount val="1"/>
                <c:pt idx="0">
                  <c:v>18</c:v>
                </c:pt>
              </c:numCache>
            </c:numRef>
          </c:val>
          <c:extLst>
            <c:ext xmlns:c16="http://schemas.microsoft.com/office/drawing/2014/chart" uri="{C3380CC4-5D6E-409C-BE32-E72D297353CC}">
              <c16:uniqueId val="{00000012-29D4-4558-AF1F-AE26C99A6188}"/>
            </c:ext>
          </c:extLst>
        </c:ser>
        <c:ser>
          <c:idx val="5"/>
          <c:order val="5"/>
          <c:tx>
            <c:strRef>
              <c:f>Sheet1!$A$7</c:f>
              <c:strCache>
                <c:ptCount val="1"/>
                <c:pt idx="0">
                  <c:v>State (N=0)</c:v>
                </c:pt>
              </c:strCache>
            </c:strRef>
          </c:tx>
          <c:spPr>
            <a:solidFill>
              <a:srgbClr val="008264"/>
            </a:solidFill>
            <a:ln>
              <a:noFill/>
            </a:ln>
            <a:effectLst/>
          </c:spPr>
          <c:invertIfNegative val="0"/>
          <c:dPt>
            <c:idx val="0"/>
            <c:invertIfNegative val="0"/>
            <c:bubble3D val="0"/>
            <c:spPr>
              <a:solidFill>
                <a:srgbClr val="008264"/>
              </a:solidFill>
              <a:ln>
                <a:solidFill>
                  <a:schemeClr val="accent6">
                    <a:lumMod val="75000"/>
                  </a:schemeClr>
                </a:solidFill>
              </a:ln>
              <a:effectLst/>
            </c:spPr>
            <c:extLst>
              <c:ext xmlns:c16="http://schemas.microsoft.com/office/drawing/2014/chart" uri="{C3380CC4-5D6E-409C-BE32-E72D297353CC}">
                <c16:uniqueId val="{0000000B-FDB3-0444-A60B-C41CAAE22997}"/>
              </c:ext>
            </c:extLst>
          </c:dPt>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c:f>
              <c:strCache>
                <c:ptCount val="1"/>
                <c:pt idx="0">
                  <c:v>Median number of Framework elements met</c:v>
                </c:pt>
              </c:strCache>
            </c:strRef>
          </c:cat>
          <c:val>
            <c:numRef>
              <c:f>Sheet1!$B$7</c:f>
              <c:numCache>
                <c:formatCode>General</c:formatCode>
                <c:ptCount val="1"/>
                <c:pt idx="0">
                  <c:v>10</c:v>
                </c:pt>
              </c:numCache>
            </c:numRef>
          </c:val>
          <c:extLst>
            <c:ext xmlns:c16="http://schemas.microsoft.com/office/drawing/2014/chart" uri="{C3380CC4-5D6E-409C-BE32-E72D297353CC}">
              <c16:uniqueId val="{00000013-29D4-4558-AF1F-AE26C99A6188}"/>
            </c:ext>
          </c:extLst>
        </c:ser>
        <c:ser>
          <c:idx val="6"/>
          <c:order val="6"/>
          <c:tx>
            <c:strRef>
              <c:f>Sheet1!$A$8</c:f>
              <c:strCache>
                <c:ptCount val="1"/>
                <c:pt idx="0">
                  <c:v>Australia (N=120)</c:v>
                </c:pt>
              </c:strCache>
            </c:strRef>
          </c:tx>
          <c:spPr>
            <a:solidFill>
              <a:srgbClr val="151F6D"/>
            </a:solidFill>
            <a:ln>
              <a:noFill/>
            </a:ln>
            <a:effectLst/>
          </c:spPr>
          <c:invertIfNegative val="0"/>
          <c:dPt>
            <c:idx val="0"/>
            <c:invertIfNegative val="0"/>
            <c:bubble3D val="0"/>
            <c:spPr>
              <a:solidFill>
                <a:srgbClr val="151F6D"/>
              </a:solidFill>
              <a:ln>
                <a:solidFill>
                  <a:schemeClr val="accent6">
                    <a:lumMod val="75000"/>
                  </a:schemeClr>
                </a:solidFill>
              </a:ln>
              <a:effectLst/>
            </c:spPr>
            <c:extLst>
              <c:ext xmlns:c16="http://schemas.microsoft.com/office/drawing/2014/chart" uri="{C3380CC4-5D6E-409C-BE32-E72D297353CC}">
                <c16:uniqueId val="{0000000D-FDB3-0444-A60B-C41CAAE22997}"/>
              </c:ext>
            </c:extLst>
          </c:dPt>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c:f>
              <c:strCache>
                <c:ptCount val="1"/>
                <c:pt idx="0">
                  <c:v>Median number of Framework elements met</c:v>
                </c:pt>
              </c:strCache>
            </c:strRef>
          </c:cat>
          <c:val>
            <c:numRef>
              <c:f>Sheet1!$B$8</c:f>
              <c:numCache>
                <c:formatCode>General</c:formatCode>
                <c:ptCount val="1"/>
                <c:pt idx="0">
                  <c:v>15</c:v>
                </c:pt>
              </c:numCache>
            </c:numRef>
          </c:val>
          <c:extLst>
            <c:ext xmlns:c16="http://schemas.microsoft.com/office/drawing/2014/chart" uri="{C3380CC4-5D6E-409C-BE32-E72D297353CC}">
              <c16:uniqueId val="{00000014-29D4-4558-AF1F-AE26C99A6188}"/>
            </c:ext>
          </c:extLst>
        </c:ser>
        <c:dLbls>
          <c:showLegendKey val="0"/>
          <c:showVal val="0"/>
          <c:showCatName val="0"/>
          <c:showSerName val="0"/>
          <c:showPercent val="0"/>
          <c:showBubbleSize val="0"/>
        </c:dLbls>
        <c:gapWidth val="60"/>
        <c:axId val="442086208"/>
        <c:axId val="442087776"/>
      </c:barChart>
      <c:catAx>
        <c:axId val="442086208"/>
        <c:scaling>
          <c:orientation val="minMax"/>
        </c:scaling>
        <c:delete val="1"/>
        <c:axPos val="l"/>
        <c:numFmt formatCode="General" sourceLinked="1"/>
        <c:majorTickMark val="out"/>
        <c:minorTickMark val="none"/>
        <c:tickLblPos val="nextTo"/>
        <c:crossAx val="442087776"/>
        <c:crosses val="autoZero"/>
        <c:auto val="1"/>
        <c:lblAlgn val="ctr"/>
        <c:lblOffset val="100"/>
        <c:noMultiLvlLbl val="0"/>
      </c:catAx>
      <c:valAx>
        <c:axId val="442087776"/>
        <c:scaling>
          <c:orientation val="minMax"/>
          <c:min val="0"/>
        </c:scaling>
        <c:delete val="1"/>
        <c:axPos val="b"/>
        <c:majorGridlines>
          <c:spPr>
            <a:ln w="25400" cap="flat" cmpd="sng" algn="ctr">
              <a:solidFill>
                <a:schemeClr val="bg1">
                  <a:lumMod val="95000"/>
                </a:schemeClr>
              </a:solidFill>
              <a:round/>
            </a:ln>
            <a:effectLst/>
          </c:spPr>
        </c:majorGridlines>
        <c:numFmt formatCode="General" sourceLinked="1"/>
        <c:majorTickMark val="out"/>
        <c:minorTickMark val="none"/>
        <c:tickLblPos val="nextTo"/>
        <c:crossAx val="442086208"/>
        <c:crosses val="autoZero"/>
        <c:crossBetween val="between"/>
        <c:majorUnit val="1"/>
        <c:minorUnit val="1"/>
      </c:valAx>
      <c:spPr>
        <a:noFill/>
        <a:ln>
          <a:noFill/>
        </a:ln>
        <a:effectLst/>
      </c:spPr>
    </c:plotArea>
    <c:legend>
      <c:legendPos val="l"/>
      <c:legendEntry>
        <c:idx val="0"/>
        <c:txPr>
          <a:bodyPr rot="0" spcFirstLastPara="1" vertOverflow="ellipsis" vert="horz" wrap="square" anchor="ctr" anchorCtr="0"/>
          <a:lstStyle/>
          <a:p>
            <a:pPr>
              <a:defRPr sz="1600" b="0" i="0" u="none" strike="noStrike" kern="1200" baseline="0">
                <a:solidFill>
                  <a:srgbClr val="595959"/>
                </a:solidFill>
                <a:latin typeface="Arial" panose="020B0604020202020204" pitchFamily="34" charset="0"/>
                <a:ea typeface="+mn-ea"/>
                <a:cs typeface="Arial" panose="020B0604020202020204" pitchFamily="34" charset="0"/>
              </a:defRPr>
            </a:pPr>
            <a:endParaRPr lang="en-US"/>
          </a:p>
        </c:txPr>
      </c:legendEntry>
      <c:layout>
        <c:manualLayout>
          <c:xMode val="edge"/>
          <c:yMode val="edge"/>
          <c:x val="8.8674136628690784E-3"/>
          <c:y val="0.13494772409592298"/>
          <c:w val="0.28213561766598266"/>
          <c:h val="0.73010435339880175"/>
        </c:manualLayout>
      </c:layout>
      <c:overlay val="0"/>
      <c:spPr>
        <a:noFill/>
        <a:ln>
          <a:noFill/>
        </a:ln>
        <a:effectLst/>
      </c:spPr>
      <c:txPr>
        <a:bodyPr rot="0" spcFirstLastPara="1" vertOverflow="ellipsis" vert="horz" wrap="square" anchor="ctr" anchorCtr="0"/>
        <a:lstStyle/>
        <a:p>
          <a:pPr>
            <a:defRPr sz="16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a:noFill/>
    </a:ln>
    <a:effectLst/>
  </c:spPr>
  <c:txPr>
    <a:bodyPr/>
    <a:lstStyle/>
    <a:p>
      <a:pPr>
        <a:defRPr sz="1600">
          <a:latin typeface="Arial" panose="020B0604020202020204" pitchFamily="34" charset="0"/>
          <a:cs typeface="Arial" panose="020B0604020202020204"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4301543" cy="341064"/>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5622798" y="2"/>
            <a:ext cx="4301543" cy="341064"/>
          </a:xfrm>
          <a:prstGeom prst="rect">
            <a:avLst/>
          </a:prstGeom>
        </p:spPr>
        <p:txBody>
          <a:bodyPr vert="horz" lIns="91440" tIns="45720" rIns="91440" bIns="45720" rtlCol="0"/>
          <a:lstStyle>
            <a:lvl1pPr algn="r">
              <a:defRPr sz="1200"/>
            </a:lvl1pPr>
          </a:lstStyle>
          <a:p>
            <a:fld id="{1720F63A-621A-4312-B079-EC44FBFD0E16}" type="datetimeFigureOut">
              <a:rPr lang="en-AU" smtClean="0"/>
              <a:t>30/10/2019</a:t>
            </a:fld>
            <a:endParaRPr lang="en-AU"/>
          </a:p>
        </p:txBody>
      </p:sp>
      <p:sp>
        <p:nvSpPr>
          <p:cNvPr id="4" name="Footer Placeholder 3"/>
          <p:cNvSpPr>
            <a:spLocks noGrp="1"/>
          </p:cNvSpPr>
          <p:nvPr>
            <p:ph type="ftr" sz="quarter" idx="2"/>
          </p:nvPr>
        </p:nvSpPr>
        <p:spPr>
          <a:xfrm>
            <a:off x="0" y="6456612"/>
            <a:ext cx="4301543" cy="341063"/>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5622798" y="6456612"/>
            <a:ext cx="4301543" cy="341063"/>
          </a:xfrm>
          <a:prstGeom prst="rect">
            <a:avLst/>
          </a:prstGeom>
        </p:spPr>
        <p:txBody>
          <a:bodyPr vert="horz" lIns="91440" tIns="45720" rIns="91440" bIns="45720" rtlCol="0" anchor="b"/>
          <a:lstStyle>
            <a:lvl1pPr algn="r">
              <a:defRPr sz="1200"/>
            </a:lvl1pPr>
          </a:lstStyle>
          <a:p>
            <a:fld id="{3C1771FB-3315-4F4A-B4A0-77BFDFC7F961}" type="slidenum">
              <a:rPr lang="en-AU" smtClean="0"/>
              <a:t>‹#›</a:t>
            </a:fld>
            <a:endParaRPr lang="en-AU"/>
          </a:p>
        </p:txBody>
      </p:sp>
    </p:spTree>
    <p:extLst>
      <p:ext uri="{BB962C8B-B14F-4D97-AF65-F5344CB8AC3E}">
        <p14:creationId xmlns:p14="http://schemas.microsoft.com/office/powerpoint/2010/main" val="39787424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4301543" cy="341064"/>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5622798" y="2"/>
            <a:ext cx="4301543" cy="341064"/>
          </a:xfrm>
          <a:prstGeom prst="rect">
            <a:avLst/>
          </a:prstGeom>
        </p:spPr>
        <p:txBody>
          <a:bodyPr vert="horz" lIns="91440" tIns="45720" rIns="91440" bIns="45720" rtlCol="0"/>
          <a:lstStyle>
            <a:lvl1pPr algn="r">
              <a:defRPr sz="1200"/>
            </a:lvl1pPr>
          </a:lstStyle>
          <a:p>
            <a:fld id="{AF66A026-6698-4D8C-8068-65F86C10A3D4}" type="datetimeFigureOut">
              <a:rPr lang="en-AU" smtClean="0"/>
              <a:t>30/10/2019</a:t>
            </a:fld>
            <a:endParaRPr lang="en-AU"/>
          </a:p>
        </p:txBody>
      </p:sp>
      <p:sp>
        <p:nvSpPr>
          <p:cNvPr id="4" name="Slide Image Placeholder 3"/>
          <p:cNvSpPr>
            <a:spLocks noGrp="1" noRot="1" noChangeAspect="1"/>
          </p:cNvSpPr>
          <p:nvPr>
            <p:ph type="sldImg" idx="2"/>
          </p:nvPr>
        </p:nvSpPr>
        <p:spPr>
          <a:xfrm>
            <a:off x="3433763" y="849313"/>
            <a:ext cx="3059112" cy="2293937"/>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992664" y="3271381"/>
            <a:ext cx="7941310" cy="267658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6456612"/>
            <a:ext cx="4301543" cy="341063"/>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5622798" y="6456612"/>
            <a:ext cx="4301543" cy="341063"/>
          </a:xfrm>
          <a:prstGeom prst="rect">
            <a:avLst/>
          </a:prstGeom>
        </p:spPr>
        <p:txBody>
          <a:bodyPr vert="horz" lIns="91440" tIns="45720" rIns="91440" bIns="45720" rtlCol="0" anchor="b"/>
          <a:lstStyle>
            <a:lvl1pPr algn="r">
              <a:defRPr sz="1200"/>
            </a:lvl1pPr>
          </a:lstStyle>
          <a:p>
            <a:fld id="{B2D085EC-38C9-4F5A-9CC5-D660081DB3A6}" type="slidenum">
              <a:rPr lang="en-AU" smtClean="0"/>
              <a:t>‹#›</a:t>
            </a:fld>
            <a:endParaRPr lang="en-AU"/>
          </a:p>
        </p:txBody>
      </p:sp>
    </p:spTree>
    <p:extLst>
      <p:ext uri="{BB962C8B-B14F-4D97-AF65-F5344CB8AC3E}">
        <p14:creationId xmlns:p14="http://schemas.microsoft.com/office/powerpoint/2010/main" val="33947233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33763" y="849313"/>
            <a:ext cx="3059112" cy="2293937"/>
          </a:xfrm>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The National Stroke Audit </a:t>
            </a:r>
            <a:r>
              <a:rPr lang="en-AU" dirty="0"/>
              <a:t>- Acute</a:t>
            </a:r>
            <a:r>
              <a:rPr lang="en-AU" sz="1200" kern="1200" dirty="0">
                <a:solidFill>
                  <a:schemeClr val="tx1"/>
                </a:solidFill>
                <a:effectLst/>
                <a:latin typeface="+mn-lt"/>
                <a:ea typeface="+mn-ea"/>
                <a:cs typeface="+mn-cs"/>
              </a:rPr>
              <a:t> Services provides the largest snapshot to date of the processes of care within rehabilitation services for stroke in Australia. The report highlights areas where the system is working well and reports on improvements or changes that may be needed</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7828609-F9AF-46DB-B719-D4812C955926}" type="slidenum">
              <a:rPr lang="en-AU" smtClean="0"/>
              <a:pPr/>
              <a:t>1</a:t>
            </a:fld>
            <a:endParaRPr lang="en-AU"/>
          </a:p>
        </p:txBody>
      </p:sp>
    </p:spTree>
    <p:extLst>
      <p:ext uri="{BB962C8B-B14F-4D97-AF65-F5344CB8AC3E}">
        <p14:creationId xmlns:p14="http://schemas.microsoft.com/office/powerpoint/2010/main" val="15384825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33763" y="849313"/>
            <a:ext cx="3059112" cy="2293937"/>
          </a:xfrm>
        </p:spPr>
      </p:sp>
      <p:sp>
        <p:nvSpPr>
          <p:cNvPr id="3" name="Notes Placeholder 2"/>
          <p:cNvSpPr>
            <a:spLocks noGrp="1"/>
          </p:cNvSpPr>
          <p:nvPr>
            <p:ph type="body" idx="1"/>
          </p:nvPr>
        </p:nvSpPr>
        <p:spPr/>
        <p:txBody>
          <a:bodyPr/>
          <a:lstStyle/>
          <a:p>
            <a:pPr marL="0" indent="0">
              <a:buFontTx/>
              <a:buNone/>
            </a:pPr>
            <a:endParaRPr lang="en-AU" dirty="0"/>
          </a:p>
        </p:txBody>
      </p:sp>
      <p:sp>
        <p:nvSpPr>
          <p:cNvPr id="4" name="Slide Number Placeholder 3"/>
          <p:cNvSpPr>
            <a:spLocks noGrp="1"/>
          </p:cNvSpPr>
          <p:nvPr>
            <p:ph type="sldNum" sz="quarter" idx="10"/>
          </p:nvPr>
        </p:nvSpPr>
        <p:spPr/>
        <p:txBody>
          <a:bodyPr/>
          <a:lstStyle/>
          <a:p>
            <a:fld id="{B2D085EC-38C9-4F5A-9CC5-D660081DB3A6}" type="slidenum">
              <a:rPr lang="en-AU" smtClean="0"/>
              <a:t>10</a:t>
            </a:fld>
            <a:endParaRPr lang="en-AU"/>
          </a:p>
        </p:txBody>
      </p:sp>
    </p:spTree>
    <p:extLst>
      <p:ext uri="{BB962C8B-B14F-4D97-AF65-F5344CB8AC3E}">
        <p14:creationId xmlns:p14="http://schemas.microsoft.com/office/powerpoint/2010/main" val="18455547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33763" y="849313"/>
            <a:ext cx="3059112" cy="2293937"/>
          </a:xfrm>
        </p:spPr>
      </p:sp>
      <p:sp>
        <p:nvSpPr>
          <p:cNvPr id="3" name="Notes Placeholder 2"/>
          <p:cNvSpPr>
            <a:spLocks noGrp="1"/>
          </p:cNvSpPr>
          <p:nvPr>
            <p:ph type="body" idx="1"/>
          </p:nvPr>
        </p:nvSpPr>
        <p:spPr/>
        <p:txBody>
          <a:bodyPr/>
          <a:lstStyle/>
          <a:p>
            <a:pPr marL="0" indent="0">
              <a:buFontTx/>
              <a:buNone/>
            </a:pPr>
            <a:endParaRPr lang="en-AU" dirty="0"/>
          </a:p>
        </p:txBody>
      </p:sp>
      <p:sp>
        <p:nvSpPr>
          <p:cNvPr id="4" name="Slide Number Placeholder 3"/>
          <p:cNvSpPr>
            <a:spLocks noGrp="1"/>
          </p:cNvSpPr>
          <p:nvPr>
            <p:ph type="sldNum" sz="quarter" idx="10"/>
          </p:nvPr>
        </p:nvSpPr>
        <p:spPr/>
        <p:txBody>
          <a:bodyPr/>
          <a:lstStyle/>
          <a:p>
            <a:fld id="{B2D085EC-38C9-4F5A-9CC5-D660081DB3A6}" type="slidenum">
              <a:rPr lang="en-AU" smtClean="0"/>
              <a:t>11</a:t>
            </a:fld>
            <a:endParaRPr lang="en-AU"/>
          </a:p>
        </p:txBody>
      </p:sp>
    </p:spTree>
    <p:extLst>
      <p:ext uri="{BB962C8B-B14F-4D97-AF65-F5344CB8AC3E}">
        <p14:creationId xmlns:p14="http://schemas.microsoft.com/office/powerpoint/2010/main" val="14537027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33763" y="849313"/>
            <a:ext cx="3059112" cy="2293937"/>
          </a:xfrm>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Turning now to the second component of the National Stroke Audit. A retrospective case note audit. </a:t>
            </a:r>
          </a:p>
          <a:p>
            <a:r>
              <a:rPr lang="en-AU" sz="1200" kern="1200" dirty="0">
                <a:solidFill>
                  <a:schemeClr val="tx1"/>
                </a:solidFill>
                <a:effectLst/>
                <a:latin typeface="+mn-lt"/>
                <a:ea typeface="+mn-ea"/>
                <a:cs typeface="+mn-cs"/>
              </a:rPr>
              <a:t>Clinical Audit measures the delivery of processes of care against evidence-based recommendations from the Clinical Guidelines.</a:t>
            </a:r>
          </a:p>
        </p:txBody>
      </p:sp>
      <p:sp>
        <p:nvSpPr>
          <p:cNvPr id="4" name="Slide Number Placeholder 3"/>
          <p:cNvSpPr>
            <a:spLocks noGrp="1"/>
          </p:cNvSpPr>
          <p:nvPr>
            <p:ph type="sldNum" sz="quarter" idx="10"/>
          </p:nvPr>
        </p:nvSpPr>
        <p:spPr/>
        <p:txBody>
          <a:bodyPr/>
          <a:lstStyle/>
          <a:p>
            <a:fld id="{B2D085EC-38C9-4F5A-9CC5-D660081DB3A6}" type="slidenum">
              <a:rPr lang="en-AU" smtClean="0"/>
              <a:t>12</a:t>
            </a:fld>
            <a:endParaRPr lang="en-AU"/>
          </a:p>
        </p:txBody>
      </p:sp>
    </p:spTree>
    <p:extLst>
      <p:ext uri="{BB962C8B-B14F-4D97-AF65-F5344CB8AC3E}">
        <p14:creationId xmlns:p14="http://schemas.microsoft.com/office/powerpoint/2010/main" val="2947080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33763" y="849313"/>
            <a:ext cx="3059112" cy="2293937"/>
          </a:xfrm>
        </p:spPr>
      </p:sp>
      <p:sp>
        <p:nvSpPr>
          <p:cNvPr id="3" name="Notes Placeholder 2"/>
          <p:cNvSpPr>
            <a:spLocks noGrp="1"/>
          </p:cNvSpPr>
          <p:nvPr>
            <p:ph type="body" idx="1"/>
          </p:nvPr>
        </p:nvSpPr>
        <p:spPr/>
        <p:txBody>
          <a:bodyPr/>
          <a:lstStyle/>
          <a:p>
            <a:pPr marL="0" indent="0">
              <a:buFontTx/>
              <a:buNone/>
            </a:pPr>
            <a:endParaRPr lang="en-AU" dirty="0"/>
          </a:p>
        </p:txBody>
      </p:sp>
      <p:sp>
        <p:nvSpPr>
          <p:cNvPr id="4" name="Slide Number Placeholder 3"/>
          <p:cNvSpPr>
            <a:spLocks noGrp="1"/>
          </p:cNvSpPr>
          <p:nvPr>
            <p:ph type="sldNum" sz="quarter" idx="10"/>
          </p:nvPr>
        </p:nvSpPr>
        <p:spPr/>
        <p:txBody>
          <a:bodyPr/>
          <a:lstStyle/>
          <a:p>
            <a:fld id="{B2D085EC-38C9-4F5A-9CC5-D660081DB3A6}" type="slidenum">
              <a:rPr lang="en-AU" smtClean="0"/>
              <a:t>13</a:t>
            </a:fld>
            <a:endParaRPr lang="en-AU"/>
          </a:p>
        </p:txBody>
      </p:sp>
    </p:spTree>
    <p:extLst>
      <p:ext uri="{BB962C8B-B14F-4D97-AF65-F5344CB8AC3E}">
        <p14:creationId xmlns:p14="http://schemas.microsoft.com/office/powerpoint/2010/main" val="35799542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33763" y="849313"/>
            <a:ext cx="3059112" cy="2293937"/>
          </a:xfrm>
        </p:spPr>
      </p:sp>
      <p:sp>
        <p:nvSpPr>
          <p:cNvPr id="3" name="Notes Placeholder 2"/>
          <p:cNvSpPr>
            <a:spLocks noGrp="1"/>
          </p:cNvSpPr>
          <p:nvPr>
            <p:ph type="body" idx="1"/>
          </p:nvPr>
        </p:nvSpPr>
        <p:spPr/>
        <p:txBody>
          <a:bodyPr/>
          <a:lstStyle/>
          <a:p>
            <a:pPr marL="0" indent="0">
              <a:buFontTx/>
              <a:buNone/>
            </a:pPr>
            <a:endParaRPr lang="en-AU" dirty="0"/>
          </a:p>
        </p:txBody>
      </p:sp>
      <p:sp>
        <p:nvSpPr>
          <p:cNvPr id="4" name="Slide Number Placeholder 3"/>
          <p:cNvSpPr>
            <a:spLocks noGrp="1"/>
          </p:cNvSpPr>
          <p:nvPr>
            <p:ph type="sldNum" sz="quarter" idx="10"/>
          </p:nvPr>
        </p:nvSpPr>
        <p:spPr/>
        <p:txBody>
          <a:bodyPr/>
          <a:lstStyle/>
          <a:p>
            <a:fld id="{B2D085EC-38C9-4F5A-9CC5-D660081DB3A6}" type="slidenum">
              <a:rPr lang="en-AU" smtClean="0"/>
              <a:t>14</a:t>
            </a:fld>
            <a:endParaRPr lang="en-AU"/>
          </a:p>
        </p:txBody>
      </p:sp>
    </p:spTree>
    <p:extLst>
      <p:ext uri="{BB962C8B-B14F-4D97-AF65-F5344CB8AC3E}">
        <p14:creationId xmlns:p14="http://schemas.microsoft.com/office/powerpoint/2010/main" val="25264358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5643">
              <a:defRPr/>
            </a:pPr>
            <a:r>
              <a:rPr lang="en-AU" dirty="0"/>
              <a:t>In</a:t>
            </a:r>
            <a:r>
              <a:rPr lang="en-AU" baseline="0" dirty="0"/>
              <a:t> t</a:t>
            </a:r>
            <a:r>
              <a:rPr lang="en-AU" dirty="0"/>
              <a:t>he National Report the Stroke Foundation makes the following recommendations for enhancement to acute stroke processes</a:t>
            </a:r>
            <a:r>
              <a:rPr lang="en-AU" baseline="0" dirty="0"/>
              <a:t> and resources</a:t>
            </a:r>
            <a:endParaRPr lang="en-AU" dirty="0"/>
          </a:p>
        </p:txBody>
      </p:sp>
      <p:sp>
        <p:nvSpPr>
          <p:cNvPr id="4" name="Slide Number Placeholder 3"/>
          <p:cNvSpPr>
            <a:spLocks noGrp="1"/>
          </p:cNvSpPr>
          <p:nvPr>
            <p:ph type="sldNum" sz="quarter" idx="10"/>
          </p:nvPr>
        </p:nvSpPr>
        <p:spPr/>
        <p:txBody>
          <a:bodyPr/>
          <a:lstStyle/>
          <a:p>
            <a:fld id="{B2D085EC-38C9-4F5A-9CC5-D660081DB3A6}" type="slidenum">
              <a:rPr lang="en-AU" smtClean="0">
                <a:solidFill>
                  <a:prstClr val="black"/>
                </a:solidFill>
              </a:rPr>
              <a:pPr/>
              <a:t>15</a:t>
            </a:fld>
            <a:endParaRPr lang="en-AU">
              <a:solidFill>
                <a:prstClr val="black"/>
              </a:solidFill>
            </a:endParaRPr>
          </a:p>
        </p:txBody>
      </p:sp>
    </p:spTree>
    <p:extLst>
      <p:ext uri="{BB962C8B-B14F-4D97-AF65-F5344CB8AC3E}">
        <p14:creationId xmlns:p14="http://schemas.microsoft.com/office/powerpoint/2010/main" val="8048308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33763" y="849313"/>
            <a:ext cx="3059112" cy="2293937"/>
          </a:xfrm>
        </p:spPr>
      </p:sp>
      <p:sp>
        <p:nvSpPr>
          <p:cNvPr id="3" name="Notes Placeholder 2"/>
          <p:cNvSpPr>
            <a:spLocks noGrp="1"/>
          </p:cNvSpPr>
          <p:nvPr>
            <p:ph type="body" idx="1"/>
          </p:nvPr>
        </p:nvSpPr>
        <p:spPr/>
        <p:txBody>
          <a:bodyPr/>
          <a:lstStyle/>
          <a:p>
            <a:pPr marL="0" indent="0">
              <a:buFontTx/>
              <a:buNone/>
            </a:pPr>
            <a:endParaRPr lang="en-AU" dirty="0"/>
          </a:p>
        </p:txBody>
      </p:sp>
      <p:sp>
        <p:nvSpPr>
          <p:cNvPr id="4" name="Slide Number Placeholder 3"/>
          <p:cNvSpPr>
            <a:spLocks noGrp="1"/>
          </p:cNvSpPr>
          <p:nvPr>
            <p:ph type="sldNum" sz="quarter" idx="10"/>
          </p:nvPr>
        </p:nvSpPr>
        <p:spPr/>
        <p:txBody>
          <a:bodyPr/>
          <a:lstStyle/>
          <a:p>
            <a:fld id="{B2D085EC-38C9-4F5A-9CC5-D660081DB3A6}" type="slidenum">
              <a:rPr lang="en-AU" smtClean="0"/>
              <a:t>16</a:t>
            </a:fld>
            <a:endParaRPr lang="en-AU"/>
          </a:p>
        </p:txBody>
      </p:sp>
    </p:spTree>
    <p:extLst>
      <p:ext uri="{BB962C8B-B14F-4D97-AF65-F5344CB8AC3E}">
        <p14:creationId xmlns:p14="http://schemas.microsoft.com/office/powerpoint/2010/main" val="18624085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33763" y="849313"/>
            <a:ext cx="3059112" cy="2293937"/>
          </a:xfrm>
        </p:spPr>
      </p:sp>
      <p:sp>
        <p:nvSpPr>
          <p:cNvPr id="3" name="Notes Placeholder 2"/>
          <p:cNvSpPr>
            <a:spLocks noGrp="1"/>
          </p:cNvSpPr>
          <p:nvPr>
            <p:ph type="body" idx="1"/>
          </p:nvPr>
        </p:nvSpPr>
        <p:spPr/>
        <p:txBody>
          <a:bodyPr/>
          <a:lstStyle/>
          <a:p>
            <a:pPr marL="0" indent="0">
              <a:buFontTx/>
              <a:buNone/>
            </a:pPr>
            <a:endParaRPr lang="en-AU" dirty="0"/>
          </a:p>
        </p:txBody>
      </p:sp>
      <p:sp>
        <p:nvSpPr>
          <p:cNvPr id="4" name="Slide Number Placeholder 3"/>
          <p:cNvSpPr>
            <a:spLocks noGrp="1"/>
          </p:cNvSpPr>
          <p:nvPr>
            <p:ph type="sldNum" sz="quarter" idx="10"/>
          </p:nvPr>
        </p:nvSpPr>
        <p:spPr/>
        <p:txBody>
          <a:bodyPr/>
          <a:lstStyle/>
          <a:p>
            <a:fld id="{B2D085EC-38C9-4F5A-9CC5-D660081DB3A6}" type="slidenum">
              <a:rPr lang="en-AU" smtClean="0"/>
              <a:t>17</a:t>
            </a:fld>
            <a:endParaRPr lang="en-AU"/>
          </a:p>
        </p:txBody>
      </p:sp>
    </p:spTree>
    <p:extLst>
      <p:ext uri="{BB962C8B-B14F-4D97-AF65-F5344CB8AC3E}">
        <p14:creationId xmlns:p14="http://schemas.microsoft.com/office/powerpoint/2010/main" val="12318485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33763" y="849313"/>
            <a:ext cx="3059112" cy="2293937"/>
          </a:xfrm>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B2D085EC-38C9-4F5A-9CC5-D660081DB3A6}" type="slidenum">
              <a:rPr lang="en-AU" smtClean="0"/>
              <a:t>18</a:t>
            </a:fld>
            <a:endParaRPr lang="en-AU"/>
          </a:p>
        </p:txBody>
      </p:sp>
    </p:spTree>
    <p:extLst>
      <p:ext uri="{BB962C8B-B14F-4D97-AF65-F5344CB8AC3E}">
        <p14:creationId xmlns:p14="http://schemas.microsoft.com/office/powerpoint/2010/main" val="37278844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33763" y="849313"/>
            <a:ext cx="3059112" cy="2293937"/>
          </a:xfrm>
        </p:spPr>
      </p:sp>
      <p:sp>
        <p:nvSpPr>
          <p:cNvPr id="3" name="Notes Placeholder 2"/>
          <p:cNvSpPr>
            <a:spLocks noGrp="1"/>
          </p:cNvSpPr>
          <p:nvPr>
            <p:ph type="body" idx="1"/>
          </p:nvPr>
        </p:nvSpPr>
        <p:spPr/>
        <p:txBody>
          <a:bodyPr/>
          <a:lstStyle/>
          <a:p>
            <a:pPr marL="0" indent="0">
              <a:buFontTx/>
              <a:buNone/>
            </a:pPr>
            <a:endParaRPr lang="en-AU" dirty="0"/>
          </a:p>
        </p:txBody>
      </p:sp>
      <p:sp>
        <p:nvSpPr>
          <p:cNvPr id="4" name="Slide Number Placeholder 3"/>
          <p:cNvSpPr>
            <a:spLocks noGrp="1"/>
          </p:cNvSpPr>
          <p:nvPr>
            <p:ph type="sldNum" sz="quarter" idx="10"/>
          </p:nvPr>
        </p:nvSpPr>
        <p:spPr/>
        <p:txBody>
          <a:bodyPr/>
          <a:lstStyle/>
          <a:p>
            <a:fld id="{B2D085EC-38C9-4F5A-9CC5-D660081DB3A6}" type="slidenum">
              <a:rPr lang="en-AU" smtClean="0"/>
              <a:t>2</a:t>
            </a:fld>
            <a:endParaRPr lang="en-AU"/>
          </a:p>
        </p:txBody>
      </p:sp>
    </p:spTree>
    <p:extLst>
      <p:ext uri="{BB962C8B-B14F-4D97-AF65-F5344CB8AC3E}">
        <p14:creationId xmlns:p14="http://schemas.microsoft.com/office/powerpoint/2010/main" val="324942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33763" y="849313"/>
            <a:ext cx="3059112" cy="2293937"/>
          </a:xfrm>
        </p:spPr>
      </p:sp>
      <p:sp>
        <p:nvSpPr>
          <p:cNvPr id="3" name="Notes Placeholder 2"/>
          <p:cNvSpPr>
            <a:spLocks noGrp="1"/>
          </p:cNvSpPr>
          <p:nvPr>
            <p:ph type="body" idx="1"/>
          </p:nvPr>
        </p:nvSpPr>
        <p:spPr/>
        <p:txBody>
          <a:bodyPr/>
          <a:lstStyle/>
          <a:p>
            <a:pPr marL="0" indent="0">
              <a:buFontTx/>
              <a:buNone/>
            </a:pPr>
            <a:endParaRPr lang="en-AU" dirty="0"/>
          </a:p>
        </p:txBody>
      </p:sp>
      <p:sp>
        <p:nvSpPr>
          <p:cNvPr id="4" name="Slide Number Placeholder 3"/>
          <p:cNvSpPr>
            <a:spLocks noGrp="1"/>
          </p:cNvSpPr>
          <p:nvPr>
            <p:ph type="sldNum" sz="quarter" idx="10"/>
          </p:nvPr>
        </p:nvSpPr>
        <p:spPr/>
        <p:txBody>
          <a:bodyPr/>
          <a:lstStyle/>
          <a:p>
            <a:fld id="{B2D085EC-38C9-4F5A-9CC5-D660081DB3A6}" type="slidenum">
              <a:rPr lang="en-AU" smtClean="0"/>
              <a:t>3</a:t>
            </a:fld>
            <a:endParaRPr lang="en-AU"/>
          </a:p>
        </p:txBody>
      </p:sp>
    </p:spTree>
    <p:extLst>
      <p:ext uri="{BB962C8B-B14F-4D97-AF65-F5344CB8AC3E}">
        <p14:creationId xmlns:p14="http://schemas.microsoft.com/office/powerpoint/2010/main" val="31226086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33763" y="849313"/>
            <a:ext cx="3059112" cy="2293937"/>
          </a:xfrm>
        </p:spPr>
      </p:sp>
      <p:sp>
        <p:nvSpPr>
          <p:cNvPr id="3" name="Notes Placeholder 2"/>
          <p:cNvSpPr>
            <a:spLocks noGrp="1"/>
          </p:cNvSpPr>
          <p:nvPr>
            <p:ph type="body" idx="1"/>
          </p:nvPr>
        </p:nvSpPr>
        <p:spPr/>
        <p:txBody>
          <a:bodyPr/>
          <a:lstStyle/>
          <a:p>
            <a:pPr marL="0" indent="0">
              <a:buFontTx/>
              <a:buNone/>
            </a:pPr>
            <a:endParaRPr lang="en-AU" dirty="0"/>
          </a:p>
        </p:txBody>
      </p:sp>
      <p:sp>
        <p:nvSpPr>
          <p:cNvPr id="4" name="Slide Number Placeholder 3"/>
          <p:cNvSpPr>
            <a:spLocks noGrp="1"/>
          </p:cNvSpPr>
          <p:nvPr>
            <p:ph type="sldNum" sz="quarter" idx="10"/>
          </p:nvPr>
        </p:nvSpPr>
        <p:spPr/>
        <p:txBody>
          <a:bodyPr/>
          <a:lstStyle/>
          <a:p>
            <a:fld id="{B2D085EC-38C9-4F5A-9CC5-D660081DB3A6}" type="slidenum">
              <a:rPr lang="en-AU" smtClean="0"/>
              <a:t>4</a:t>
            </a:fld>
            <a:endParaRPr lang="en-AU"/>
          </a:p>
        </p:txBody>
      </p:sp>
    </p:spTree>
    <p:extLst>
      <p:ext uri="{BB962C8B-B14F-4D97-AF65-F5344CB8AC3E}">
        <p14:creationId xmlns:p14="http://schemas.microsoft.com/office/powerpoint/2010/main" val="35799113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33763" y="849313"/>
            <a:ext cx="3059112" cy="2293937"/>
          </a:xfrm>
        </p:spPr>
      </p:sp>
      <p:sp>
        <p:nvSpPr>
          <p:cNvPr id="3" name="Notes Placeholder 2"/>
          <p:cNvSpPr>
            <a:spLocks noGrp="1"/>
          </p:cNvSpPr>
          <p:nvPr>
            <p:ph type="body" idx="1"/>
          </p:nvPr>
        </p:nvSpPr>
        <p:spPr/>
        <p:txBody>
          <a:bodyPr/>
          <a:lstStyle/>
          <a:p>
            <a:pPr marL="0" indent="0">
              <a:buFontTx/>
              <a:buNone/>
            </a:pPr>
            <a:endParaRPr lang="en-AU" dirty="0"/>
          </a:p>
        </p:txBody>
      </p:sp>
      <p:sp>
        <p:nvSpPr>
          <p:cNvPr id="4" name="Slide Number Placeholder 3"/>
          <p:cNvSpPr>
            <a:spLocks noGrp="1"/>
          </p:cNvSpPr>
          <p:nvPr>
            <p:ph type="sldNum" sz="quarter" idx="10"/>
          </p:nvPr>
        </p:nvSpPr>
        <p:spPr/>
        <p:txBody>
          <a:bodyPr/>
          <a:lstStyle/>
          <a:p>
            <a:fld id="{B2D085EC-38C9-4F5A-9CC5-D660081DB3A6}" type="slidenum">
              <a:rPr lang="en-AU" smtClean="0"/>
              <a:t>5</a:t>
            </a:fld>
            <a:endParaRPr lang="en-AU"/>
          </a:p>
        </p:txBody>
      </p:sp>
    </p:spTree>
    <p:extLst>
      <p:ext uri="{BB962C8B-B14F-4D97-AF65-F5344CB8AC3E}">
        <p14:creationId xmlns:p14="http://schemas.microsoft.com/office/powerpoint/2010/main" val="2506516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33763" y="849313"/>
            <a:ext cx="3059112" cy="2293937"/>
          </a:xfrm>
        </p:spPr>
      </p:sp>
      <p:sp>
        <p:nvSpPr>
          <p:cNvPr id="3" name="Notes Placeholder 2"/>
          <p:cNvSpPr>
            <a:spLocks noGrp="1"/>
          </p:cNvSpPr>
          <p:nvPr>
            <p:ph type="body" idx="1"/>
          </p:nvPr>
        </p:nvSpPr>
        <p:spPr/>
        <p:txBody>
          <a:bodyPr/>
          <a:lstStyle/>
          <a:p>
            <a:pPr marL="0" indent="0">
              <a:buFontTx/>
              <a:buNone/>
            </a:pPr>
            <a:endParaRPr lang="en-AU" dirty="0"/>
          </a:p>
        </p:txBody>
      </p:sp>
      <p:sp>
        <p:nvSpPr>
          <p:cNvPr id="4" name="Slide Number Placeholder 3"/>
          <p:cNvSpPr>
            <a:spLocks noGrp="1"/>
          </p:cNvSpPr>
          <p:nvPr>
            <p:ph type="sldNum" sz="quarter" idx="10"/>
          </p:nvPr>
        </p:nvSpPr>
        <p:spPr/>
        <p:txBody>
          <a:bodyPr/>
          <a:lstStyle/>
          <a:p>
            <a:fld id="{B2D085EC-38C9-4F5A-9CC5-D660081DB3A6}" type="slidenum">
              <a:rPr lang="en-AU" smtClean="0"/>
              <a:t>6</a:t>
            </a:fld>
            <a:endParaRPr lang="en-AU"/>
          </a:p>
        </p:txBody>
      </p:sp>
    </p:spTree>
    <p:extLst>
      <p:ext uri="{BB962C8B-B14F-4D97-AF65-F5344CB8AC3E}">
        <p14:creationId xmlns:p14="http://schemas.microsoft.com/office/powerpoint/2010/main" val="5554305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33763" y="849313"/>
            <a:ext cx="3059112" cy="2293937"/>
          </a:xfrm>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26CD6D26-E2BF-46A3-B589-735974C468A1}" type="slidenum">
              <a:rPr lang="en-AU" smtClean="0"/>
              <a:t>7</a:t>
            </a:fld>
            <a:endParaRPr lang="en-AU"/>
          </a:p>
        </p:txBody>
      </p:sp>
    </p:spTree>
    <p:extLst>
      <p:ext uri="{BB962C8B-B14F-4D97-AF65-F5344CB8AC3E}">
        <p14:creationId xmlns:p14="http://schemas.microsoft.com/office/powerpoint/2010/main" val="26130874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33763" y="849313"/>
            <a:ext cx="3059112" cy="2293937"/>
          </a:xfrm>
        </p:spPr>
      </p:sp>
      <p:sp>
        <p:nvSpPr>
          <p:cNvPr id="3" name="Notes Placeholder 2"/>
          <p:cNvSpPr>
            <a:spLocks noGrp="1"/>
          </p:cNvSpPr>
          <p:nvPr>
            <p:ph type="body" idx="1"/>
          </p:nvPr>
        </p:nvSpPr>
        <p:spPr/>
        <p:txBody>
          <a:bodyPr/>
          <a:lstStyle/>
          <a:p>
            <a:pPr marL="0" indent="0">
              <a:buFontTx/>
              <a:buNone/>
            </a:pPr>
            <a:endParaRPr lang="en-AU" dirty="0"/>
          </a:p>
        </p:txBody>
      </p:sp>
      <p:sp>
        <p:nvSpPr>
          <p:cNvPr id="4" name="Slide Number Placeholder 3"/>
          <p:cNvSpPr>
            <a:spLocks noGrp="1"/>
          </p:cNvSpPr>
          <p:nvPr>
            <p:ph type="sldNum" sz="quarter" idx="10"/>
          </p:nvPr>
        </p:nvSpPr>
        <p:spPr/>
        <p:txBody>
          <a:bodyPr/>
          <a:lstStyle/>
          <a:p>
            <a:fld id="{B2D085EC-38C9-4F5A-9CC5-D660081DB3A6}" type="slidenum">
              <a:rPr lang="en-AU" smtClean="0"/>
              <a:t>8</a:t>
            </a:fld>
            <a:endParaRPr lang="en-AU"/>
          </a:p>
        </p:txBody>
      </p:sp>
    </p:spTree>
    <p:extLst>
      <p:ext uri="{BB962C8B-B14F-4D97-AF65-F5344CB8AC3E}">
        <p14:creationId xmlns:p14="http://schemas.microsoft.com/office/powerpoint/2010/main" val="9405814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B2D085EC-38C9-4F5A-9CC5-D660081DB3A6}" type="slidenum">
              <a:rPr lang="en-AU" smtClean="0"/>
              <a:t>9</a:t>
            </a:fld>
            <a:endParaRPr lang="en-AU"/>
          </a:p>
        </p:txBody>
      </p:sp>
    </p:spTree>
    <p:extLst>
      <p:ext uri="{BB962C8B-B14F-4D97-AF65-F5344CB8AC3E}">
        <p14:creationId xmlns:p14="http://schemas.microsoft.com/office/powerpoint/2010/main" val="19950477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747BB36-3EF6-49D9-B0BF-4542F359DA2B}" type="datetimeFigureOut">
              <a:rPr lang="en-AU" smtClean="0"/>
              <a:t>30/10/2019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41755E2-93D2-4990-9181-BA43EB3E8E20}" type="slidenum">
              <a:rPr lang="en-AU" smtClean="0"/>
              <a:t>‹#›</a:t>
            </a:fld>
            <a:endParaRPr lang="en-AU"/>
          </a:p>
        </p:txBody>
      </p:sp>
    </p:spTree>
    <p:extLst>
      <p:ext uri="{BB962C8B-B14F-4D97-AF65-F5344CB8AC3E}">
        <p14:creationId xmlns:p14="http://schemas.microsoft.com/office/powerpoint/2010/main" val="11348891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47BB36-3EF6-49D9-B0BF-4542F359DA2B}" type="datetimeFigureOut">
              <a:rPr lang="en-AU" smtClean="0"/>
              <a:t>30/10/2019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41755E2-93D2-4990-9181-BA43EB3E8E20}" type="slidenum">
              <a:rPr lang="en-AU" smtClean="0"/>
              <a:t>‹#›</a:t>
            </a:fld>
            <a:endParaRPr lang="en-AU"/>
          </a:p>
        </p:txBody>
      </p:sp>
    </p:spTree>
    <p:extLst>
      <p:ext uri="{BB962C8B-B14F-4D97-AF65-F5344CB8AC3E}">
        <p14:creationId xmlns:p14="http://schemas.microsoft.com/office/powerpoint/2010/main" val="5056692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47BB36-3EF6-49D9-B0BF-4542F359DA2B}" type="datetimeFigureOut">
              <a:rPr lang="en-AU" smtClean="0"/>
              <a:t>30/10/2019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41755E2-93D2-4990-9181-BA43EB3E8E20}" type="slidenum">
              <a:rPr lang="en-AU" smtClean="0"/>
              <a:t>‹#›</a:t>
            </a:fld>
            <a:endParaRPr lang="en-AU"/>
          </a:p>
        </p:txBody>
      </p:sp>
    </p:spTree>
    <p:extLst>
      <p:ext uri="{BB962C8B-B14F-4D97-AF65-F5344CB8AC3E}">
        <p14:creationId xmlns:p14="http://schemas.microsoft.com/office/powerpoint/2010/main" val="42085593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47BB36-3EF6-49D9-B0BF-4542F359DA2B}" type="datetimeFigureOut">
              <a:rPr lang="en-AU" smtClean="0"/>
              <a:t>30/10/2019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41755E2-93D2-4990-9181-BA43EB3E8E20}" type="slidenum">
              <a:rPr lang="en-AU" smtClean="0"/>
              <a:t>‹#›</a:t>
            </a:fld>
            <a:endParaRPr lang="en-AU"/>
          </a:p>
        </p:txBody>
      </p:sp>
    </p:spTree>
    <p:extLst>
      <p:ext uri="{BB962C8B-B14F-4D97-AF65-F5344CB8AC3E}">
        <p14:creationId xmlns:p14="http://schemas.microsoft.com/office/powerpoint/2010/main" val="3380494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47BB36-3EF6-49D9-B0BF-4542F359DA2B}" type="datetimeFigureOut">
              <a:rPr lang="en-AU" smtClean="0"/>
              <a:t>30/10/2019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41755E2-93D2-4990-9181-BA43EB3E8E20}" type="slidenum">
              <a:rPr lang="en-AU" smtClean="0"/>
              <a:t>‹#›</a:t>
            </a:fld>
            <a:endParaRPr lang="en-AU"/>
          </a:p>
        </p:txBody>
      </p:sp>
    </p:spTree>
    <p:extLst>
      <p:ext uri="{BB962C8B-B14F-4D97-AF65-F5344CB8AC3E}">
        <p14:creationId xmlns:p14="http://schemas.microsoft.com/office/powerpoint/2010/main" val="14512720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747BB36-3EF6-49D9-B0BF-4542F359DA2B}" type="datetimeFigureOut">
              <a:rPr lang="en-AU" smtClean="0"/>
              <a:t>30/10/2019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941755E2-93D2-4990-9181-BA43EB3E8E20}" type="slidenum">
              <a:rPr lang="en-AU" smtClean="0"/>
              <a:t>‹#›</a:t>
            </a:fld>
            <a:endParaRPr lang="en-AU"/>
          </a:p>
        </p:txBody>
      </p:sp>
    </p:spTree>
    <p:extLst>
      <p:ext uri="{BB962C8B-B14F-4D97-AF65-F5344CB8AC3E}">
        <p14:creationId xmlns:p14="http://schemas.microsoft.com/office/powerpoint/2010/main" val="12327200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747BB36-3EF6-49D9-B0BF-4542F359DA2B}" type="datetimeFigureOut">
              <a:rPr lang="en-AU" smtClean="0"/>
              <a:t>30/10/2019</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941755E2-93D2-4990-9181-BA43EB3E8E20}" type="slidenum">
              <a:rPr lang="en-AU" smtClean="0"/>
              <a:t>‹#›</a:t>
            </a:fld>
            <a:endParaRPr lang="en-AU"/>
          </a:p>
        </p:txBody>
      </p:sp>
    </p:spTree>
    <p:extLst>
      <p:ext uri="{BB962C8B-B14F-4D97-AF65-F5344CB8AC3E}">
        <p14:creationId xmlns:p14="http://schemas.microsoft.com/office/powerpoint/2010/main" val="28733856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747BB36-3EF6-49D9-B0BF-4542F359DA2B}" type="datetimeFigureOut">
              <a:rPr lang="en-AU" smtClean="0"/>
              <a:t>30/10/2019</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941755E2-93D2-4990-9181-BA43EB3E8E20}" type="slidenum">
              <a:rPr lang="en-AU" smtClean="0"/>
              <a:t>‹#›</a:t>
            </a:fld>
            <a:endParaRPr lang="en-AU"/>
          </a:p>
        </p:txBody>
      </p:sp>
    </p:spTree>
    <p:extLst>
      <p:ext uri="{BB962C8B-B14F-4D97-AF65-F5344CB8AC3E}">
        <p14:creationId xmlns:p14="http://schemas.microsoft.com/office/powerpoint/2010/main" val="25231140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47BB36-3EF6-49D9-B0BF-4542F359DA2B}" type="datetimeFigureOut">
              <a:rPr lang="en-AU" smtClean="0"/>
              <a:t>30/10/2019</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941755E2-93D2-4990-9181-BA43EB3E8E20}" type="slidenum">
              <a:rPr lang="en-AU" smtClean="0"/>
              <a:t>‹#›</a:t>
            </a:fld>
            <a:endParaRPr lang="en-AU"/>
          </a:p>
        </p:txBody>
      </p:sp>
    </p:spTree>
    <p:extLst>
      <p:ext uri="{BB962C8B-B14F-4D97-AF65-F5344CB8AC3E}">
        <p14:creationId xmlns:p14="http://schemas.microsoft.com/office/powerpoint/2010/main" val="3455226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747BB36-3EF6-49D9-B0BF-4542F359DA2B}" type="datetimeFigureOut">
              <a:rPr lang="en-AU" smtClean="0"/>
              <a:t>30/10/2019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941755E2-93D2-4990-9181-BA43EB3E8E20}" type="slidenum">
              <a:rPr lang="en-AU" smtClean="0"/>
              <a:t>‹#›</a:t>
            </a:fld>
            <a:endParaRPr lang="en-AU"/>
          </a:p>
        </p:txBody>
      </p:sp>
    </p:spTree>
    <p:extLst>
      <p:ext uri="{BB962C8B-B14F-4D97-AF65-F5344CB8AC3E}">
        <p14:creationId xmlns:p14="http://schemas.microsoft.com/office/powerpoint/2010/main" val="21741170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747BB36-3EF6-49D9-B0BF-4542F359DA2B}" type="datetimeFigureOut">
              <a:rPr lang="en-AU" smtClean="0"/>
              <a:t>30/10/2019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941755E2-93D2-4990-9181-BA43EB3E8E20}" type="slidenum">
              <a:rPr lang="en-AU" smtClean="0"/>
              <a:t>‹#›</a:t>
            </a:fld>
            <a:endParaRPr lang="en-AU"/>
          </a:p>
        </p:txBody>
      </p:sp>
    </p:spTree>
    <p:extLst>
      <p:ext uri="{BB962C8B-B14F-4D97-AF65-F5344CB8AC3E}">
        <p14:creationId xmlns:p14="http://schemas.microsoft.com/office/powerpoint/2010/main" val="1752041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47BB36-3EF6-49D9-B0BF-4542F359DA2B}" type="datetimeFigureOut">
              <a:rPr lang="en-AU" smtClean="0"/>
              <a:t>30/10/2019</a:t>
            </a:fld>
            <a:endParaRPr lang="en-AU"/>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1755E2-93D2-4990-9181-BA43EB3E8E20}" type="slidenum">
              <a:rPr lang="en-AU" smtClean="0"/>
              <a:t>‹#›</a:t>
            </a:fld>
            <a:endParaRPr lang="en-AU"/>
          </a:p>
        </p:txBody>
      </p:sp>
    </p:spTree>
    <p:extLst>
      <p:ext uri="{BB962C8B-B14F-4D97-AF65-F5344CB8AC3E}">
        <p14:creationId xmlns:p14="http://schemas.microsoft.com/office/powerpoint/2010/main" val="16312256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https://informme.org.au/Improving-Care"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informme.org.au/Improving-Care"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8.tmp"/><Relationship Id="rId4" Type="http://schemas.openxmlformats.org/officeDocument/2006/relationships/hyperlink" Target="https://informme.org.au/sign-up"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s://informme.org.au/stroke-data/Acute-audits"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tmp"/><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4.tmp"/><Relationship Id="rId4" Type="http://schemas.openxmlformats.org/officeDocument/2006/relationships/image" Target="../media/image1.jpeg"/></Relationships>
</file>

<file path=ppt/slides/_rels/slide5.xml.rels><?xml version="1.0" encoding="UTF-8" standalone="yes"?>
<Relationships xmlns="http://schemas.openxmlformats.org/package/2006/relationships"><Relationship Id="rId3" Type="http://schemas.openxmlformats.org/officeDocument/2006/relationships/image" Target="../media/image5.tmp"/><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6.tmp"/><Relationship Id="rId4" Type="http://schemas.openxmlformats.org/officeDocument/2006/relationships/image" Target="../media/image1.jpe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68144" y="857250"/>
            <a:ext cx="2132856" cy="9515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07315" y="857250"/>
            <a:ext cx="1454699" cy="1028700"/>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rcRect/>
          <a:stretch/>
        </p:blipFill>
        <p:spPr>
          <a:xfrm>
            <a:off x="0" y="0"/>
            <a:ext cx="9144000" cy="6858000"/>
          </a:xfrm>
          <a:prstGeom prst="rect">
            <a:avLst/>
          </a:prstGeom>
        </p:spPr>
      </p:pic>
    </p:spTree>
    <p:extLst>
      <p:ext uri="{BB962C8B-B14F-4D97-AF65-F5344CB8AC3E}">
        <p14:creationId xmlns:p14="http://schemas.microsoft.com/office/powerpoint/2010/main" val="3506720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37781" y="185447"/>
            <a:ext cx="1454699" cy="1028700"/>
          </a:xfrm>
          <a:prstGeom prst="rect">
            <a:avLst/>
          </a:prstGeom>
        </p:spPr>
      </p:pic>
      <p:sp>
        <p:nvSpPr>
          <p:cNvPr id="6" name="Title 1"/>
          <p:cNvSpPr>
            <a:spLocks noGrp="1"/>
          </p:cNvSpPr>
          <p:nvPr>
            <p:ph type="title"/>
          </p:nvPr>
        </p:nvSpPr>
        <p:spPr>
          <a:xfrm>
            <a:off x="294796" y="334100"/>
            <a:ext cx="4313209" cy="731394"/>
          </a:xfrm>
        </p:spPr>
        <p:txBody>
          <a:bodyPr>
            <a:noAutofit/>
          </a:bodyPr>
          <a:lstStyle/>
          <a:p>
            <a:r>
              <a:rPr lang="en-AU" sz="2000" dirty="0">
                <a:latin typeface="Arial" panose="020B0604020202020204" pitchFamily="34" charset="0"/>
                <a:cs typeface="Arial" panose="020B0604020202020204" pitchFamily="34" charset="0"/>
              </a:rPr>
              <a:t>Organisational Survey</a:t>
            </a:r>
            <a:br>
              <a:rPr lang="en-AU" sz="1800" dirty="0">
                <a:latin typeface="Arial" panose="020B0604020202020204" pitchFamily="34" charset="0"/>
                <a:cs typeface="Arial" panose="020B0604020202020204" pitchFamily="34" charset="0"/>
              </a:rPr>
            </a:br>
            <a:r>
              <a:rPr lang="en-AU" sz="2800" b="1" dirty="0">
                <a:latin typeface="Arial" panose="020B0604020202020204" pitchFamily="34" charset="0"/>
                <a:cs typeface="Arial" panose="020B0604020202020204" pitchFamily="34" charset="0"/>
              </a:rPr>
              <a:t>Framework</a:t>
            </a:r>
          </a:p>
        </p:txBody>
      </p:sp>
      <p:graphicFrame>
        <p:nvGraphicFramePr>
          <p:cNvPr id="3" name="Table 6">
            <a:extLst>
              <a:ext uri="{FF2B5EF4-FFF2-40B4-BE49-F238E27FC236}">
                <a16:creationId xmlns:a16="http://schemas.microsoft.com/office/drawing/2014/main" id="{4769527F-5888-4297-83E0-D2A6802715F3}"/>
              </a:ext>
            </a:extLst>
          </p:cNvPr>
          <p:cNvGraphicFramePr>
            <a:graphicFrameLocks noGrp="1"/>
          </p:cNvGraphicFramePr>
          <p:nvPr>
            <p:ph idx="1"/>
            <p:extLst>
              <p:ext uri="{D42A27DB-BD31-4B8C-83A1-F6EECF244321}">
                <p14:modId xmlns:p14="http://schemas.microsoft.com/office/powerpoint/2010/main" val="4125489974"/>
              </p:ext>
            </p:extLst>
          </p:nvPr>
        </p:nvGraphicFramePr>
        <p:xfrm>
          <a:off x="375150" y="1511359"/>
          <a:ext cx="8393699" cy="5127730"/>
        </p:xfrm>
        <a:graphic>
          <a:graphicData uri="http://schemas.openxmlformats.org/drawingml/2006/table">
            <a:tbl>
              <a:tblPr firstRow="1" bandRow="1">
                <a:tableStyleId>{073A0DAA-6AF3-43AB-8588-CEC1D06C72B9}</a:tableStyleId>
              </a:tblPr>
              <a:tblGrid>
                <a:gridCol w="4449672">
                  <a:extLst>
                    <a:ext uri="{9D8B030D-6E8A-4147-A177-3AD203B41FA5}">
                      <a16:colId xmlns:a16="http://schemas.microsoft.com/office/drawing/2014/main" val="1771011590"/>
                    </a:ext>
                  </a:extLst>
                </a:gridCol>
                <a:gridCol w="952297">
                  <a:extLst>
                    <a:ext uri="{9D8B030D-6E8A-4147-A177-3AD203B41FA5}">
                      <a16:colId xmlns:a16="http://schemas.microsoft.com/office/drawing/2014/main" val="2989819612"/>
                    </a:ext>
                  </a:extLst>
                </a:gridCol>
                <a:gridCol w="986007">
                  <a:extLst>
                    <a:ext uri="{9D8B030D-6E8A-4147-A177-3AD203B41FA5}">
                      <a16:colId xmlns:a16="http://schemas.microsoft.com/office/drawing/2014/main" val="104277996"/>
                    </a:ext>
                  </a:extLst>
                </a:gridCol>
                <a:gridCol w="994434">
                  <a:extLst>
                    <a:ext uri="{9D8B030D-6E8A-4147-A177-3AD203B41FA5}">
                      <a16:colId xmlns:a16="http://schemas.microsoft.com/office/drawing/2014/main" val="3039774730"/>
                    </a:ext>
                  </a:extLst>
                </a:gridCol>
                <a:gridCol w="1011289">
                  <a:extLst>
                    <a:ext uri="{9D8B030D-6E8A-4147-A177-3AD203B41FA5}">
                      <a16:colId xmlns:a16="http://schemas.microsoft.com/office/drawing/2014/main" val="4026045586"/>
                    </a:ext>
                  </a:extLst>
                </a:gridCol>
              </a:tblGrid>
              <a:tr h="372499">
                <a:tc>
                  <a:txBody>
                    <a:bodyPr/>
                    <a:lstStyle/>
                    <a:p>
                      <a:pPr algn="ctr" fontAlgn="ctr"/>
                      <a:r>
                        <a:rPr lang="en-AU" sz="1200" u="none" strike="noStrike" dirty="0">
                          <a:effectLst/>
                        </a:rPr>
                        <a:t>Framework Element of Service </a:t>
                      </a:r>
                      <a:endParaRPr lang="en-AU" sz="1200" b="1" i="0" u="none" strike="noStrike" dirty="0">
                        <a:solidFill>
                          <a:schemeClr val="bg1"/>
                        </a:solidFill>
                        <a:effectLst/>
                        <a:latin typeface="Calibri" panose="020F0502020204030204" pitchFamily="34" charset="0"/>
                      </a:endParaRPr>
                    </a:p>
                  </a:txBody>
                  <a:tcPr marL="9525" marR="9525" marT="9525" marB="0" anchor="ctr">
                    <a:solidFill>
                      <a:srgbClr val="151F6D"/>
                    </a:solidFill>
                  </a:tcPr>
                </a:tc>
                <a:tc>
                  <a:txBody>
                    <a:bodyPr/>
                    <a:lstStyle/>
                    <a:p>
                      <a:pPr algn="ctr" fontAlgn="ctr"/>
                      <a:r>
                        <a:rPr lang="en-AU" sz="1200" u="none" strike="noStrike" dirty="0">
                          <a:effectLst/>
                        </a:rPr>
                        <a:t>[Name] Hospital</a:t>
                      </a:r>
                      <a:endParaRPr lang="en-AU" sz="1200" b="1" i="1" u="none" strike="noStrike" dirty="0">
                        <a:solidFill>
                          <a:schemeClr val="bg1"/>
                        </a:solidFill>
                        <a:effectLst/>
                        <a:latin typeface="Calibri" panose="020F0502020204030204" pitchFamily="34" charset="0"/>
                      </a:endParaRPr>
                    </a:p>
                  </a:txBody>
                  <a:tcPr marL="9525" marR="9525" marT="9525" marB="0" anchor="ctr">
                    <a:solidFill>
                      <a:srgbClr val="151F6D"/>
                    </a:solidFill>
                  </a:tcPr>
                </a:tc>
                <a:tc>
                  <a:txBody>
                    <a:bodyPr/>
                    <a:lstStyle/>
                    <a:p>
                      <a:pPr algn="ctr" fontAlgn="ctr"/>
                      <a:r>
                        <a:rPr lang="en-AU" sz="1200" u="none" strike="noStrike" dirty="0">
                          <a:effectLst/>
                        </a:rPr>
                        <a:t>State</a:t>
                      </a:r>
                      <a:br>
                        <a:rPr lang="en-AU" sz="1200" u="none" strike="noStrike" dirty="0">
                          <a:effectLst/>
                        </a:rPr>
                      </a:br>
                      <a:r>
                        <a:rPr lang="en-AU" sz="1200" u="none" strike="noStrike" dirty="0">
                          <a:effectLst/>
                        </a:rPr>
                        <a:t>[0 sites]</a:t>
                      </a:r>
                      <a:br>
                        <a:rPr lang="en-AU" sz="1200" u="none" strike="noStrike" dirty="0">
                          <a:effectLst/>
                        </a:rPr>
                      </a:br>
                      <a:r>
                        <a:rPr lang="en-AU" sz="1200" u="none" strike="noStrike" dirty="0">
                          <a:effectLst/>
                        </a:rPr>
                        <a:t>n (%)</a:t>
                      </a:r>
                      <a:endParaRPr lang="en-AU" sz="1200" b="1" i="1" u="none" strike="noStrike" dirty="0">
                        <a:solidFill>
                          <a:schemeClr val="bg1"/>
                        </a:solidFill>
                        <a:effectLst/>
                        <a:latin typeface="Calibri" panose="020F0502020204030204" pitchFamily="34" charset="0"/>
                      </a:endParaRPr>
                    </a:p>
                  </a:txBody>
                  <a:tcPr marL="9525" marR="9525" marT="9525" marB="0" anchor="ctr">
                    <a:solidFill>
                      <a:srgbClr val="151F6D"/>
                    </a:solidFill>
                  </a:tcPr>
                </a:tc>
                <a:tc>
                  <a:txBody>
                    <a:bodyPr/>
                    <a:lstStyle/>
                    <a:p>
                      <a:pPr algn="ctr" fontAlgn="ctr"/>
                      <a:r>
                        <a:rPr lang="en-AU" sz="1200" u="none" strike="noStrike" dirty="0">
                          <a:effectLst/>
                        </a:rPr>
                        <a:t>National</a:t>
                      </a:r>
                      <a:br>
                        <a:rPr lang="en-AU" sz="1200" u="none" strike="noStrike" dirty="0">
                          <a:effectLst/>
                        </a:rPr>
                      </a:br>
                      <a:r>
                        <a:rPr lang="en-AU" sz="1200" u="none" strike="noStrike" dirty="0">
                          <a:effectLst/>
                        </a:rPr>
                        <a:t>[120 sites]</a:t>
                      </a:r>
                      <a:br>
                        <a:rPr lang="en-AU" sz="1200" u="none" strike="noStrike" dirty="0">
                          <a:effectLst/>
                        </a:rPr>
                      </a:br>
                      <a:r>
                        <a:rPr lang="en-AU" sz="1200" u="none" strike="noStrike" dirty="0">
                          <a:effectLst/>
                        </a:rPr>
                        <a:t>n (%)</a:t>
                      </a:r>
                      <a:endParaRPr lang="en-AU" sz="1200" b="1" i="1" u="none" strike="noStrike" dirty="0">
                        <a:solidFill>
                          <a:schemeClr val="bg1"/>
                        </a:solidFill>
                        <a:effectLst/>
                        <a:latin typeface="Calibri" panose="020F0502020204030204" pitchFamily="34" charset="0"/>
                      </a:endParaRPr>
                    </a:p>
                  </a:txBody>
                  <a:tcPr marL="9525" marR="9525" marT="9525" marB="0" anchor="ctr">
                    <a:solidFill>
                      <a:srgbClr val="151F6D"/>
                    </a:solidFill>
                  </a:tcPr>
                </a:tc>
                <a:tc>
                  <a:txBody>
                    <a:bodyPr/>
                    <a:lstStyle/>
                    <a:p>
                      <a:pPr algn="ctr" fontAlgn="ctr"/>
                      <a:r>
                        <a:rPr lang="en-AU" sz="1200" u="none" strike="noStrike" dirty="0">
                          <a:effectLst/>
                        </a:rPr>
                        <a:t>Similar size services</a:t>
                      </a:r>
                      <a:br>
                        <a:rPr lang="en-AU" sz="1200" u="none" strike="noStrike" dirty="0">
                          <a:effectLst/>
                        </a:rPr>
                      </a:br>
                      <a:r>
                        <a:rPr lang="en-AU" sz="1200" u="none" strike="noStrike" dirty="0">
                          <a:effectLst/>
                        </a:rPr>
                        <a:t>n (%)</a:t>
                      </a:r>
                      <a:endParaRPr lang="en-AU" sz="1200" b="1" i="1" u="none" strike="noStrike" dirty="0">
                        <a:solidFill>
                          <a:schemeClr val="bg1"/>
                        </a:solidFill>
                        <a:effectLst/>
                        <a:latin typeface="Calibri" panose="020F0502020204030204" pitchFamily="34" charset="0"/>
                      </a:endParaRPr>
                    </a:p>
                  </a:txBody>
                  <a:tcPr marL="9525" marR="9525" marT="9525" marB="0" anchor="ctr">
                    <a:solidFill>
                      <a:srgbClr val="151F6D"/>
                    </a:solidFill>
                  </a:tcPr>
                </a:tc>
                <a:extLst>
                  <a:ext uri="{0D108BD9-81ED-4DB2-BD59-A6C34878D82A}">
                    <a16:rowId xmlns:a16="http://schemas.microsoft.com/office/drawing/2014/main" val="1249510720"/>
                  </a:ext>
                </a:extLst>
              </a:tr>
              <a:tr h="616595">
                <a:tc>
                  <a:txBody>
                    <a:bodyPr/>
                    <a:lstStyle/>
                    <a:p>
                      <a:pPr algn="l" fontAlgn="ctr"/>
                      <a:r>
                        <a:rPr lang="en-US" sz="1200" u="none" strike="noStrike" dirty="0">
                          <a:effectLst/>
                        </a:rPr>
                        <a:t>Received pre-notification and prepare to rapidly accept potential stroke patient from pre-hospital services</a:t>
                      </a:r>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AU" sz="1200" b="1" i="0" u="none" strike="noStrike" dirty="0">
                          <a:solidFill>
                            <a:schemeClr val="tx1"/>
                          </a:solidFill>
                          <a:effectLst/>
                        </a:rPr>
                        <a:t>No</a:t>
                      </a:r>
                      <a:endParaRPr lang="en-AU" sz="1200" b="1" i="0" u="none" strike="noStrike" dirty="0">
                        <a:solidFill>
                          <a:schemeClr val="tx1"/>
                        </a:solidFill>
                        <a:effectLst/>
                        <a:latin typeface="Calibri" panose="020F0502020204030204" pitchFamily="34" charset="0"/>
                      </a:endParaRPr>
                    </a:p>
                  </a:txBody>
                  <a:tcPr marL="9525" marR="9525" marT="9525" marB="0" anchor="ctr">
                    <a:solidFill>
                      <a:srgbClr val="ECA154"/>
                    </a:solidFill>
                  </a:tcPr>
                </a:tc>
                <a:tc>
                  <a:txBody>
                    <a:bodyPr/>
                    <a:lstStyle/>
                    <a:p>
                      <a:pPr algn="ctr" fontAlgn="ctr"/>
                      <a:r>
                        <a:rPr lang="en-AU" sz="1200" b="1" u="none" strike="noStrike" dirty="0">
                          <a:solidFill>
                            <a:schemeClr val="bg1"/>
                          </a:solidFill>
                          <a:effectLst/>
                        </a:rPr>
                        <a:t>0</a:t>
                      </a:r>
                      <a:r>
                        <a:rPr lang="en-AU" sz="1200" b="1" u="none" strike="noStrike">
                          <a:solidFill>
                            <a:schemeClr val="bg1"/>
                          </a:solidFill>
                          <a:effectLst/>
                        </a:rPr>
                        <a:t> </a:t>
                      </a:r>
                      <a:r>
                        <a:rPr lang="en-AU" sz="1200" b="1" u="none" strike="noStrike" dirty="0">
                          <a:solidFill>
                            <a:schemeClr val="bg1"/>
                          </a:solidFill>
                          <a:effectLst/>
                        </a:rPr>
                        <a:t>(00%)</a:t>
                      </a:r>
                      <a:endParaRPr lang="en-AU" sz="1200" b="1" i="1" u="none" strike="noStrike" dirty="0">
                        <a:solidFill>
                          <a:schemeClr val="bg1"/>
                        </a:solidFill>
                        <a:effectLst/>
                        <a:latin typeface="Calibri" panose="020F0502020204030204" pitchFamily="34" charset="0"/>
                      </a:endParaRPr>
                    </a:p>
                  </a:txBody>
                  <a:tcPr marL="9525" marR="9525" marT="9525" marB="0" anchor="ctr">
                    <a:solidFill>
                      <a:srgbClr val="008264"/>
                    </a:solidFill>
                  </a:tcPr>
                </a:tc>
                <a:tc>
                  <a:txBody>
                    <a:bodyPr/>
                    <a:lstStyle/>
                    <a:p>
                      <a:pPr algn="ctr" fontAlgn="ctr"/>
                      <a:r>
                        <a:rPr lang="en-AU" sz="1200" b="1" u="none" strike="noStrike">
                          <a:solidFill>
                            <a:schemeClr val="bg1"/>
                          </a:solidFill>
                          <a:effectLst/>
                        </a:rPr>
                        <a:t>89 (74%)</a:t>
                      </a:r>
                      <a:endParaRPr lang="en-AU" sz="1200" b="1" i="0" u="none" strike="noStrike">
                        <a:solidFill>
                          <a:schemeClr val="bg1"/>
                        </a:solidFill>
                        <a:effectLst/>
                        <a:latin typeface="Calibri" panose="020F0502020204030204" pitchFamily="34" charset="0"/>
                      </a:endParaRPr>
                    </a:p>
                  </a:txBody>
                  <a:tcPr marL="9525" marR="9525" marT="9525" marB="0" anchor="ctr">
                    <a:solidFill>
                      <a:srgbClr val="151F6D"/>
                    </a:solidFill>
                  </a:tcPr>
                </a:tc>
                <a:tc>
                  <a:txBody>
                    <a:bodyPr/>
                    <a:lstStyle/>
                    <a:p>
                      <a:pPr algn="ctr" fontAlgn="ctr"/>
                      <a:r>
                        <a:rPr lang="en-AU" sz="1200" b="1" u="none" strike="noStrike" dirty="0">
                          <a:effectLst/>
                        </a:rPr>
                        <a:t>2 (00%)</a:t>
                      </a:r>
                      <a:endParaRPr lang="en-AU" sz="1200" b="1"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639651033"/>
                  </a:ext>
                </a:extLst>
              </a:tr>
              <a:tr h="863673">
                <a:tc>
                  <a:txBody>
                    <a:bodyPr/>
                    <a:lstStyle/>
                    <a:p>
                      <a:pPr algn="l" fontAlgn="ctr"/>
                      <a:r>
                        <a:rPr lang="en-US" sz="1200" u="none" strike="noStrike" dirty="0">
                          <a:effectLst/>
                        </a:rPr>
                        <a:t>Coordinated emergency department systems (includes use of validated screening tools; agreed triage categories; rapid imaging; rapid referral and involvement of stroke team; protocols for IV thrombolysis and ECR intervention/transfer)</a:t>
                      </a:r>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AU" sz="1200" b="1" i="0" u="none" strike="noStrike" dirty="0">
                          <a:solidFill>
                            <a:schemeClr val="tx1"/>
                          </a:solidFill>
                          <a:effectLst/>
                          <a:latin typeface="Calibri" panose="020F0502020204030204" pitchFamily="34" charset="0"/>
                        </a:rPr>
                        <a:t>No</a:t>
                      </a:r>
                    </a:p>
                  </a:txBody>
                  <a:tcPr marL="9525" marR="9525" marT="9525" marB="0" anchor="ctr">
                    <a:solidFill>
                      <a:srgbClr val="ECA154"/>
                    </a:solidFill>
                  </a:tcPr>
                </a:tc>
                <a:tc>
                  <a:txBody>
                    <a:bodyPr/>
                    <a:lstStyle/>
                    <a:p>
                      <a:pPr algn="ctr" fontAlgn="ctr"/>
                      <a:r>
                        <a:rPr lang="en-AU" sz="1200" b="1" u="none" strike="noStrike" dirty="0">
                          <a:solidFill>
                            <a:schemeClr val="bg1"/>
                          </a:solidFill>
                          <a:effectLst/>
                        </a:rPr>
                        <a:t>0 (00%)</a:t>
                      </a:r>
                      <a:endParaRPr lang="en-AU" sz="1200" b="1" i="1" u="none" strike="noStrike" dirty="0">
                        <a:solidFill>
                          <a:schemeClr val="bg1"/>
                        </a:solidFill>
                        <a:effectLst/>
                        <a:latin typeface="Calibri" panose="020F0502020204030204" pitchFamily="34" charset="0"/>
                      </a:endParaRPr>
                    </a:p>
                  </a:txBody>
                  <a:tcPr marL="9525" marR="9525" marT="9525" marB="0" anchor="ctr">
                    <a:solidFill>
                      <a:srgbClr val="008264"/>
                    </a:solidFill>
                  </a:tcPr>
                </a:tc>
                <a:tc>
                  <a:txBody>
                    <a:bodyPr/>
                    <a:lstStyle/>
                    <a:p>
                      <a:pPr algn="ctr" fontAlgn="ctr"/>
                      <a:r>
                        <a:rPr lang="en-AU" sz="1200" b="1" u="none" strike="noStrike" dirty="0">
                          <a:solidFill>
                            <a:schemeClr val="bg1"/>
                          </a:solidFill>
                          <a:effectLst/>
                        </a:rPr>
                        <a:t>88 (73%)</a:t>
                      </a:r>
                      <a:endParaRPr lang="en-AU" sz="1200" b="1" i="0" u="none" strike="noStrike" dirty="0">
                        <a:solidFill>
                          <a:schemeClr val="bg1"/>
                        </a:solidFill>
                        <a:effectLst/>
                        <a:latin typeface="Calibri" panose="020F0502020204030204" pitchFamily="34" charset="0"/>
                      </a:endParaRPr>
                    </a:p>
                  </a:txBody>
                  <a:tcPr marL="9525" marR="9525" marT="9525" marB="0" anchor="ctr">
                    <a:solidFill>
                      <a:srgbClr val="151F6D"/>
                    </a:solidFill>
                  </a:tcPr>
                </a:tc>
                <a:tc>
                  <a:txBody>
                    <a:bodyPr/>
                    <a:lstStyle/>
                    <a:p>
                      <a:pPr algn="ctr" fontAlgn="ctr"/>
                      <a:r>
                        <a:rPr lang="en-AU" sz="1200" b="1" u="none" strike="noStrike" dirty="0">
                          <a:effectLst/>
                        </a:rPr>
                        <a:t>2 (00%)</a:t>
                      </a:r>
                      <a:endParaRPr lang="en-AU" sz="1200" b="1"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494734904"/>
                  </a:ext>
                </a:extLst>
              </a:tr>
              <a:tr h="340390">
                <a:tc>
                  <a:txBody>
                    <a:bodyPr/>
                    <a:lstStyle/>
                    <a:p>
                      <a:pPr algn="l" fontAlgn="ctr"/>
                      <a:r>
                        <a:rPr lang="en-AU" sz="1200" u="none" strike="noStrike" dirty="0">
                          <a:effectLst/>
                        </a:rPr>
                        <a:t>Stroke unit </a:t>
                      </a:r>
                      <a:endParaRPr lang="en-AU"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AU" sz="1200" b="1" i="0" u="none" strike="noStrike" dirty="0">
                          <a:solidFill>
                            <a:schemeClr val="tx1"/>
                          </a:solidFill>
                          <a:effectLst/>
                          <a:latin typeface="Calibri" panose="020F0502020204030204" pitchFamily="34" charset="0"/>
                        </a:rPr>
                        <a:t>No</a:t>
                      </a:r>
                    </a:p>
                  </a:txBody>
                  <a:tcPr marL="9525" marR="9525" marT="9525" marB="0" anchor="ctr">
                    <a:solidFill>
                      <a:srgbClr val="ECA154"/>
                    </a:solidFill>
                  </a:tcPr>
                </a:tc>
                <a:tc>
                  <a:txBody>
                    <a:bodyPr/>
                    <a:lstStyle/>
                    <a:p>
                      <a:pPr algn="ctr" fontAlgn="ctr"/>
                      <a:r>
                        <a:rPr lang="en-AU" sz="1200" b="1" u="none" strike="noStrike" dirty="0">
                          <a:solidFill>
                            <a:schemeClr val="bg1"/>
                          </a:solidFill>
                          <a:effectLst/>
                        </a:rPr>
                        <a:t>0 (00%)</a:t>
                      </a:r>
                      <a:endParaRPr lang="en-AU" sz="1200" b="1" i="1" u="none" strike="noStrike" dirty="0">
                        <a:solidFill>
                          <a:schemeClr val="bg1"/>
                        </a:solidFill>
                        <a:effectLst/>
                        <a:latin typeface="Calibri" panose="020F0502020204030204" pitchFamily="34" charset="0"/>
                      </a:endParaRPr>
                    </a:p>
                  </a:txBody>
                  <a:tcPr marL="9525" marR="9525" marT="9525" marB="0" anchor="ctr">
                    <a:solidFill>
                      <a:srgbClr val="008264"/>
                    </a:solidFill>
                  </a:tcPr>
                </a:tc>
                <a:tc>
                  <a:txBody>
                    <a:bodyPr/>
                    <a:lstStyle/>
                    <a:p>
                      <a:pPr algn="ctr" fontAlgn="ctr"/>
                      <a:r>
                        <a:rPr lang="en-AU" sz="1200" b="1" u="none" strike="noStrike">
                          <a:solidFill>
                            <a:schemeClr val="bg1"/>
                          </a:solidFill>
                          <a:effectLst/>
                        </a:rPr>
                        <a:t>91 (76%)</a:t>
                      </a:r>
                      <a:endParaRPr lang="en-AU" sz="1200" b="1" i="0" u="none" strike="noStrike">
                        <a:solidFill>
                          <a:schemeClr val="bg1"/>
                        </a:solidFill>
                        <a:effectLst/>
                        <a:latin typeface="Calibri" panose="020F0502020204030204" pitchFamily="34" charset="0"/>
                      </a:endParaRPr>
                    </a:p>
                  </a:txBody>
                  <a:tcPr marL="9525" marR="9525" marT="9525" marB="0" anchor="ctr">
                    <a:solidFill>
                      <a:srgbClr val="151F6D"/>
                    </a:solidFill>
                  </a:tcPr>
                </a:tc>
                <a:tc>
                  <a:txBody>
                    <a:bodyPr/>
                    <a:lstStyle/>
                    <a:p>
                      <a:pPr algn="ctr" fontAlgn="ctr"/>
                      <a:r>
                        <a:rPr lang="en-AU" sz="1200" b="1" u="none" strike="noStrike" dirty="0">
                          <a:effectLst/>
                        </a:rPr>
                        <a:t>2 (00%)</a:t>
                      </a:r>
                      <a:endParaRPr lang="en-AU" sz="1200" b="1"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577536395"/>
                  </a:ext>
                </a:extLst>
              </a:tr>
              <a:tr h="616595">
                <a:tc>
                  <a:txBody>
                    <a:bodyPr/>
                    <a:lstStyle/>
                    <a:p>
                      <a:pPr algn="l" fontAlgn="ctr"/>
                      <a:r>
                        <a:rPr lang="en-US" sz="1200" u="none" strike="noStrike" dirty="0">
                          <a:effectLst/>
                        </a:rPr>
                        <a:t>Rapid access to onsite CT brain (24/7) including CT perfusion and aortic arch to cerebral vertex angiography</a:t>
                      </a:r>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AU" sz="1200" b="1" i="0" u="none" strike="noStrike" dirty="0">
                          <a:solidFill>
                            <a:schemeClr val="tx1"/>
                          </a:solidFill>
                          <a:effectLst/>
                          <a:latin typeface="Calibri" panose="020F0502020204030204" pitchFamily="34" charset="0"/>
                        </a:rPr>
                        <a:t>No</a:t>
                      </a:r>
                    </a:p>
                  </a:txBody>
                  <a:tcPr marL="9525" marR="9525" marT="9525" marB="0" anchor="ctr">
                    <a:solidFill>
                      <a:srgbClr val="ECA154"/>
                    </a:solidFill>
                  </a:tcPr>
                </a:tc>
                <a:tc>
                  <a:txBody>
                    <a:bodyPr/>
                    <a:lstStyle/>
                    <a:p>
                      <a:pPr algn="ctr" fontAlgn="ctr"/>
                      <a:r>
                        <a:rPr lang="en-AU" sz="1200" b="1" u="none" strike="noStrike" dirty="0">
                          <a:solidFill>
                            <a:schemeClr val="bg1"/>
                          </a:solidFill>
                          <a:effectLst/>
                        </a:rPr>
                        <a:t>0 (00%)</a:t>
                      </a:r>
                      <a:endParaRPr lang="en-AU" sz="1200" b="1" i="1" u="none" strike="noStrike" dirty="0">
                        <a:solidFill>
                          <a:schemeClr val="bg1"/>
                        </a:solidFill>
                        <a:effectLst/>
                        <a:latin typeface="Calibri" panose="020F0502020204030204" pitchFamily="34" charset="0"/>
                      </a:endParaRPr>
                    </a:p>
                  </a:txBody>
                  <a:tcPr marL="9525" marR="9525" marT="9525" marB="0" anchor="ctr">
                    <a:solidFill>
                      <a:srgbClr val="008264"/>
                    </a:solidFill>
                  </a:tcPr>
                </a:tc>
                <a:tc>
                  <a:txBody>
                    <a:bodyPr/>
                    <a:lstStyle/>
                    <a:p>
                      <a:pPr algn="ctr" fontAlgn="ctr"/>
                      <a:r>
                        <a:rPr lang="en-AU" sz="1200" b="1" u="none" strike="noStrike">
                          <a:solidFill>
                            <a:schemeClr val="bg1"/>
                          </a:solidFill>
                          <a:effectLst/>
                        </a:rPr>
                        <a:t>81 (68%)</a:t>
                      </a:r>
                      <a:endParaRPr lang="en-AU" sz="1200" b="1" i="0" u="none" strike="noStrike">
                        <a:solidFill>
                          <a:schemeClr val="bg1"/>
                        </a:solidFill>
                        <a:effectLst/>
                        <a:latin typeface="Calibri" panose="020F0502020204030204" pitchFamily="34" charset="0"/>
                      </a:endParaRPr>
                    </a:p>
                  </a:txBody>
                  <a:tcPr marL="9525" marR="9525" marT="9525" marB="0" anchor="ctr">
                    <a:solidFill>
                      <a:srgbClr val="151F6D"/>
                    </a:solidFill>
                  </a:tcPr>
                </a:tc>
                <a:tc>
                  <a:txBody>
                    <a:bodyPr/>
                    <a:lstStyle/>
                    <a:p>
                      <a:pPr algn="ctr" fontAlgn="ctr"/>
                      <a:r>
                        <a:rPr lang="en-AU" sz="1200" b="1" u="none" strike="noStrike" dirty="0">
                          <a:effectLst/>
                        </a:rPr>
                        <a:t>2 (00%)</a:t>
                      </a:r>
                      <a:endParaRPr lang="en-AU" sz="1200" b="1"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173852963"/>
                  </a:ext>
                </a:extLst>
              </a:tr>
              <a:tr h="340390">
                <a:tc>
                  <a:txBody>
                    <a:bodyPr/>
                    <a:lstStyle/>
                    <a:p>
                      <a:pPr algn="l" fontAlgn="ctr"/>
                      <a:r>
                        <a:rPr lang="en-AU" sz="1200" u="none" strike="noStrike">
                          <a:effectLst/>
                        </a:rPr>
                        <a:t>Delivery of thrombolysis</a:t>
                      </a:r>
                      <a:endParaRPr lang="en-AU"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AU" sz="1200" b="1" i="0" u="none" strike="noStrike" dirty="0">
                          <a:solidFill>
                            <a:schemeClr val="tx1"/>
                          </a:solidFill>
                          <a:effectLst/>
                          <a:latin typeface="Calibri" panose="020F0502020204030204" pitchFamily="34" charset="0"/>
                        </a:rPr>
                        <a:t>No</a:t>
                      </a:r>
                    </a:p>
                  </a:txBody>
                  <a:tcPr marL="9525" marR="9525" marT="9525" marB="0" anchor="ctr">
                    <a:solidFill>
                      <a:srgbClr val="ECA154"/>
                    </a:solidFill>
                  </a:tcPr>
                </a:tc>
                <a:tc>
                  <a:txBody>
                    <a:bodyPr/>
                    <a:lstStyle/>
                    <a:p>
                      <a:pPr algn="ctr" fontAlgn="ctr"/>
                      <a:r>
                        <a:rPr lang="en-AU" sz="1200" b="1" u="none" strike="noStrike" dirty="0">
                          <a:solidFill>
                            <a:schemeClr val="bg1"/>
                          </a:solidFill>
                          <a:effectLst/>
                        </a:rPr>
                        <a:t>0 (00%)</a:t>
                      </a:r>
                      <a:endParaRPr lang="en-AU" sz="1200" b="1" i="1" u="none" strike="noStrike" dirty="0">
                        <a:solidFill>
                          <a:schemeClr val="bg1"/>
                        </a:solidFill>
                        <a:effectLst/>
                        <a:latin typeface="Calibri" panose="020F0502020204030204" pitchFamily="34" charset="0"/>
                      </a:endParaRPr>
                    </a:p>
                  </a:txBody>
                  <a:tcPr marL="9525" marR="9525" marT="9525" marB="0" anchor="ctr">
                    <a:solidFill>
                      <a:srgbClr val="008264"/>
                    </a:solidFill>
                  </a:tcPr>
                </a:tc>
                <a:tc>
                  <a:txBody>
                    <a:bodyPr/>
                    <a:lstStyle/>
                    <a:p>
                      <a:pPr algn="ctr" fontAlgn="ctr"/>
                      <a:r>
                        <a:rPr lang="en-AU" sz="1200" b="1" u="none" strike="noStrike">
                          <a:solidFill>
                            <a:schemeClr val="bg1"/>
                          </a:solidFill>
                          <a:effectLst/>
                        </a:rPr>
                        <a:t>98 (82%)</a:t>
                      </a:r>
                      <a:endParaRPr lang="en-AU" sz="1200" b="1" i="0" u="none" strike="noStrike">
                        <a:solidFill>
                          <a:schemeClr val="bg1"/>
                        </a:solidFill>
                        <a:effectLst/>
                        <a:latin typeface="Calibri" panose="020F0502020204030204" pitchFamily="34" charset="0"/>
                      </a:endParaRPr>
                    </a:p>
                  </a:txBody>
                  <a:tcPr marL="9525" marR="9525" marT="9525" marB="0" anchor="ctr">
                    <a:solidFill>
                      <a:srgbClr val="151F6D"/>
                    </a:solidFill>
                  </a:tcPr>
                </a:tc>
                <a:tc>
                  <a:txBody>
                    <a:bodyPr/>
                    <a:lstStyle/>
                    <a:p>
                      <a:pPr algn="ctr" fontAlgn="ctr"/>
                      <a:r>
                        <a:rPr lang="en-AU" sz="1200" b="1" u="none" strike="noStrike" dirty="0">
                          <a:effectLst/>
                        </a:rPr>
                        <a:t>2 (00%)</a:t>
                      </a:r>
                      <a:endParaRPr lang="en-AU" sz="1200" b="1"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159449223"/>
                  </a:ext>
                </a:extLst>
              </a:tr>
              <a:tr h="340390">
                <a:tc>
                  <a:txBody>
                    <a:bodyPr/>
                    <a:lstStyle/>
                    <a:p>
                      <a:pPr algn="l" fontAlgn="ctr"/>
                      <a:r>
                        <a:rPr lang="en-US" sz="1200" u="none" strike="noStrike">
                          <a:effectLst/>
                        </a:rPr>
                        <a:t>On-site endovascular stroke therapy (24/7)</a:t>
                      </a:r>
                      <a:endParaRPr lang="en-US"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AU" sz="1200" b="1" i="0" u="none" strike="noStrike" dirty="0">
                          <a:solidFill>
                            <a:schemeClr val="tx1"/>
                          </a:solidFill>
                          <a:effectLst/>
                          <a:latin typeface="Calibri" panose="020F0502020204030204" pitchFamily="34" charset="0"/>
                        </a:rPr>
                        <a:t>No</a:t>
                      </a:r>
                    </a:p>
                  </a:txBody>
                  <a:tcPr marL="9525" marR="9525" marT="9525" marB="0" anchor="ctr">
                    <a:solidFill>
                      <a:srgbClr val="ECA154"/>
                    </a:solidFill>
                  </a:tcPr>
                </a:tc>
                <a:tc>
                  <a:txBody>
                    <a:bodyPr/>
                    <a:lstStyle/>
                    <a:p>
                      <a:pPr algn="ctr" fontAlgn="ctr"/>
                      <a:r>
                        <a:rPr lang="en-AU" sz="1200" b="1" u="none" strike="noStrike" dirty="0">
                          <a:solidFill>
                            <a:schemeClr val="bg1"/>
                          </a:solidFill>
                          <a:effectLst/>
                        </a:rPr>
                        <a:t>0 (00%)</a:t>
                      </a:r>
                      <a:endParaRPr lang="en-AU" sz="1200" b="1" i="1" u="none" strike="noStrike" dirty="0">
                        <a:solidFill>
                          <a:schemeClr val="bg1"/>
                        </a:solidFill>
                        <a:effectLst/>
                        <a:latin typeface="Calibri" panose="020F0502020204030204" pitchFamily="34" charset="0"/>
                      </a:endParaRPr>
                    </a:p>
                  </a:txBody>
                  <a:tcPr marL="9525" marR="9525" marT="9525" marB="0" anchor="ctr">
                    <a:solidFill>
                      <a:srgbClr val="008264"/>
                    </a:solidFill>
                  </a:tcPr>
                </a:tc>
                <a:tc>
                  <a:txBody>
                    <a:bodyPr/>
                    <a:lstStyle/>
                    <a:p>
                      <a:pPr algn="ctr" fontAlgn="ctr"/>
                      <a:r>
                        <a:rPr lang="en-AU" sz="1200" b="1" u="none" strike="noStrike">
                          <a:solidFill>
                            <a:schemeClr val="bg1"/>
                          </a:solidFill>
                          <a:effectLst/>
                        </a:rPr>
                        <a:t>13 (11%)</a:t>
                      </a:r>
                      <a:endParaRPr lang="en-AU" sz="1200" b="1" i="0" u="none" strike="noStrike">
                        <a:solidFill>
                          <a:schemeClr val="bg1"/>
                        </a:solidFill>
                        <a:effectLst/>
                        <a:latin typeface="Calibri" panose="020F0502020204030204" pitchFamily="34" charset="0"/>
                      </a:endParaRPr>
                    </a:p>
                  </a:txBody>
                  <a:tcPr marL="9525" marR="9525" marT="9525" marB="0" anchor="ctr">
                    <a:solidFill>
                      <a:srgbClr val="151F6D"/>
                    </a:solidFill>
                  </a:tcPr>
                </a:tc>
                <a:tc>
                  <a:txBody>
                    <a:bodyPr/>
                    <a:lstStyle/>
                    <a:p>
                      <a:pPr algn="ctr" fontAlgn="ctr"/>
                      <a:r>
                        <a:rPr lang="en-AU" sz="1200" b="1" u="none" strike="noStrike" dirty="0">
                          <a:effectLst/>
                        </a:rPr>
                        <a:t>2 (00%)</a:t>
                      </a:r>
                      <a:endParaRPr lang="en-AU" sz="1200" b="1"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233215078"/>
                  </a:ext>
                </a:extLst>
              </a:tr>
              <a:tr h="616595">
                <a:tc>
                  <a:txBody>
                    <a:bodyPr/>
                    <a:lstStyle/>
                    <a:p>
                      <a:pPr algn="l" fontAlgn="ctr"/>
                      <a:r>
                        <a:rPr lang="en-US" sz="1200" u="none" strike="noStrike">
                          <a:effectLst/>
                        </a:rPr>
                        <a:t>On-site neurosurgical services (e.g. for hemicraniectomy due to large middle cerebral artery infarcts)</a:t>
                      </a:r>
                      <a:endParaRPr lang="en-US"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AU" sz="1200" b="1" i="0" u="none" strike="noStrike" dirty="0">
                          <a:solidFill>
                            <a:schemeClr val="tx1"/>
                          </a:solidFill>
                          <a:effectLst/>
                          <a:latin typeface="Calibri" panose="020F0502020204030204" pitchFamily="34" charset="0"/>
                        </a:rPr>
                        <a:t>No</a:t>
                      </a:r>
                    </a:p>
                  </a:txBody>
                  <a:tcPr marL="9525" marR="9525" marT="9525" marB="0" anchor="ctr">
                    <a:solidFill>
                      <a:srgbClr val="ECA154"/>
                    </a:solidFill>
                  </a:tcPr>
                </a:tc>
                <a:tc>
                  <a:txBody>
                    <a:bodyPr/>
                    <a:lstStyle/>
                    <a:p>
                      <a:pPr algn="ctr" fontAlgn="ctr"/>
                      <a:r>
                        <a:rPr lang="en-AU" sz="1200" b="1" u="none" strike="noStrike" dirty="0">
                          <a:solidFill>
                            <a:schemeClr val="bg1"/>
                          </a:solidFill>
                          <a:effectLst/>
                        </a:rPr>
                        <a:t>0 (00%)</a:t>
                      </a:r>
                      <a:endParaRPr lang="en-AU" sz="1200" b="1" i="1" u="none" strike="noStrike" dirty="0">
                        <a:solidFill>
                          <a:schemeClr val="bg1"/>
                        </a:solidFill>
                        <a:effectLst/>
                        <a:latin typeface="Calibri" panose="020F0502020204030204" pitchFamily="34" charset="0"/>
                      </a:endParaRPr>
                    </a:p>
                  </a:txBody>
                  <a:tcPr marL="9525" marR="9525" marT="9525" marB="0" anchor="ctr">
                    <a:solidFill>
                      <a:srgbClr val="008264"/>
                    </a:solidFill>
                  </a:tcPr>
                </a:tc>
                <a:tc>
                  <a:txBody>
                    <a:bodyPr/>
                    <a:lstStyle/>
                    <a:p>
                      <a:pPr algn="ctr" fontAlgn="ctr"/>
                      <a:r>
                        <a:rPr lang="en-AU" sz="1200" b="1" u="none" strike="noStrike">
                          <a:solidFill>
                            <a:schemeClr val="bg1"/>
                          </a:solidFill>
                          <a:effectLst/>
                        </a:rPr>
                        <a:t>33 (28%)</a:t>
                      </a:r>
                      <a:endParaRPr lang="en-AU" sz="1200" b="1" i="0" u="none" strike="noStrike">
                        <a:solidFill>
                          <a:schemeClr val="bg1"/>
                        </a:solidFill>
                        <a:effectLst/>
                        <a:latin typeface="Calibri" panose="020F0502020204030204" pitchFamily="34" charset="0"/>
                      </a:endParaRPr>
                    </a:p>
                  </a:txBody>
                  <a:tcPr marL="9525" marR="9525" marT="9525" marB="0" anchor="ctr">
                    <a:solidFill>
                      <a:srgbClr val="151F6D"/>
                    </a:solidFill>
                  </a:tcPr>
                </a:tc>
                <a:tc>
                  <a:txBody>
                    <a:bodyPr/>
                    <a:lstStyle/>
                    <a:p>
                      <a:pPr algn="ctr" fontAlgn="ctr"/>
                      <a:r>
                        <a:rPr lang="en-AU" sz="1200" b="1" u="none" strike="noStrike" dirty="0">
                          <a:effectLst/>
                        </a:rPr>
                        <a:t>2 (00%)</a:t>
                      </a:r>
                      <a:endParaRPr lang="en-AU" sz="1200" b="1"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612470210"/>
                  </a:ext>
                </a:extLst>
              </a:tr>
              <a:tr h="494547">
                <a:tc>
                  <a:txBody>
                    <a:bodyPr/>
                    <a:lstStyle/>
                    <a:p>
                      <a:pPr algn="l" fontAlgn="ctr"/>
                      <a:r>
                        <a:rPr lang="en-US" sz="1200" u="none" strike="noStrike">
                          <a:effectLst/>
                        </a:rPr>
                        <a:t>Ability to provide acute monitoring (telemetry and other physiological monitoring) for 72 hours</a:t>
                      </a:r>
                      <a:endParaRPr lang="en-US"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AU" sz="1200" b="1" i="0" u="none" strike="noStrike" dirty="0">
                          <a:solidFill>
                            <a:schemeClr val="tx1"/>
                          </a:solidFill>
                          <a:effectLst/>
                          <a:latin typeface="Calibri" panose="020F0502020204030204" pitchFamily="34" charset="0"/>
                        </a:rPr>
                        <a:t>No</a:t>
                      </a:r>
                    </a:p>
                  </a:txBody>
                  <a:tcPr marL="9525" marR="9525" marT="9525" marB="0" anchor="ctr">
                    <a:solidFill>
                      <a:srgbClr val="ECA154"/>
                    </a:solidFill>
                  </a:tcPr>
                </a:tc>
                <a:tc>
                  <a:txBody>
                    <a:bodyPr/>
                    <a:lstStyle/>
                    <a:p>
                      <a:pPr algn="ctr" fontAlgn="ctr"/>
                      <a:r>
                        <a:rPr lang="en-AU" sz="1200" b="1" u="none" strike="noStrike" dirty="0">
                          <a:solidFill>
                            <a:schemeClr val="bg1"/>
                          </a:solidFill>
                          <a:effectLst/>
                        </a:rPr>
                        <a:t>0 (00%)</a:t>
                      </a:r>
                      <a:endParaRPr lang="en-AU" sz="1200" b="1" i="1" u="none" strike="noStrike" dirty="0">
                        <a:solidFill>
                          <a:schemeClr val="bg1"/>
                        </a:solidFill>
                        <a:effectLst/>
                        <a:latin typeface="Calibri" panose="020F0502020204030204" pitchFamily="34" charset="0"/>
                      </a:endParaRPr>
                    </a:p>
                  </a:txBody>
                  <a:tcPr marL="9525" marR="9525" marT="9525" marB="0" anchor="ctr">
                    <a:solidFill>
                      <a:srgbClr val="008264"/>
                    </a:solidFill>
                  </a:tcPr>
                </a:tc>
                <a:tc>
                  <a:txBody>
                    <a:bodyPr/>
                    <a:lstStyle/>
                    <a:p>
                      <a:pPr algn="ctr" fontAlgn="ctr"/>
                      <a:r>
                        <a:rPr lang="en-AU" sz="1200" b="1" u="none" strike="noStrike">
                          <a:solidFill>
                            <a:schemeClr val="bg1"/>
                          </a:solidFill>
                          <a:effectLst/>
                        </a:rPr>
                        <a:t>115 (96%)</a:t>
                      </a:r>
                      <a:endParaRPr lang="en-AU" sz="1200" b="1" i="0" u="none" strike="noStrike">
                        <a:solidFill>
                          <a:schemeClr val="bg1"/>
                        </a:solidFill>
                        <a:effectLst/>
                        <a:latin typeface="Calibri" panose="020F0502020204030204" pitchFamily="34" charset="0"/>
                      </a:endParaRPr>
                    </a:p>
                  </a:txBody>
                  <a:tcPr marL="9525" marR="9525" marT="9525" marB="0" anchor="ctr">
                    <a:solidFill>
                      <a:srgbClr val="151F6D"/>
                    </a:solidFill>
                  </a:tcPr>
                </a:tc>
                <a:tc>
                  <a:txBody>
                    <a:bodyPr/>
                    <a:lstStyle/>
                    <a:p>
                      <a:pPr algn="ctr" fontAlgn="ctr"/>
                      <a:r>
                        <a:rPr lang="en-AU" sz="1200" b="1" u="none" strike="noStrike" dirty="0">
                          <a:effectLst/>
                        </a:rPr>
                        <a:t>2 (00%)</a:t>
                      </a:r>
                      <a:endParaRPr lang="en-AU" sz="1200" b="1"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942796092"/>
                  </a:ext>
                </a:extLst>
              </a:tr>
              <a:tr h="340390">
                <a:tc>
                  <a:txBody>
                    <a:bodyPr/>
                    <a:lstStyle/>
                    <a:p>
                      <a:pPr algn="l" fontAlgn="ctr"/>
                      <a:r>
                        <a:rPr lang="en-AU" sz="1200" u="none" strike="noStrike" dirty="0">
                          <a:effectLst/>
                        </a:rPr>
                        <a:t>Acute stroke team </a:t>
                      </a:r>
                      <a:endParaRPr lang="en-AU"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AU" sz="1200" b="1" i="0" u="none" strike="noStrike" dirty="0">
                          <a:solidFill>
                            <a:schemeClr val="tx1"/>
                          </a:solidFill>
                          <a:effectLst/>
                        </a:rPr>
                        <a:t>Yes</a:t>
                      </a:r>
                      <a:endParaRPr lang="en-AU" sz="1200" b="1" i="0" u="none" strike="noStrike" dirty="0">
                        <a:solidFill>
                          <a:schemeClr val="tx1"/>
                        </a:solidFill>
                        <a:effectLst/>
                        <a:latin typeface="Calibri" panose="020F0502020204030204" pitchFamily="34" charset="0"/>
                      </a:endParaRPr>
                    </a:p>
                  </a:txBody>
                  <a:tcPr marL="9525" marR="9525" marT="9525" marB="0" anchor="ctr">
                    <a:solidFill>
                      <a:srgbClr val="ECA154"/>
                    </a:solidFill>
                  </a:tcPr>
                </a:tc>
                <a:tc>
                  <a:txBody>
                    <a:bodyPr/>
                    <a:lstStyle/>
                    <a:p>
                      <a:pPr algn="ctr" fontAlgn="ctr"/>
                      <a:r>
                        <a:rPr lang="en-AU" sz="1200" b="1" u="none" strike="noStrike" dirty="0">
                          <a:solidFill>
                            <a:schemeClr val="bg1"/>
                          </a:solidFill>
                          <a:effectLst/>
                        </a:rPr>
                        <a:t> (00%)</a:t>
                      </a:r>
                      <a:endParaRPr lang="en-AU" sz="1200" b="1" i="1" u="none" strike="noStrike" dirty="0">
                        <a:solidFill>
                          <a:schemeClr val="bg1"/>
                        </a:solidFill>
                        <a:effectLst/>
                        <a:latin typeface="Calibri" panose="020F0502020204030204" pitchFamily="34" charset="0"/>
                      </a:endParaRPr>
                    </a:p>
                  </a:txBody>
                  <a:tcPr marL="9525" marR="9525" marT="9525" marB="0" anchor="ctr">
                    <a:solidFill>
                      <a:srgbClr val="008264"/>
                    </a:solidFill>
                  </a:tcPr>
                </a:tc>
                <a:tc>
                  <a:txBody>
                    <a:bodyPr/>
                    <a:lstStyle/>
                    <a:p>
                      <a:pPr algn="ctr" fontAlgn="ctr"/>
                      <a:r>
                        <a:rPr lang="en-AU" sz="1200" b="1" u="none" strike="noStrike" dirty="0">
                          <a:solidFill>
                            <a:schemeClr val="bg1"/>
                          </a:solidFill>
                          <a:effectLst/>
                        </a:rPr>
                        <a:t>110 (92%)</a:t>
                      </a:r>
                      <a:endParaRPr lang="en-AU" sz="1200" b="1" i="0" u="none" strike="noStrike" dirty="0">
                        <a:solidFill>
                          <a:schemeClr val="bg1"/>
                        </a:solidFill>
                        <a:effectLst/>
                        <a:latin typeface="Calibri" panose="020F0502020204030204" pitchFamily="34" charset="0"/>
                      </a:endParaRPr>
                    </a:p>
                  </a:txBody>
                  <a:tcPr marL="9525" marR="9525" marT="9525" marB="0" anchor="ctr">
                    <a:solidFill>
                      <a:srgbClr val="151F6D"/>
                    </a:solidFill>
                  </a:tcPr>
                </a:tc>
                <a:tc>
                  <a:txBody>
                    <a:bodyPr/>
                    <a:lstStyle/>
                    <a:p>
                      <a:pPr algn="ctr" fontAlgn="ctr"/>
                      <a:r>
                        <a:rPr lang="en-AU" sz="1200" b="1" u="none" strike="noStrike" dirty="0">
                          <a:effectLst/>
                        </a:rPr>
                        <a:t>2 (00%)</a:t>
                      </a:r>
                      <a:endParaRPr lang="en-AU" sz="1200" b="1"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139463259"/>
                  </a:ext>
                </a:extLst>
              </a:tr>
            </a:tbl>
          </a:graphicData>
        </a:graphic>
      </p:graphicFrame>
      <p:sp>
        <p:nvSpPr>
          <p:cNvPr id="8" name="TextBox 11">
            <a:extLst>
              <a:ext uri="{FF2B5EF4-FFF2-40B4-BE49-F238E27FC236}">
                <a16:creationId xmlns:a16="http://schemas.microsoft.com/office/drawing/2014/main" id="{AC946A3B-EC02-4D7B-95D8-7ECF2E4CB9A9}"/>
              </a:ext>
            </a:extLst>
          </p:cNvPr>
          <p:cNvSpPr txBox="1"/>
          <p:nvPr/>
        </p:nvSpPr>
        <p:spPr>
          <a:xfrm>
            <a:off x="251237" y="936416"/>
            <a:ext cx="8517613" cy="506490"/>
          </a:xfrm>
          <a:prstGeom prst="rect">
            <a:avLst/>
          </a:prstGeom>
          <a:solidFill>
            <a:schemeClr val="bg1">
              <a:lumMod val="95000"/>
              <a:alpha val="40000"/>
            </a:schemeClr>
          </a:solidFill>
          <a:ln w="9525" cmpd="sng">
            <a:noFill/>
            <a:prstDash val="dash"/>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342900" indent="-342900">
              <a:buAutoNum type="arabicPeriod"/>
            </a:pPr>
            <a:r>
              <a:rPr lang="en-US" sz="1400" i="1" dirty="0">
                <a:solidFill>
                  <a:srgbClr val="C00000"/>
                </a:solidFill>
                <a:latin typeface="Arial" panose="020B0604020202020204" pitchFamily="34" charset="0"/>
                <a:cs typeface="Arial" panose="020B0604020202020204" pitchFamily="34" charset="0"/>
              </a:rPr>
              <a:t>Insert your hospital</a:t>
            </a:r>
            <a:r>
              <a:rPr lang="en-AU" sz="1400" i="1" dirty="0">
                <a:solidFill>
                  <a:srgbClr val="C00000"/>
                </a:solidFill>
                <a:latin typeface="Arial" panose="020B0604020202020204" pitchFamily="34" charset="0"/>
                <a:cs typeface="Arial" panose="020B0604020202020204" pitchFamily="34" charset="0"/>
              </a:rPr>
              <a:t>’s name and results in the orange column below.</a:t>
            </a:r>
          </a:p>
          <a:p>
            <a:pPr marL="342900" indent="-342900">
              <a:buAutoNum type="arabicPeriod"/>
            </a:pPr>
            <a:r>
              <a:rPr lang="en-AU" sz="1400" i="1" dirty="0">
                <a:solidFill>
                  <a:srgbClr val="C00000"/>
                </a:solidFill>
                <a:latin typeface="Arial" panose="020B0604020202020204" pitchFamily="34" charset="0"/>
                <a:cs typeface="Arial" panose="020B0604020202020204" pitchFamily="34" charset="0"/>
              </a:rPr>
              <a:t>Insert your states data in the green column and similar size services in the last column below.</a:t>
            </a:r>
          </a:p>
        </p:txBody>
      </p:sp>
    </p:spTree>
    <p:extLst>
      <p:ext uri="{BB962C8B-B14F-4D97-AF65-F5344CB8AC3E}">
        <p14:creationId xmlns:p14="http://schemas.microsoft.com/office/powerpoint/2010/main" val="10664857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37781" y="185447"/>
            <a:ext cx="1454699" cy="1028700"/>
          </a:xfrm>
          <a:prstGeom prst="rect">
            <a:avLst/>
          </a:prstGeom>
        </p:spPr>
      </p:pic>
      <p:sp>
        <p:nvSpPr>
          <p:cNvPr id="6" name="Title 1"/>
          <p:cNvSpPr>
            <a:spLocks noGrp="1"/>
          </p:cNvSpPr>
          <p:nvPr>
            <p:ph type="title"/>
          </p:nvPr>
        </p:nvSpPr>
        <p:spPr>
          <a:xfrm>
            <a:off x="294796" y="334100"/>
            <a:ext cx="4313209" cy="731394"/>
          </a:xfrm>
        </p:spPr>
        <p:txBody>
          <a:bodyPr>
            <a:noAutofit/>
          </a:bodyPr>
          <a:lstStyle/>
          <a:p>
            <a:r>
              <a:rPr lang="en-AU" sz="2000" dirty="0">
                <a:latin typeface="Arial" panose="020B0604020202020204" pitchFamily="34" charset="0"/>
                <a:cs typeface="Arial" panose="020B0604020202020204" pitchFamily="34" charset="0"/>
              </a:rPr>
              <a:t>Organisational Survey</a:t>
            </a:r>
            <a:br>
              <a:rPr lang="en-AU" sz="1800" dirty="0">
                <a:latin typeface="Arial" panose="020B0604020202020204" pitchFamily="34" charset="0"/>
                <a:cs typeface="Arial" panose="020B0604020202020204" pitchFamily="34" charset="0"/>
              </a:rPr>
            </a:br>
            <a:r>
              <a:rPr lang="en-AU" sz="2800" b="1" dirty="0">
                <a:latin typeface="Arial" panose="020B0604020202020204" pitchFamily="34" charset="0"/>
                <a:cs typeface="Arial" panose="020B0604020202020204" pitchFamily="34" charset="0"/>
              </a:rPr>
              <a:t>Framework</a:t>
            </a:r>
          </a:p>
        </p:txBody>
      </p:sp>
      <p:graphicFrame>
        <p:nvGraphicFramePr>
          <p:cNvPr id="4" name="Table 6">
            <a:extLst>
              <a:ext uri="{FF2B5EF4-FFF2-40B4-BE49-F238E27FC236}">
                <a16:creationId xmlns:a16="http://schemas.microsoft.com/office/drawing/2014/main" id="{7B4D64A6-F0B0-4023-ACE0-99F04C4E1F82}"/>
              </a:ext>
            </a:extLst>
          </p:cNvPr>
          <p:cNvGraphicFramePr>
            <a:graphicFrameLocks noGrp="1"/>
          </p:cNvGraphicFramePr>
          <p:nvPr>
            <p:ph idx="1"/>
            <p:extLst>
              <p:ext uri="{D42A27DB-BD31-4B8C-83A1-F6EECF244321}">
                <p14:modId xmlns:p14="http://schemas.microsoft.com/office/powerpoint/2010/main" val="1547769444"/>
              </p:ext>
            </p:extLst>
          </p:nvPr>
        </p:nvGraphicFramePr>
        <p:xfrm>
          <a:off x="385894" y="1065493"/>
          <a:ext cx="8380601" cy="5607059"/>
        </p:xfrm>
        <a:graphic>
          <a:graphicData uri="http://schemas.openxmlformats.org/drawingml/2006/table">
            <a:tbl>
              <a:tblPr firstRow="1" bandRow="1">
                <a:tableStyleId>{073A0DAA-6AF3-43AB-8588-CEC1D06C72B9}</a:tableStyleId>
              </a:tblPr>
              <a:tblGrid>
                <a:gridCol w="4544272">
                  <a:extLst>
                    <a:ext uri="{9D8B030D-6E8A-4147-A177-3AD203B41FA5}">
                      <a16:colId xmlns:a16="http://schemas.microsoft.com/office/drawing/2014/main" val="386520439"/>
                    </a:ext>
                  </a:extLst>
                </a:gridCol>
                <a:gridCol w="980579">
                  <a:extLst>
                    <a:ext uri="{9D8B030D-6E8A-4147-A177-3AD203B41FA5}">
                      <a16:colId xmlns:a16="http://schemas.microsoft.com/office/drawing/2014/main" val="1984447072"/>
                    </a:ext>
                  </a:extLst>
                </a:gridCol>
                <a:gridCol w="962749">
                  <a:extLst>
                    <a:ext uri="{9D8B030D-6E8A-4147-A177-3AD203B41FA5}">
                      <a16:colId xmlns:a16="http://schemas.microsoft.com/office/drawing/2014/main" val="3266372472"/>
                    </a:ext>
                  </a:extLst>
                </a:gridCol>
                <a:gridCol w="936007">
                  <a:extLst>
                    <a:ext uri="{9D8B030D-6E8A-4147-A177-3AD203B41FA5}">
                      <a16:colId xmlns:a16="http://schemas.microsoft.com/office/drawing/2014/main" val="553855417"/>
                    </a:ext>
                  </a:extLst>
                </a:gridCol>
                <a:gridCol w="956994">
                  <a:extLst>
                    <a:ext uri="{9D8B030D-6E8A-4147-A177-3AD203B41FA5}">
                      <a16:colId xmlns:a16="http://schemas.microsoft.com/office/drawing/2014/main" val="72647747"/>
                    </a:ext>
                  </a:extLst>
                </a:gridCol>
              </a:tblGrid>
              <a:tr h="580998">
                <a:tc>
                  <a:txBody>
                    <a:bodyPr/>
                    <a:lstStyle/>
                    <a:p>
                      <a:pPr algn="ctr" fontAlgn="ctr"/>
                      <a:r>
                        <a:rPr lang="en-AU" sz="1200" u="none" strike="noStrike" dirty="0">
                          <a:effectLst/>
                        </a:rPr>
                        <a:t>Framework Element of Service </a:t>
                      </a:r>
                      <a:endParaRPr lang="en-AU" sz="1200" b="1" i="0" u="none" strike="noStrike" dirty="0">
                        <a:solidFill>
                          <a:schemeClr val="bg1"/>
                        </a:solidFill>
                        <a:effectLst/>
                        <a:latin typeface="Calibri" panose="020F0502020204030204" pitchFamily="34" charset="0"/>
                      </a:endParaRPr>
                    </a:p>
                  </a:txBody>
                  <a:tcPr marL="9525" marR="9525" marT="9525" marB="0" anchor="ctr">
                    <a:solidFill>
                      <a:srgbClr val="151F6D"/>
                    </a:solidFill>
                  </a:tcPr>
                </a:tc>
                <a:tc>
                  <a:txBody>
                    <a:bodyPr/>
                    <a:lstStyle/>
                    <a:p>
                      <a:pPr algn="ctr" fontAlgn="ctr"/>
                      <a:r>
                        <a:rPr lang="en-AU" sz="1200" u="none" strike="noStrike" dirty="0">
                          <a:effectLst/>
                        </a:rPr>
                        <a:t>[Name] Hospital</a:t>
                      </a:r>
                      <a:endParaRPr lang="en-AU" sz="1200" b="1" i="1" u="none" strike="noStrike" dirty="0">
                        <a:solidFill>
                          <a:schemeClr val="bg1"/>
                        </a:solidFill>
                        <a:effectLst/>
                        <a:latin typeface="Calibri" panose="020F0502020204030204" pitchFamily="34" charset="0"/>
                      </a:endParaRPr>
                    </a:p>
                  </a:txBody>
                  <a:tcPr marL="9525" marR="9525" marT="9525" marB="0" anchor="ctr">
                    <a:solidFill>
                      <a:srgbClr val="151F6D"/>
                    </a:solidFill>
                  </a:tcPr>
                </a:tc>
                <a:tc>
                  <a:txBody>
                    <a:bodyPr/>
                    <a:lstStyle/>
                    <a:p>
                      <a:pPr algn="ctr" fontAlgn="ctr"/>
                      <a:r>
                        <a:rPr lang="en-AU" sz="1200" u="none" strike="noStrike" dirty="0">
                          <a:effectLst/>
                        </a:rPr>
                        <a:t>State</a:t>
                      </a:r>
                      <a:br>
                        <a:rPr lang="en-AU" sz="1200" u="none" strike="noStrike" dirty="0">
                          <a:effectLst/>
                        </a:rPr>
                      </a:br>
                      <a:r>
                        <a:rPr lang="en-AU" sz="1200" u="none" strike="noStrike" dirty="0">
                          <a:effectLst/>
                        </a:rPr>
                        <a:t>[0 sites]</a:t>
                      </a:r>
                      <a:br>
                        <a:rPr lang="en-AU" sz="1200" u="none" strike="noStrike" dirty="0">
                          <a:effectLst/>
                        </a:rPr>
                      </a:br>
                      <a:r>
                        <a:rPr lang="en-AU" sz="1200" u="none" strike="noStrike" dirty="0">
                          <a:effectLst/>
                        </a:rPr>
                        <a:t>n (%)</a:t>
                      </a:r>
                      <a:endParaRPr lang="en-AU" sz="1200" b="1" i="1" u="none" strike="noStrike" dirty="0">
                        <a:solidFill>
                          <a:schemeClr val="bg1"/>
                        </a:solidFill>
                        <a:effectLst/>
                        <a:latin typeface="Calibri" panose="020F0502020204030204" pitchFamily="34" charset="0"/>
                      </a:endParaRPr>
                    </a:p>
                  </a:txBody>
                  <a:tcPr marL="9525" marR="9525" marT="9525" marB="0" anchor="ctr">
                    <a:solidFill>
                      <a:srgbClr val="151F6D"/>
                    </a:solidFill>
                  </a:tcPr>
                </a:tc>
                <a:tc>
                  <a:txBody>
                    <a:bodyPr/>
                    <a:lstStyle/>
                    <a:p>
                      <a:pPr algn="ctr" fontAlgn="ctr"/>
                      <a:r>
                        <a:rPr lang="en-AU" sz="1200" u="none" strike="noStrike" dirty="0">
                          <a:effectLst/>
                        </a:rPr>
                        <a:t>National</a:t>
                      </a:r>
                      <a:br>
                        <a:rPr lang="en-AU" sz="1200" u="none" strike="noStrike" dirty="0">
                          <a:effectLst/>
                        </a:rPr>
                      </a:br>
                      <a:r>
                        <a:rPr lang="en-AU" sz="1200" u="none" strike="noStrike" dirty="0">
                          <a:effectLst/>
                        </a:rPr>
                        <a:t>[120 sites]</a:t>
                      </a:r>
                      <a:br>
                        <a:rPr lang="en-AU" sz="1200" u="none" strike="noStrike" dirty="0">
                          <a:effectLst/>
                        </a:rPr>
                      </a:br>
                      <a:r>
                        <a:rPr lang="en-AU" sz="1200" u="none" strike="noStrike" dirty="0">
                          <a:effectLst/>
                        </a:rPr>
                        <a:t>n (%)</a:t>
                      </a:r>
                      <a:endParaRPr lang="en-AU" sz="1200" b="1" i="1" u="none" strike="noStrike" dirty="0">
                        <a:solidFill>
                          <a:schemeClr val="bg1"/>
                        </a:solidFill>
                        <a:effectLst/>
                        <a:latin typeface="Calibri" panose="020F0502020204030204" pitchFamily="34" charset="0"/>
                      </a:endParaRPr>
                    </a:p>
                  </a:txBody>
                  <a:tcPr marL="9525" marR="9525" marT="9525" marB="0" anchor="ctr">
                    <a:solidFill>
                      <a:srgbClr val="151F6D"/>
                    </a:solidFill>
                  </a:tcPr>
                </a:tc>
                <a:tc>
                  <a:txBody>
                    <a:bodyPr/>
                    <a:lstStyle/>
                    <a:p>
                      <a:pPr algn="ctr" fontAlgn="ctr"/>
                      <a:r>
                        <a:rPr lang="en-AU" sz="1200" u="none" strike="noStrike" dirty="0">
                          <a:effectLst/>
                        </a:rPr>
                        <a:t>Similar size services</a:t>
                      </a:r>
                      <a:br>
                        <a:rPr lang="en-AU" sz="1200" u="none" strike="noStrike" dirty="0">
                          <a:effectLst/>
                        </a:rPr>
                      </a:br>
                      <a:r>
                        <a:rPr lang="en-AU" sz="1200" u="none" strike="noStrike" dirty="0">
                          <a:effectLst/>
                        </a:rPr>
                        <a:t>n (%)</a:t>
                      </a:r>
                      <a:endParaRPr lang="en-AU" sz="1200" b="1" i="1" u="none" strike="noStrike" dirty="0">
                        <a:solidFill>
                          <a:schemeClr val="bg1"/>
                        </a:solidFill>
                        <a:effectLst/>
                        <a:latin typeface="Calibri" panose="020F0502020204030204" pitchFamily="34" charset="0"/>
                      </a:endParaRPr>
                    </a:p>
                  </a:txBody>
                  <a:tcPr marL="9525" marR="9525" marT="9525" marB="0" anchor="ctr">
                    <a:solidFill>
                      <a:srgbClr val="151F6D"/>
                    </a:solidFill>
                  </a:tcPr>
                </a:tc>
                <a:extLst>
                  <a:ext uri="{0D108BD9-81ED-4DB2-BD59-A6C34878D82A}">
                    <a16:rowId xmlns:a16="http://schemas.microsoft.com/office/drawing/2014/main" val="925793987"/>
                  </a:ext>
                </a:extLst>
              </a:tr>
              <a:tr h="386010">
                <a:tc>
                  <a:txBody>
                    <a:bodyPr/>
                    <a:lstStyle/>
                    <a:p>
                      <a:pPr algn="l" fontAlgn="ctr"/>
                      <a:r>
                        <a:rPr lang="en-AU" sz="1200" b="0" i="0" u="none" strike="noStrike">
                          <a:solidFill>
                            <a:srgbClr val="000000"/>
                          </a:solidFill>
                          <a:effectLst/>
                          <a:latin typeface="Calibri" panose="020F0502020204030204" pitchFamily="34" charset="0"/>
                        </a:rPr>
                        <a:t>Dedicated stroke coordinator position</a:t>
                      </a:r>
                    </a:p>
                  </a:txBody>
                  <a:tcPr marL="9525" marR="9525" marT="9525" marB="0" anchor="ctr"/>
                </a:tc>
                <a:tc>
                  <a:txBody>
                    <a:bodyPr/>
                    <a:lstStyle/>
                    <a:p>
                      <a:pPr algn="ctr" fontAlgn="ctr"/>
                      <a:r>
                        <a:rPr lang="en-AU" sz="1200" b="1" i="0" u="none" strike="noStrike" dirty="0">
                          <a:solidFill>
                            <a:schemeClr val="tx1"/>
                          </a:solidFill>
                          <a:effectLst/>
                          <a:latin typeface="Calibri" panose="020F0502020204030204" pitchFamily="34" charset="0"/>
                        </a:rPr>
                        <a:t>No</a:t>
                      </a:r>
                    </a:p>
                  </a:txBody>
                  <a:tcPr marL="9525" marR="9525" marT="9525" marB="0" anchor="ctr">
                    <a:solidFill>
                      <a:srgbClr val="ECA154"/>
                    </a:solidFill>
                  </a:tcPr>
                </a:tc>
                <a:tc>
                  <a:txBody>
                    <a:bodyPr/>
                    <a:lstStyle/>
                    <a:p>
                      <a:pPr algn="ctr" fontAlgn="ctr"/>
                      <a:r>
                        <a:rPr lang="en-AU" sz="1200" b="1" i="1" u="none" strike="noStrike" dirty="0">
                          <a:solidFill>
                            <a:srgbClr val="FFFFFF"/>
                          </a:solidFill>
                          <a:effectLst/>
                          <a:latin typeface="Calibri" panose="020F0502020204030204" pitchFamily="34" charset="0"/>
                        </a:rPr>
                        <a:t>0 (00%)</a:t>
                      </a:r>
                    </a:p>
                  </a:txBody>
                  <a:tcPr marL="9525" marR="9525" marT="9525" marB="0" anchor="ctr">
                    <a:solidFill>
                      <a:srgbClr val="008264"/>
                    </a:solidFill>
                  </a:tcPr>
                </a:tc>
                <a:tc>
                  <a:txBody>
                    <a:bodyPr/>
                    <a:lstStyle/>
                    <a:p>
                      <a:pPr algn="ctr" fontAlgn="ctr"/>
                      <a:r>
                        <a:rPr lang="en-AU" sz="1200" b="1" i="0" u="none" strike="noStrike">
                          <a:solidFill>
                            <a:srgbClr val="FFFFFF"/>
                          </a:solidFill>
                          <a:effectLst/>
                          <a:latin typeface="Calibri" panose="020F0502020204030204" pitchFamily="34" charset="0"/>
                        </a:rPr>
                        <a:t>80 (67%)</a:t>
                      </a:r>
                    </a:p>
                  </a:txBody>
                  <a:tcPr marL="9525" marR="9525" marT="9525" marB="0" anchor="ctr">
                    <a:solidFill>
                      <a:srgbClr val="151F6D"/>
                    </a:solidFill>
                  </a:tcPr>
                </a:tc>
                <a:tc>
                  <a:txBody>
                    <a:bodyPr/>
                    <a:lstStyle/>
                    <a:p>
                      <a:pPr algn="ctr" fontAlgn="ctr"/>
                      <a:r>
                        <a:rPr lang="en-AU" sz="1200" b="1" i="0" u="none" strike="noStrike" dirty="0">
                          <a:solidFill>
                            <a:srgbClr val="000000"/>
                          </a:solidFill>
                          <a:effectLst/>
                          <a:latin typeface="Calibri" panose="020F0502020204030204" pitchFamily="34" charset="0"/>
                        </a:rPr>
                        <a:t>2 (00%)</a:t>
                      </a:r>
                    </a:p>
                  </a:txBody>
                  <a:tcPr marL="9525" marR="9525" marT="9525" marB="0" anchor="ctr"/>
                </a:tc>
                <a:extLst>
                  <a:ext uri="{0D108BD9-81ED-4DB2-BD59-A6C34878D82A}">
                    <a16:rowId xmlns:a16="http://schemas.microsoft.com/office/drawing/2014/main" val="3007110019"/>
                  </a:ext>
                </a:extLst>
              </a:tr>
              <a:tr h="386010">
                <a:tc>
                  <a:txBody>
                    <a:bodyPr/>
                    <a:lstStyle/>
                    <a:p>
                      <a:pPr algn="l" fontAlgn="ctr"/>
                      <a:r>
                        <a:rPr lang="en-AU" sz="1200" b="0" i="0" u="none" strike="noStrike" dirty="0">
                          <a:solidFill>
                            <a:srgbClr val="000000"/>
                          </a:solidFill>
                          <a:effectLst/>
                          <a:latin typeface="Calibri" panose="020F0502020204030204" pitchFamily="34" charset="0"/>
                        </a:rPr>
                        <a:t>Dedicated medical lead </a:t>
                      </a:r>
                    </a:p>
                  </a:txBody>
                  <a:tcPr marL="9525" marR="9525" marT="9525" marB="0" anchor="ctr"/>
                </a:tc>
                <a:tc>
                  <a:txBody>
                    <a:bodyPr/>
                    <a:lstStyle/>
                    <a:p>
                      <a:pPr algn="ctr" fontAlgn="ctr"/>
                      <a:r>
                        <a:rPr lang="en-AU" sz="1200" b="1" i="0" u="none" strike="noStrike" dirty="0">
                          <a:solidFill>
                            <a:schemeClr val="tx1"/>
                          </a:solidFill>
                          <a:effectLst/>
                          <a:latin typeface="Calibri" panose="020F0502020204030204" pitchFamily="34" charset="0"/>
                        </a:rPr>
                        <a:t>No</a:t>
                      </a:r>
                    </a:p>
                  </a:txBody>
                  <a:tcPr marL="9525" marR="9525" marT="9525" marB="0" anchor="ctr">
                    <a:solidFill>
                      <a:srgbClr val="ECA154"/>
                    </a:solidFill>
                  </a:tcPr>
                </a:tc>
                <a:tc>
                  <a:txBody>
                    <a:bodyPr/>
                    <a:lstStyle/>
                    <a:p>
                      <a:pPr algn="ctr" fontAlgn="ctr"/>
                      <a:r>
                        <a:rPr lang="en-AU" sz="1200" b="1" i="1" u="none" strike="noStrike" dirty="0">
                          <a:solidFill>
                            <a:srgbClr val="FFFFFF"/>
                          </a:solidFill>
                          <a:effectLst/>
                          <a:latin typeface="Calibri" panose="020F0502020204030204" pitchFamily="34" charset="0"/>
                        </a:rPr>
                        <a:t>0 (00%)</a:t>
                      </a:r>
                    </a:p>
                  </a:txBody>
                  <a:tcPr marL="9525" marR="9525" marT="9525" marB="0" anchor="ctr">
                    <a:solidFill>
                      <a:srgbClr val="008264"/>
                    </a:solidFill>
                  </a:tcPr>
                </a:tc>
                <a:tc>
                  <a:txBody>
                    <a:bodyPr/>
                    <a:lstStyle/>
                    <a:p>
                      <a:pPr algn="ctr" fontAlgn="ctr"/>
                      <a:r>
                        <a:rPr lang="en-AU" sz="1200" b="1" i="0" u="none" strike="noStrike">
                          <a:solidFill>
                            <a:srgbClr val="FFFFFF"/>
                          </a:solidFill>
                          <a:effectLst/>
                          <a:latin typeface="Calibri" panose="020F0502020204030204" pitchFamily="34" charset="0"/>
                        </a:rPr>
                        <a:t>89 (74%)</a:t>
                      </a:r>
                    </a:p>
                  </a:txBody>
                  <a:tcPr marL="9525" marR="9525" marT="9525" marB="0" anchor="ctr">
                    <a:solidFill>
                      <a:srgbClr val="151F6D"/>
                    </a:solidFill>
                  </a:tcPr>
                </a:tc>
                <a:tc>
                  <a:txBody>
                    <a:bodyPr/>
                    <a:lstStyle/>
                    <a:p>
                      <a:pPr algn="ctr" fontAlgn="ctr"/>
                      <a:r>
                        <a:rPr lang="en-AU" sz="1200" b="1" i="0" u="none" strike="noStrike" dirty="0">
                          <a:solidFill>
                            <a:srgbClr val="000000"/>
                          </a:solidFill>
                          <a:effectLst/>
                          <a:latin typeface="Calibri" panose="020F0502020204030204" pitchFamily="34" charset="0"/>
                        </a:rPr>
                        <a:t>2 (00%)</a:t>
                      </a:r>
                    </a:p>
                  </a:txBody>
                  <a:tcPr marL="9525" marR="9525" marT="9525" marB="0" anchor="ctr"/>
                </a:tc>
                <a:extLst>
                  <a:ext uri="{0D108BD9-81ED-4DB2-BD59-A6C34878D82A}">
                    <a16:rowId xmlns:a16="http://schemas.microsoft.com/office/drawing/2014/main" val="3334072469"/>
                  </a:ext>
                </a:extLst>
              </a:tr>
              <a:tr h="386010">
                <a:tc>
                  <a:txBody>
                    <a:bodyPr/>
                    <a:lstStyle/>
                    <a:p>
                      <a:pPr algn="l" fontAlgn="ctr"/>
                      <a:r>
                        <a:rPr lang="en-US" sz="1200" b="0" i="0" u="none" strike="noStrike">
                          <a:solidFill>
                            <a:srgbClr val="000000"/>
                          </a:solidFill>
                          <a:effectLst/>
                          <a:latin typeface="Calibri" panose="020F0502020204030204" pitchFamily="34" charset="0"/>
                        </a:rPr>
                        <a:t>Access to HDU / ICU (for complex patients)</a:t>
                      </a:r>
                    </a:p>
                  </a:txBody>
                  <a:tcPr marL="9525" marR="9525" marT="9525" marB="0" anchor="ctr"/>
                </a:tc>
                <a:tc>
                  <a:txBody>
                    <a:bodyPr/>
                    <a:lstStyle/>
                    <a:p>
                      <a:pPr algn="ctr" fontAlgn="ctr"/>
                      <a:r>
                        <a:rPr lang="en-AU" sz="1200" b="1" i="0" u="none" strike="noStrike" dirty="0">
                          <a:solidFill>
                            <a:schemeClr val="tx1"/>
                          </a:solidFill>
                          <a:effectLst/>
                          <a:latin typeface="Calibri" panose="020F0502020204030204" pitchFamily="34" charset="0"/>
                        </a:rPr>
                        <a:t>No</a:t>
                      </a:r>
                    </a:p>
                  </a:txBody>
                  <a:tcPr marL="9525" marR="9525" marT="9525" marB="0" anchor="ctr">
                    <a:solidFill>
                      <a:srgbClr val="ECA154"/>
                    </a:solidFill>
                  </a:tcPr>
                </a:tc>
                <a:tc>
                  <a:txBody>
                    <a:bodyPr/>
                    <a:lstStyle/>
                    <a:p>
                      <a:pPr algn="ctr" fontAlgn="ctr"/>
                      <a:r>
                        <a:rPr lang="en-AU" sz="1200" b="1" i="1" u="none" strike="noStrike" dirty="0">
                          <a:solidFill>
                            <a:srgbClr val="FFFFFF"/>
                          </a:solidFill>
                          <a:effectLst/>
                          <a:latin typeface="Calibri" panose="020F0502020204030204" pitchFamily="34" charset="0"/>
                        </a:rPr>
                        <a:t>0 (00%)</a:t>
                      </a:r>
                    </a:p>
                  </a:txBody>
                  <a:tcPr marL="9525" marR="9525" marT="9525" marB="0" anchor="ctr">
                    <a:solidFill>
                      <a:srgbClr val="008264"/>
                    </a:solidFill>
                  </a:tcPr>
                </a:tc>
                <a:tc>
                  <a:txBody>
                    <a:bodyPr/>
                    <a:lstStyle/>
                    <a:p>
                      <a:pPr algn="ctr" fontAlgn="ctr"/>
                      <a:r>
                        <a:rPr lang="en-AU" sz="1200" b="1" i="0" u="none" strike="noStrike">
                          <a:solidFill>
                            <a:srgbClr val="FFFFFF"/>
                          </a:solidFill>
                          <a:effectLst/>
                          <a:latin typeface="Calibri" panose="020F0502020204030204" pitchFamily="34" charset="0"/>
                        </a:rPr>
                        <a:t>112 (93%)</a:t>
                      </a:r>
                    </a:p>
                  </a:txBody>
                  <a:tcPr marL="9525" marR="9525" marT="9525" marB="0" anchor="ctr">
                    <a:solidFill>
                      <a:srgbClr val="151F6D"/>
                    </a:solidFill>
                  </a:tcPr>
                </a:tc>
                <a:tc>
                  <a:txBody>
                    <a:bodyPr/>
                    <a:lstStyle/>
                    <a:p>
                      <a:pPr algn="ctr" fontAlgn="ctr"/>
                      <a:r>
                        <a:rPr lang="en-AU" sz="1200" b="1" i="0" u="none" strike="noStrike" dirty="0">
                          <a:solidFill>
                            <a:srgbClr val="000000"/>
                          </a:solidFill>
                          <a:effectLst/>
                          <a:latin typeface="Calibri" panose="020F0502020204030204" pitchFamily="34" charset="0"/>
                        </a:rPr>
                        <a:t>2 (00%)</a:t>
                      </a:r>
                    </a:p>
                  </a:txBody>
                  <a:tcPr marL="9525" marR="9525" marT="9525" marB="0" anchor="ctr"/>
                </a:tc>
                <a:extLst>
                  <a:ext uri="{0D108BD9-81ED-4DB2-BD59-A6C34878D82A}">
                    <a16:rowId xmlns:a16="http://schemas.microsoft.com/office/drawing/2014/main" val="2051087854"/>
                  </a:ext>
                </a:extLst>
              </a:tr>
              <a:tr h="580998">
                <a:tc>
                  <a:txBody>
                    <a:bodyPr/>
                    <a:lstStyle/>
                    <a:p>
                      <a:pPr algn="l" fontAlgn="ctr"/>
                      <a:r>
                        <a:rPr lang="en-US" sz="1200" b="0" i="0" u="none" strike="noStrike" dirty="0">
                          <a:solidFill>
                            <a:srgbClr val="000000"/>
                          </a:solidFill>
                          <a:effectLst/>
                          <a:latin typeface="Calibri" panose="020F0502020204030204" pitchFamily="34" charset="0"/>
                        </a:rPr>
                        <a:t>Rapid (within 48 hours) Transient </a:t>
                      </a:r>
                      <a:r>
                        <a:rPr lang="en-US" sz="1200" b="0" i="0" u="none" strike="noStrike" dirty="0" err="1">
                          <a:solidFill>
                            <a:srgbClr val="000000"/>
                          </a:solidFill>
                          <a:effectLst/>
                          <a:latin typeface="Calibri" panose="020F0502020204030204" pitchFamily="34" charset="0"/>
                        </a:rPr>
                        <a:t>Ischaemic</a:t>
                      </a:r>
                      <a:r>
                        <a:rPr lang="en-US" sz="1200" b="0" i="0" u="none" strike="noStrike" dirty="0">
                          <a:solidFill>
                            <a:srgbClr val="000000"/>
                          </a:solidFill>
                          <a:effectLst/>
                          <a:latin typeface="Calibri" panose="020F0502020204030204" pitchFamily="34" charset="0"/>
                        </a:rPr>
                        <a:t> Attack (TIA) assessment clinics/services (including early access to carotid and advanced brain imaging)</a:t>
                      </a:r>
                    </a:p>
                  </a:txBody>
                  <a:tcPr marL="9525" marR="9525" marT="9525" marB="0" anchor="ctr"/>
                </a:tc>
                <a:tc>
                  <a:txBody>
                    <a:bodyPr/>
                    <a:lstStyle/>
                    <a:p>
                      <a:pPr algn="ctr" fontAlgn="ctr"/>
                      <a:r>
                        <a:rPr lang="en-AU" sz="1200" b="1" i="0" u="none" strike="noStrike" dirty="0">
                          <a:solidFill>
                            <a:schemeClr val="tx1"/>
                          </a:solidFill>
                          <a:effectLst/>
                          <a:latin typeface="Calibri" panose="020F0502020204030204" pitchFamily="34" charset="0"/>
                        </a:rPr>
                        <a:t>No</a:t>
                      </a:r>
                    </a:p>
                  </a:txBody>
                  <a:tcPr marL="9525" marR="9525" marT="9525" marB="0" anchor="ctr">
                    <a:solidFill>
                      <a:srgbClr val="ECA154"/>
                    </a:solidFill>
                  </a:tcPr>
                </a:tc>
                <a:tc>
                  <a:txBody>
                    <a:bodyPr/>
                    <a:lstStyle/>
                    <a:p>
                      <a:pPr algn="ctr" fontAlgn="ctr"/>
                      <a:r>
                        <a:rPr lang="en-AU" sz="1200" b="1" i="1" u="none" strike="noStrike" dirty="0">
                          <a:solidFill>
                            <a:srgbClr val="FFFFFF"/>
                          </a:solidFill>
                          <a:effectLst/>
                          <a:latin typeface="Calibri" panose="020F0502020204030204" pitchFamily="34" charset="0"/>
                        </a:rPr>
                        <a:t>0 (00%)</a:t>
                      </a:r>
                    </a:p>
                  </a:txBody>
                  <a:tcPr marL="9525" marR="9525" marT="9525" marB="0" anchor="ctr">
                    <a:solidFill>
                      <a:srgbClr val="008264"/>
                    </a:solidFill>
                  </a:tcPr>
                </a:tc>
                <a:tc>
                  <a:txBody>
                    <a:bodyPr/>
                    <a:lstStyle/>
                    <a:p>
                      <a:pPr algn="ctr" fontAlgn="ctr"/>
                      <a:r>
                        <a:rPr lang="en-AU" sz="1200" b="1" i="0" u="none" strike="noStrike">
                          <a:solidFill>
                            <a:srgbClr val="FFFFFF"/>
                          </a:solidFill>
                          <a:effectLst/>
                          <a:latin typeface="Calibri" panose="020F0502020204030204" pitchFamily="34" charset="0"/>
                        </a:rPr>
                        <a:t>56 (47%)</a:t>
                      </a:r>
                    </a:p>
                  </a:txBody>
                  <a:tcPr marL="9525" marR="9525" marT="9525" marB="0" anchor="ctr">
                    <a:solidFill>
                      <a:srgbClr val="151F6D"/>
                    </a:solidFill>
                  </a:tcPr>
                </a:tc>
                <a:tc>
                  <a:txBody>
                    <a:bodyPr/>
                    <a:lstStyle/>
                    <a:p>
                      <a:pPr algn="ctr" fontAlgn="ctr"/>
                      <a:r>
                        <a:rPr lang="en-AU" sz="1200" b="1" i="0" u="none" strike="noStrike" dirty="0">
                          <a:solidFill>
                            <a:srgbClr val="000000"/>
                          </a:solidFill>
                          <a:effectLst/>
                          <a:latin typeface="Calibri" panose="020F0502020204030204" pitchFamily="34" charset="0"/>
                        </a:rPr>
                        <a:t>2 (00%)</a:t>
                      </a:r>
                    </a:p>
                  </a:txBody>
                  <a:tcPr marL="9525" marR="9525" marT="9525" marB="0" anchor="ctr"/>
                </a:tc>
                <a:extLst>
                  <a:ext uri="{0D108BD9-81ED-4DB2-BD59-A6C34878D82A}">
                    <a16:rowId xmlns:a16="http://schemas.microsoft.com/office/drawing/2014/main" val="2117304149"/>
                  </a:ext>
                </a:extLst>
              </a:tr>
              <a:tr h="386010">
                <a:tc>
                  <a:txBody>
                    <a:bodyPr/>
                    <a:lstStyle/>
                    <a:p>
                      <a:pPr algn="l" fontAlgn="ctr"/>
                      <a:r>
                        <a:rPr lang="en-US" sz="1200" b="0" i="0" u="none" strike="noStrike">
                          <a:solidFill>
                            <a:srgbClr val="000000"/>
                          </a:solidFill>
                          <a:effectLst/>
                          <a:latin typeface="Calibri" panose="020F0502020204030204" pitchFamily="34" charset="0"/>
                        </a:rPr>
                        <a:t>Use of telehealth services for acute assessment and treatment</a:t>
                      </a:r>
                    </a:p>
                  </a:txBody>
                  <a:tcPr marL="9525" marR="9525" marT="9525" marB="0" anchor="ctr"/>
                </a:tc>
                <a:tc>
                  <a:txBody>
                    <a:bodyPr/>
                    <a:lstStyle/>
                    <a:p>
                      <a:pPr algn="ctr" fontAlgn="ctr"/>
                      <a:r>
                        <a:rPr lang="en-AU" sz="1200" b="1" i="0" u="none" strike="noStrike" dirty="0">
                          <a:solidFill>
                            <a:schemeClr val="tx1"/>
                          </a:solidFill>
                          <a:effectLst/>
                          <a:latin typeface="Calibri" panose="020F0502020204030204" pitchFamily="34" charset="0"/>
                        </a:rPr>
                        <a:t>No</a:t>
                      </a:r>
                    </a:p>
                  </a:txBody>
                  <a:tcPr marL="9525" marR="9525" marT="9525" marB="0" anchor="ctr">
                    <a:solidFill>
                      <a:srgbClr val="ECA154"/>
                    </a:solidFill>
                  </a:tcPr>
                </a:tc>
                <a:tc>
                  <a:txBody>
                    <a:bodyPr/>
                    <a:lstStyle/>
                    <a:p>
                      <a:pPr algn="ctr" fontAlgn="ctr"/>
                      <a:r>
                        <a:rPr lang="en-AU" sz="1200" b="1" i="1" u="none" strike="noStrike" dirty="0">
                          <a:solidFill>
                            <a:srgbClr val="FFFFFF"/>
                          </a:solidFill>
                          <a:effectLst/>
                          <a:latin typeface="Calibri" panose="020F0502020204030204" pitchFamily="34" charset="0"/>
                        </a:rPr>
                        <a:t>0 (00%)</a:t>
                      </a:r>
                    </a:p>
                  </a:txBody>
                  <a:tcPr marL="9525" marR="9525" marT="9525" marB="0" anchor="ctr">
                    <a:solidFill>
                      <a:srgbClr val="008264"/>
                    </a:solidFill>
                  </a:tcPr>
                </a:tc>
                <a:tc>
                  <a:txBody>
                    <a:bodyPr/>
                    <a:lstStyle/>
                    <a:p>
                      <a:pPr algn="ctr" fontAlgn="ctr"/>
                      <a:r>
                        <a:rPr lang="en-AU" sz="1200" b="1" i="0" u="none" strike="noStrike">
                          <a:solidFill>
                            <a:srgbClr val="FFFFFF"/>
                          </a:solidFill>
                          <a:effectLst/>
                          <a:latin typeface="Calibri" panose="020F0502020204030204" pitchFamily="34" charset="0"/>
                        </a:rPr>
                        <a:t>86 (72%)</a:t>
                      </a:r>
                    </a:p>
                  </a:txBody>
                  <a:tcPr marL="9525" marR="9525" marT="9525" marB="0" anchor="ctr">
                    <a:solidFill>
                      <a:srgbClr val="151F6D"/>
                    </a:solidFill>
                  </a:tcPr>
                </a:tc>
                <a:tc>
                  <a:txBody>
                    <a:bodyPr/>
                    <a:lstStyle/>
                    <a:p>
                      <a:pPr algn="ctr" fontAlgn="ctr"/>
                      <a:r>
                        <a:rPr lang="en-AU" sz="1200" b="1" i="0" u="none" strike="noStrike" dirty="0">
                          <a:solidFill>
                            <a:srgbClr val="000000"/>
                          </a:solidFill>
                          <a:effectLst/>
                          <a:latin typeface="Calibri" panose="020F0502020204030204" pitchFamily="34" charset="0"/>
                        </a:rPr>
                        <a:t>2 (00%)</a:t>
                      </a:r>
                    </a:p>
                  </a:txBody>
                  <a:tcPr marL="9525" marR="9525" marT="9525" marB="0" anchor="ctr"/>
                </a:tc>
                <a:extLst>
                  <a:ext uri="{0D108BD9-81ED-4DB2-BD59-A6C34878D82A}">
                    <a16:rowId xmlns:a16="http://schemas.microsoft.com/office/drawing/2014/main" val="1675309504"/>
                  </a:ext>
                </a:extLst>
              </a:tr>
              <a:tr h="771359">
                <a:tc>
                  <a:txBody>
                    <a:bodyPr/>
                    <a:lstStyle/>
                    <a:p>
                      <a:pPr algn="l" fontAlgn="ctr"/>
                      <a:r>
                        <a:rPr lang="en-US" sz="1200" b="0" i="0" u="none" strike="noStrike" dirty="0" err="1">
                          <a:solidFill>
                            <a:srgbClr val="000000"/>
                          </a:solidFill>
                          <a:effectLst/>
                          <a:latin typeface="Calibri" panose="020F0502020204030204" pitchFamily="34" charset="0"/>
                        </a:rPr>
                        <a:t>Standardised</a:t>
                      </a:r>
                      <a:r>
                        <a:rPr lang="en-US" sz="1200" b="0" i="0" u="none" strike="noStrike" dirty="0">
                          <a:solidFill>
                            <a:srgbClr val="000000"/>
                          </a:solidFill>
                          <a:effectLst/>
                          <a:latin typeface="Calibri" panose="020F0502020204030204" pitchFamily="34" charset="0"/>
                        </a:rPr>
                        <a:t> processes that ensure ALL stroke patients are assessed for rehabilitation. This includes use of </a:t>
                      </a:r>
                      <a:r>
                        <a:rPr lang="en-US" sz="1200" b="0" i="0" u="none" strike="noStrike" dirty="0" err="1">
                          <a:solidFill>
                            <a:srgbClr val="000000"/>
                          </a:solidFill>
                          <a:effectLst/>
                          <a:latin typeface="Calibri" panose="020F0502020204030204" pitchFamily="34" charset="0"/>
                        </a:rPr>
                        <a:t>standardised</a:t>
                      </a:r>
                      <a:r>
                        <a:rPr lang="en-US" sz="1200" b="0" i="0" u="none" strike="noStrike" dirty="0">
                          <a:solidFill>
                            <a:srgbClr val="000000"/>
                          </a:solidFill>
                          <a:effectLst/>
                          <a:latin typeface="Calibri" panose="020F0502020204030204" pitchFamily="34" charset="0"/>
                        </a:rPr>
                        <a:t> tools to determine individual rehabilitation needs and goals (ideally within 48 hours of admission)</a:t>
                      </a:r>
                    </a:p>
                  </a:txBody>
                  <a:tcPr marL="9525" marR="9525" marT="9525" marB="0" anchor="ctr"/>
                </a:tc>
                <a:tc>
                  <a:txBody>
                    <a:bodyPr/>
                    <a:lstStyle/>
                    <a:p>
                      <a:pPr algn="ctr" fontAlgn="ctr"/>
                      <a:r>
                        <a:rPr lang="en-AU" sz="1200" b="1" i="0" u="none" strike="noStrike" dirty="0">
                          <a:solidFill>
                            <a:schemeClr val="tx1"/>
                          </a:solidFill>
                          <a:effectLst/>
                          <a:latin typeface="Calibri" panose="020F0502020204030204" pitchFamily="34" charset="0"/>
                        </a:rPr>
                        <a:t>No</a:t>
                      </a:r>
                    </a:p>
                  </a:txBody>
                  <a:tcPr marL="9525" marR="9525" marT="9525" marB="0" anchor="ctr">
                    <a:solidFill>
                      <a:srgbClr val="ECA154"/>
                    </a:solidFill>
                  </a:tcPr>
                </a:tc>
                <a:tc>
                  <a:txBody>
                    <a:bodyPr/>
                    <a:lstStyle/>
                    <a:p>
                      <a:pPr algn="ctr" fontAlgn="ctr"/>
                      <a:r>
                        <a:rPr lang="en-AU" sz="1200" b="1" i="1" u="none" strike="noStrike" dirty="0">
                          <a:solidFill>
                            <a:srgbClr val="FFFFFF"/>
                          </a:solidFill>
                          <a:effectLst/>
                          <a:latin typeface="Calibri" panose="020F0502020204030204" pitchFamily="34" charset="0"/>
                        </a:rPr>
                        <a:t>0 (00%)</a:t>
                      </a:r>
                    </a:p>
                  </a:txBody>
                  <a:tcPr marL="9525" marR="9525" marT="9525" marB="0" anchor="ctr">
                    <a:solidFill>
                      <a:srgbClr val="008264"/>
                    </a:solidFill>
                  </a:tcPr>
                </a:tc>
                <a:tc>
                  <a:txBody>
                    <a:bodyPr/>
                    <a:lstStyle/>
                    <a:p>
                      <a:pPr algn="ctr" fontAlgn="ctr"/>
                      <a:r>
                        <a:rPr lang="en-AU" sz="1200" b="1" i="0" u="none" strike="noStrike">
                          <a:solidFill>
                            <a:srgbClr val="FFFFFF"/>
                          </a:solidFill>
                          <a:effectLst/>
                          <a:latin typeface="Calibri" panose="020F0502020204030204" pitchFamily="34" charset="0"/>
                        </a:rPr>
                        <a:t>99 (83%)</a:t>
                      </a:r>
                    </a:p>
                  </a:txBody>
                  <a:tcPr marL="9525" marR="9525" marT="9525" marB="0" anchor="ctr">
                    <a:solidFill>
                      <a:srgbClr val="151F6D"/>
                    </a:solidFill>
                  </a:tcPr>
                </a:tc>
                <a:tc>
                  <a:txBody>
                    <a:bodyPr/>
                    <a:lstStyle/>
                    <a:p>
                      <a:pPr algn="ctr" fontAlgn="ctr"/>
                      <a:r>
                        <a:rPr lang="en-AU" sz="1200" b="1" i="0" u="none" strike="noStrike" dirty="0">
                          <a:solidFill>
                            <a:srgbClr val="000000"/>
                          </a:solidFill>
                          <a:effectLst/>
                          <a:latin typeface="Calibri" panose="020F0502020204030204" pitchFamily="34" charset="0"/>
                        </a:rPr>
                        <a:t>2 (00%)</a:t>
                      </a:r>
                    </a:p>
                  </a:txBody>
                  <a:tcPr marL="9525" marR="9525" marT="9525" marB="0" anchor="ctr"/>
                </a:tc>
                <a:extLst>
                  <a:ext uri="{0D108BD9-81ED-4DB2-BD59-A6C34878D82A}">
                    <a16:rowId xmlns:a16="http://schemas.microsoft.com/office/drawing/2014/main" val="280455999"/>
                  </a:ext>
                </a:extLst>
              </a:tr>
              <a:tr h="580998">
                <a:tc>
                  <a:txBody>
                    <a:bodyPr/>
                    <a:lstStyle/>
                    <a:p>
                      <a:pPr algn="l" fontAlgn="ctr"/>
                      <a:r>
                        <a:rPr lang="en-US" sz="1200" b="0" i="0" u="none" strike="noStrike">
                          <a:solidFill>
                            <a:srgbClr val="000000"/>
                          </a:solidFill>
                          <a:effectLst/>
                          <a:latin typeface="Calibri" panose="020F0502020204030204" pitchFamily="34" charset="0"/>
                        </a:rPr>
                        <a:t>Coordination with rehabilitation service providers (this should include a standardised process, and/or a person, used to assess suitability for further rehabilitation)</a:t>
                      </a:r>
                    </a:p>
                  </a:txBody>
                  <a:tcPr marL="9525" marR="9525" marT="9525" marB="0" anchor="ctr"/>
                </a:tc>
                <a:tc>
                  <a:txBody>
                    <a:bodyPr/>
                    <a:lstStyle/>
                    <a:p>
                      <a:pPr algn="ctr" fontAlgn="ctr"/>
                      <a:r>
                        <a:rPr lang="en-AU" sz="1200" b="1" i="0" u="none" strike="noStrike" dirty="0">
                          <a:solidFill>
                            <a:schemeClr val="tx1"/>
                          </a:solidFill>
                          <a:effectLst/>
                          <a:latin typeface="Calibri" panose="020F0502020204030204" pitchFamily="34" charset="0"/>
                        </a:rPr>
                        <a:t>No</a:t>
                      </a:r>
                    </a:p>
                  </a:txBody>
                  <a:tcPr marL="9525" marR="9525" marT="9525" marB="0" anchor="ctr">
                    <a:solidFill>
                      <a:srgbClr val="ECA154"/>
                    </a:solidFill>
                  </a:tcPr>
                </a:tc>
                <a:tc>
                  <a:txBody>
                    <a:bodyPr/>
                    <a:lstStyle/>
                    <a:p>
                      <a:pPr algn="ctr" fontAlgn="ctr"/>
                      <a:r>
                        <a:rPr lang="en-AU" sz="1200" b="1" i="1" u="none" strike="noStrike" dirty="0">
                          <a:solidFill>
                            <a:srgbClr val="FFFFFF"/>
                          </a:solidFill>
                          <a:effectLst/>
                          <a:latin typeface="Calibri" panose="020F0502020204030204" pitchFamily="34" charset="0"/>
                        </a:rPr>
                        <a:t>0 (00%)</a:t>
                      </a:r>
                    </a:p>
                  </a:txBody>
                  <a:tcPr marL="9525" marR="9525" marT="9525" marB="0" anchor="ctr">
                    <a:solidFill>
                      <a:srgbClr val="008264"/>
                    </a:solidFill>
                  </a:tcPr>
                </a:tc>
                <a:tc>
                  <a:txBody>
                    <a:bodyPr/>
                    <a:lstStyle/>
                    <a:p>
                      <a:pPr algn="ctr" fontAlgn="ctr"/>
                      <a:r>
                        <a:rPr lang="en-AU" sz="1200" b="1" i="0" u="none" strike="noStrike">
                          <a:solidFill>
                            <a:srgbClr val="FFFFFF"/>
                          </a:solidFill>
                          <a:effectLst/>
                          <a:latin typeface="Calibri" panose="020F0502020204030204" pitchFamily="34" charset="0"/>
                        </a:rPr>
                        <a:t>112 (93%)</a:t>
                      </a:r>
                    </a:p>
                  </a:txBody>
                  <a:tcPr marL="9525" marR="9525" marT="9525" marB="0" anchor="ctr">
                    <a:solidFill>
                      <a:srgbClr val="151F6D"/>
                    </a:solidFill>
                  </a:tcPr>
                </a:tc>
                <a:tc>
                  <a:txBody>
                    <a:bodyPr/>
                    <a:lstStyle/>
                    <a:p>
                      <a:pPr algn="ctr" fontAlgn="ctr"/>
                      <a:r>
                        <a:rPr lang="en-AU" sz="1200" b="1" i="0" u="none" strike="noStrike" dirty="0">
                          <a:solidFill>
                            <a:srgbClr val="000000"/>
                          </a:solidFill>
                          <a:effectLst/>
                          <a:latin typeface="Calibri" panose="020F0502020204030204" pitchFamily="34" charset="0"/>
                        </a:rPr>
                        <a:t>2 (00%)</a:t>
                      </a:r>
                    </a:p>
                  </a:txBody>
                  <a:tcPr marL="9525" marR="9525" marT="9525" marB="0" anchor="ctr"/>
                </a:tc>
                <a:extLst>
                  <a:ext uri="{0D108BD9-81ED-4DB2-BD59-A6C34878D82A}">
                    <a16:rowId xmlns:a16="http://schemas.microsoft.com/office/drawing/2014/main" val="3264539874"/>
                  </a:ext>
                </a:extLst>
              </a:tr>
              <a:tr h="386010">
                <a:tc>
                  <a:txBody>
                    <a:bodyPr/>
                    <a:lstStyle/>
                    <a:p>
                      <a:pPr algn="l" fontAlgn="ctr"/>
                      <a:r>
                        <a:rPr lang="en-US" sz="1200" b="0" i="0" u="none" strike="noStrike">
                          <a:solidFill>
                            <a:srgbClr val="000000"/>
                          </a:solidFill>
                          <a:effectLst/>
                          <a:latin typeface="Calibri" panose="020F0502020204030204" pitchFamily="34" charset="0"/>
                        </a:rPr>
                        <a:t>Routine involvement of patients and carers in the rehabilitation process</a:t>
                      </a:r>
                    </a:p>
                  </a:txBody>
                  <a:tcPr marL="9525" marR="9525" marT="9525" marB="0" anchor="ctr"/>
                </a:tc>
                <a:tc>
                  <a:txBody>
                    <a:bodyPr/>
                    <a:lstStyle/>
                    <a:p>
                      <a:pPr algn="ctr" fontAlgn="ctr"/>
                      <a:r>
                        <a:rPr lang="en-AU" sz="1200" b="1" i="0" u="none" strike="noStrike" dirty="0">
                          <a:solidFill>
                            <a:schemeClr val="tx1"/>
                          </a:solidFill>
                          <a:effectLst/>
                          <a:latin typeface="Calibri" panose="020F0502020204030204" pitchFamily="34" charset="0"/>
                        </a:rPr>
                        <a:t>No</a:t>
                      </a:r>
                    </a:p>
                  </a:txBody>
                  <a:tcPr marL="9525" marR="9525" marT="9525" marB="0" anchor="ctr">
                    <a:solidFill>
                      <a:srgbClr val="ECA154"/>
                    </a:solidFill>
                  </a:tcPr>
                </a:tc>
                <a:tc>
                  <a:txBody>
                    <a:bodyPr/>
                    <a:lstStyle/>
                    <a:p>
                      <a:pPr algn="ctr" fontAlgn="ctr"/>
                      <a:r>
                        <a:rPr lang="en-AU" sz="1200" b="1" i="1" u="none" strike="noStrike" dirty="0">
                          <a:solidFill>
                            <a:srgbClr val="FFFFFF"/>
                          </a:solidFill>
                          <a:effectLst/>
                          <a:latin typeface="Calibri" panose="020F0502020204030204" pitchFamily="34" charset="0"/>
                        </a:rPr>
                        <a:t>0 (00%)</a:t>
                      </a:r>
                    </a:p>
                  </a:txBody>
                  <a:tcPr marL="9525" marR="9525" marT="9525" marB="0" anchor="ctr">
                    <a:solidFill>
                      <a:srgbClr val="008264"/>
                    </a:solidFill>
                  </a:tcPr>
                </a:tc>
                <a:tc>
                  <a:txBody>
                    <a:bodyPr/>
                    <a:lstStyle/>
                    <a:p>
                      <a:pPr algn="ctr" fontAlgn="ctr"/>
                      <a:r>
                        <a:rPr lang="en-AU" sz="1200" b="1" i="0" u="none" strike="noStrike">
                          <a:solidFill>
                            <a:srgbClr val="FFFFFF"/>
                          </a:solidFill>
                          <a:effectLst/>
                          <a:latin typeface="Calibri" panose="020F0502020204030204" pitchFamily="34" charset="0"/>
                        </a:rPr>
                        <a:t>120 (100%)</a:t>
                      </a:r>
                    </a:p>
                  </a:txBody>
                  <a:tcPr marL="9525" marR="9525" marT="9525" marB="0" anchor="ctr">
                    <a:solidFill>
                      <a:srgbClr val="151F6D"/>
                    </a:solidFill>
                  </a:tcPr>
                </a:tc>
                <a:tc>
                  <a:txBody>
                    <a:bodyPr/>
                    <a:lstStyle/>
                    <a:p>
                      <a:pPr algn="ctr" fontAlgn="ctr"/>
                      <a:r>
                        <a:rPr lang="en-AU" sz="1200" b="1" i="0" u="none" strike="noStrike" dirty="0">
                          <a:solidFill>
                            <a:srgbClr val="000000"/>
                          </a:solidFill>
                          <a:effectLst/>
                          <a:latin typeface="Calibri" panose="020F0502020204030204" pitchFamily="34" charset="0"/>
                        </a:rPr>
                        <a:t>2 (00%)</a:t>
                      </a:r>
                    </a:p>
                  </a:txBody>
                  <a:tcPr marL="9525" marR="9525" marT="9525" marB="0" anchor="ctr"/>
                </a:tc>
                <a:extLst>
                  <a:ext uri="{0D108BD9-81ED-4DB2-BD59-A6C34878D82A}">
                    <a16:rowId xmlns:a16="http://schemas.microsoft.com/office/drawing/2014/main" val="201757248"/>
                  </a:ext>
                </a:extLst>
              </a:tr>
              <a:tr h="386010">
                <a:tc>
                  <a:txBody>
                    <a:bodyPr/>
                    <a:lstStyle/>
                    <a:p>
                      <a:pPr algn="l" fontAlgn="ctr"/>
                      <a:r>
                        <a:rPr lang="en-US" sz="1200" b="0" i="0" u="none" strike="noStrike">
                          <a:solidFill>
                            <a:srgbClr val="000000"/>
                          </a:solidFill>
                          <a:effectLst/>
                          <a:latin typeface="Calibri" panose="020F0502020204030204" pitchFamily="34" charset="0"/>
                        </a:rPr>
                        <a:t>Routine use of guidelines, care plans and protocols</a:t>
                      </a:r>
                    </a:p>
                  </a:txBody>
                  <a:tcPr marL="9525" marR="9525" marT="9525" marB="0" anchor="ctr"/>
                </a:tc>
                <a:tc>
                  <a:txBody>
                    <a:bodyPr/>
                    <a:lstStyle/>
                    <a:p>
                      <a:pPr algn="ctr" fontAlgn="ctr"/>
                      <a:r>
                        <a:rPr lang="en-AU" sz="1200" b="1" i="0" u="none" strike="noStrike" dirty="0">
                          <a:solidFill>
                            <a:schemeClr val="tx1"/>
                          </a:solidFill>
                          <a:effectLst/>
                          <a:latin typeface="Calibri" panose="020F0502020204030204" pitchFamily="34" charset="0"/>
                        </a:rPr>
                        <a:t>No</a:t>
                      </a:r>
                    </a:p>
                  </a:txBody>
                  <a:tcPr marL="9525" marR="9525" marT="9525" marB="0" anchor="ctr">
                    <a:solidFill>
                      <a:srgbClr val="ECA154"/>
                    </a:solidFill>
                  </a:tcPr>
                </a:tc>
                <a:tc>
                  <a:txBody>
                    <a:bodyPr/>
                    <a:lstStyle/>
                    <a:p>
                      <a:pPr algn="ctr" fontAlgn="ctr"/>
                      <a:r>
                        <a:rPr lang="en-AU" sz="1200" b="1" i="1" u="none" strike="noStrike" dirty="0">
                          <a:solidFill>
                            <a:srgbClr val="FFFFFF"/>
                          </a:solidFill>
                          <a:effectLst/>
                          <a:latin typeface="Calibri" panose="020F0502020204030204" pitchFamily="34" charset="0"/>
                        </a:rPr>
                        <a:t>0 (00%)</a:t>
                      </a:r>
                    </a:p>
                  </a:txBody>
                  <a:tcPr marL="9525" marR="9525" marT="9525" marB="0" anchor="ctr">
                    <a:solidFill>
                      <a:srgbClr val="008264"/>
                    </a:solidFill>
                  </a:tcPr>
                </a:tc>
                <a:tc>
                  <a:txBody>
                    <a:bodyPr/>
                    <a:lstStyle/>
                    <a:p>
                      <a:pPr algn="ctr" fontAlgn="ctr"/>
                      <a:r>
                        <a:rPr lang="en-AU" sz="1200" b="1" i="0" u="none" strike="noStrike">
                          <a:solidFill>
                            <a:srgbClr val="FFFFFF"/>
                          </a:solidFill>
                          <a:effectLst/>
                          <a:latin typeface="Calibri" panose="020F0502020204030204" pitchFamily="34" charset="0"/>
                        </a:rPr>
                        <a:t>70 (58%)</a:t>
                      </a:r>
                    </a:p>
                  </a:txBody>
                  <a:tcPr marL="9525" marR="9525" marT="9525" marB="0" anchor="ctr">
                    <a:solidFill>
                      <a:srgbClr val="151F6D"/>
                    </a:solidFill>
                  </a:tcPr>
                </a:tc>
                <a:tc>
                  <a:txBody>
                    <a:bodyPr/>
                    <a:lstStyle/>
                    <a:p>
                      <a:pPr algn="ctr" fontAlgn="ctr"/>
                      <a:r>
                        <a:rPr lang="en-AU" sz="1200" b="1" i="0" u="none" strike="noStrike" dirty="0">
                          <a:solidFill>
                            <a:srgbClr val="000000"/>
                          </a:solidFill>
                          <a:effectLst/>
                          <a:latin typeface="Calibri" panose="020F0502020204030204" pitchFamily="34" charset="0"/>
                        </a:rPr>
                        <a:t>2 (00%)</a:t>
                      </a:r>
                    </a:p>
                  </a:txBody>
                  <a:tcPr marL="9525" marR="9525" marT="9525" marB="0" anchor="ctr"/>
                </a:tc>
                <a:extLst>
                  <a:ext uri="{0D108BD9-81ED-4DB2-BD59-A6C34878D82A}">
                    <a16:rowId xmlns:a16="http://schemas.microsoft.com/office/drawing/2014/main" val="336534484"/>
                  </a:ext>
                </a:extLst>
              </a:tr>
              <a:tr h="386010">
                <a:tc>
                  <a:txBody>
                    <a:bodyPr/>
                    <a:lstStyle/>
                    <a:p>
                      <a:pPr algn="l" fontAlgn="ctr"/>
                      <a:r>
                        <a:rPr lang="en-US" sz="1200" b="0" i="0" u="none" strike="noStrike">
                          <a:solidFill>
                            <a:srgbClr val="000000"/>
                          </a:solidFill>
                          <a:effectLst/>
                          <a:latin typeface="Calibri" panose="020F0502020204030204" pitchFamily="34" charset="0"/>
                        </a:rPr>
                        <a:t>Regular data collection and stroke specific quality improvement activities</a:t>
                      </a:r>
                    </a:p>
                  </a:txBody>
                  <a:tcPr marL="9525" marR="9525" marT="9525" marB="0" anchor="ctr"/>
                </a:tc>
                <a:tc>
                  <a:txBody>
                    <a:bodyPr/>
                    <a:lstStyle/>
                    <a:p>
                      <a:pPr algn="ctr" fontAlgn="ctr"/>
                      <a:r>
                        <a:rPr lang="en-AU" sz="1200" b="1" i="0" u="none" strike="noStrike" dirty="0">
                          <a:solidFill>
                            <a:schemeClr val="tx1"/>
                          </a:solidFill>
                          <a:effectLst/>
                          <a:latin typeface="Calibri" panose="020F0502020204030204" pitchFamily="34" charset="0"/>
                        </a:rPr>
                        <a:t>No</a:t>
                      </a:r>
                    </a:p>
                  </a:txBody>
                  <a:tcPr marL="9525" marR="9525" marT="9525" marB="0" anchor="ctr">
                    <a:solidFill>
                      <a:srgbClr val="ECA154"/>
                    </a:solidFill>
                  </a:tcPr>
                </a:tc>
                <a:tc>
                  <a:txBody>
                    <a:bodyPr/>
                    <a:lstStyle/>
                    <a:p>
                      <a:pPr algn="ctr" fontAlgn="ctr"/>
                      <a:r>
                        <a:rPr lang="en-AU" sz="1200" b="1" i="1" u="none" strike="noStrike" dirty="0">
                          <a:solidFill>
                            <a:srgbClr val="FFFFFF"/>
                          </a:solidFill>
                          <a:effectLst/>
                          <a:latin typeface="Calibri" panose="020F0502020204030204" pitchFamily="34" charset="0"/>
                        </a:rPr>
                        <a:t>0 (00%)</a:t>
                      </a:r>
                    </a:p>
                  </a:txBody>
                  <a:tcPr marL="9525" marR="9525" marT="9525" marB="0" anchor="ctr">
                    <a:solidFill>
                      <a:srgbClr val="008264"/>
                    </a:solidFill>
                  </a:tcPr>
                </a:tc>
                <a:tc>
                  <a:txBody>
                    <a:bodyPr/>
                    <a:lstStyle/>
                    <a:p>
                      <a:pPr algn="ctr" fontAlgn="ctr"/>
                      <a:r>
                        <a:rPr lang="en-AU" sz="1200" b="1" i="0" u="none" strike="noStrike">
                          <a:solidFill>
                            <a:srgbClr val="FFFFFF"/>
                          </a:solidFill>
                          <a:effectLst/>
                          <a:latin typeface="Calibri" panose="020F0502020204030204" pitchFamily="34" charset="0"/>
                        </a:rPr>
                        <a:t>109 (91%)</a:t>
                      </a:r>
                    </a:p>
                  </a:txBody>
                  <a:tcPr marL="9525" marR="9525" marT="9525" marB="0" anchor="ctr">
                    <a:solidFill>
                      <a:srgbClr val="151F6D"/>
                    </a:solidFill>
                  </a:tcPr>
                </a:tc>
                <a:tc>
                  <a:txBody>
                    <a:bodyPr/>
                    <a:lstStyle/>
                    <a:p>
                      <a:pPr algn="ctr" fontAlgn="ctr"/>
                      <a:r>
                        <a:rPr lang="en-AU" sz="1200" b="1" i="0" u="none" strike="noStrike" dirty="0">
                          <a:solidFill>
                            <a:srgbClr val="000000"/>
                          </a:solidFill>
                          <a:effectLst/>
                          <a:latin typeface="Calibri" panose="020F0502020204030204" pitchFamily="34" charset="0"/>
                        </a:rPr>
                        <a:t>2 (00%)</a:t>
                      </a:r>
                    </a:p>
                  </a:txBody>
                  <a:tcPr marL="9525" marR="9525" marT="9525" marB="0" anchor="ctr"/>
                </a:tc>
                <a:extLst>
                  <a:ext uri="{0D108BD9-81ED-4DB2-BD59-A6C34878D82A}">
                    <a16:rowId xmlns:a16="http://schemas.microsoft.com/office/drawing/2014/main" val="1551450902"/>
                  </a:ext>
                </a:extLst>
              </a:tr>
              <a:tr h="390636">
                <a:tc>
                  <a:txBody>
                    <a:bodyPr/>
                    <a:lstStyle/>
                    <a:p>
                      <a:pPr algn="l" fontAlgn="ctr"/>
                      <a:r>
                        <a:rPr lang="en-US" sz="1200" b="0" i="0" u="none" strike="noStrike">
                          <a:solidFill>
                            <a:srgbClr val="000000"/>
                          </a:solidFill>
                          <a:effectLst/>
                          <a:latin typeface="Calibri" panose="020F0502020204030204" pitchFamily="34" charset="0"/>
                        </a:rPr>
                        <a:t>Access and collaboration with other specialist services (cardiology, palliative care, vascular)</a:t>
                      </a:r>
                    </a:p>
                  </a:txBody>
                  <a:tcPr marL="9525" marR="9525" marT="9525" marB="0" anchor="ctr"/>
                </a:tc>
                <a:tc>
                  <a:txBody>
                    <a:bodyPr/>
                    <a:lstStyle/>
                    <a:p>
                      <a:pPr algn="ctr" fontAlgn="ctr"/>
                      <a:r>
                        <a:rPr lang="en-AU" sz="1200" b="1" i="0" u="none" strike="noStrike" dirty="0">
                          <a:solidFill>
                            <a:schemeClr val="tx1"/>
                          </a:solidFill>
                          <a:effectLst/>
                          <a:latin typeface="Calibri" panose="020F0502020204030204" pitchFamily="34" charset="0"/>
                        </a:rPr>
                        <a:t>No</a:t>
                      </a:r>
                    </a:p>
                  </a:txBody>
                  <a:tcPr marL="9525" marR="9525" marT="9525" marB="0" anchor="ctr">
                    <a:solidFill>
                      <a:srgbClr val="ECA154"/>
                    </a:solidFill>
                  </a:tcPr>
                </a:tc>
                <a:tc>
                  <a:txBody>
                    <a:bodyPr/>
                    <a:lstStyle/>
                    <a:p>
                      <a:pPr algn="ctr" fontAlgn="ctr"/>
                      <a:r>
                        <a:rPr lang="en-AU" sz="1200" b="1" i="1" u="none" strike="noStrike" dirty="0">
                          <a:solidFill>
                            <a:srgbClr val="FFFFFF"/>
                          </a:solidFill>
                          <a:effectLst/>
                          <a:latin typeface="Calibri" panose="020F0502020204030204" pitchFamily="34" charset="0"/>
                        </a:rPr>
                        <a:t>0 (00%)</a:t>
                      </a:r>
                    </a:p>
                  </a:txBody>
                  <a:tcPr marL="9525" marR="9525" marT="9525" marB="0" anchor="ctr">
                    <a:solidFill>
                      <a:srgbClr val="008264"/>
                    </a:solidFill>
                  </a:tcPr>
                </a:tc>
                <a:tc>
                  <a:txBody>
                    <a:bodyPr/>
                    <a:lstStyle/>
                    <a:p>
                      <a:pPr algn="ctr" fontAlgn="ctr"/>
                      <a:r>
                        <a:rPr lang="en-AU" sz="1200" b="1" i="0" u="none" strike="noStrike" dirty="0">
                          <a:solidFill>
                            <a:srgbClr val="FFFFFF"/>
                          </a:solidFill>
                          <a:effectLst/>
                          <a:latin typeface="Calibri" panose="020F0502020204030204" pitchFamily="34" charset="0"/>
                        </a:rPr>
                        <a:t>82 (68%)</a:t>
                      </a:r>
                    </a:p>
                  </a:txBody>
                  <a:tcPr marL="9525" marR="9525" marT="9525" marB="0" anchor="ctr">
                    <a:solidFill>
                      <a:srgbClr val="151F6D"/>
                    </a:solidFill>
                  </a:tcPr>
                </a:tc>
                <a:tc>
                  <a:txBody>
                    <a:bodyPr/>
                    <a:lstStyle/>
                    <a:p>
                      <a:pPr algn="ctr" fontAlgn="ctr"/>
                      <a:r>
                        <a:rPr lang="en-AU" sz="1200" b="1" i="0" u="none" strike="noStrike" dirty="0">
                          <a:solidFill>
                            <a:srgbClr val="000000"/>
                          </a:solidFill>
                          <a:effectLst/>
                          <a:latin typeface="Calibri" panose="020F0502020204030204" pitchFamily="34" charset="0"/>
                        </a:rPr>
                        <a:t>2 (00%)</a:t>
                      </a:r>
                    </a:p>
                  </a:txBody>
                  <a:tcPr marL="9525" marR="9525" marT="9525" marB="0" anchor="ctr"/>
                </a:tc>
                <a:extLst>
                  <a:ext uri="{0D108BD9-81ED-4DB2-BD59-A6C34878D82A}">
                    <a16:rowId xmlns:a16="http://schemas.microsoft.com/office/drawing/2014/main" val="2797935182"/>
                  </a:ext>
                </a:extLst>
              </a:tr>
            </a:tbl>
          </a:graphicData>
        </a:graphic>
      </p:graphicFrame>
    </p:spTree>
    <p:extLst>
      <p:ext uri="{BB962C8B-B14F-4D97-AF65-F5344CB8AC3E}">
        <p14:creationId xmlns:p14="http://schemas.microsoft.com/office/powerpoint/2010/main" val="2484523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0784" y="1891096"/>
            <a:ext cx="7684317" cy="2940974"/>
          </a:xfrm>
        </p:spPr>
        <p:txBody>
          <a:bodyPr>
            <a:normAutofit/>
          </a:bodyPr>
          <a:lstStyle/>
          <a:p>
            <a:pPr marL="0" indent="0" algn="ctr">
              <a:buNone/>
            </a:pPr>
            <a:r>
              <a:rPr lang="en-US" sz="4050" b="1" dirty="0">
                <a:solidFill>
                  <a:srgbClr val="008264"/>
                </a:solidFill>
                <a:latin typeface="Arial" panose="020B0604020202020204" pitchFamily="34" charset="0"/>
                <a:cs typeface="Arial" panose="020B0604020202020204" pitchFamily="34" charset="0"/>
              </a:rPr>
              <a:t>Clinical Audit</a:t>
            </a:r>
            <a:br>
              <a:rPr lang="en-US" sz="3300" b="1" dirty="0">
                <a:latin typeface="Arial" panose="020B0604020202020204" pitchFamily="34" charset="0"/>
                <a:cs typeface="Arial" panose="020B0604020202020204" pitchFamily="34" charset="0"/>
              </a:rPr>
            </a:br>
            <a:br>
              <a:rPr lang="en-US" sz="3300" b="1" dirty="0">
                <a:latin typeface="Arial" panose="020B0604020202020204" pitchFamily="34" charset="0"/>
                <a:cs typeface="Arial" panose="020B0604020202020204" pitchFamily="34" charset="0"/>
              </a:rPr>
            </a:br>
            <a:r>
              <a:rPr lang="en-AU" sz="3300" dirty="0">
                <a:latin typeface="Arial" panose="020B0604020202020204" pitchFamily="34" charset="0"/>
                <a:cs typeface="Arial" panose="020B0604020202020204" pitchFamily="34" charset="0"/>
              </a:rPr>
              <a:t>Measuring delivery of care as </a:t>
            </a:r>
            <a:r>
              <a:rPr lang="en-US" sz="3300" dirty="0">
                <a:latin typeface="Arial" panose="020B0604020202020204" pitchFamily="34" charset="0"/>
                <a:cs typeface="Arial" panose="020B0604020202020204" pitchFamily="34" charset="0"/>
              </a:rPr>
              <a:t>outlined in the </a:t>
            </a:r>
            <a:r>
              <a:rPr lang="en-US" sz="3300" b="1" i="1" dirty="0">
                <a:solidFill>
                  <a:srgbClr val="151F6D"/>
                </a:solidFill>
                <a:latin typeface="Arial" panose="020B0604020202020204" pitchFamily="34" charset="0"/>
                <a:cs typeface="Arial" panose="020B0604020202020204" pitchFamily="34" charset="0"/>
              </a:rPr>
              <a:t>Clinical Guidelines for Stroke Management 2017</a:t>
            </a:r>
            <a:endParaRPr lang="en-US" sz="3300" dirty="0">
              <a:solidFill>
                <a:srgbClr val="151F6D"/>
              </a:solidFill>
              <a:latin typeface="Arial" panose="020B0604020202020204" pitchFamily="34" charset="0"/>
              <a:cs typeface="Arial" panose="020B0604020202020204" pitchFamily="34" charset="0"/>
            </a:endParaRPr>
          </a:p>
          <a:p>
            <a:pPr marL="0" indent="0" algn="ctr">
              <a:buNone/>
            </a:pPr>
            <a:endParaRPr lang="en-AU" sz="3300" i="1" dirty="0">
              <a:solidFill>
                <a:srgbClr val="008264"/>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36901" y="193223"/>
            <a:ext cx="1454699" cy="1028700"/>
          </a:xfrm>
          <a:prstGeom prst="rect">
            <a:avLst/>
          </a:prstGeom>
        </p:spPr>
      </p:pic>
      <p:sp>
        <p:nvSpPr>
          <p:cNvPr id="7" name="Title 1">
            <a:extLst>
              <a:ext uri="{FF2B5EF4-FFF2-40B4-BE49-F238E27FC236}">
                <a16:creationId xmlns:a16="http://schemas.microsoft.com/office/drawing/2014/main" id="{E8AC4AF7-0698-47E9-8B29-68A231AD32CB}"/>
              </a:ext>
            </a:extLst>
          </p:cNvPr>
          <p:cNvSpPr>
            <a:spLocks noGrp="1"/>
          </p:cNvSpPr>
          <p:nvPr>
            <p:ph type="title"/>
          </p:nvPr>
        </p:nvSpPr>
        <p:spPr>
          <a:xfrm>
            <a:off x="92279" y="160565"/>
            <a:ext cx="3693444" cy="731394"/>
          </a:xfrm>
        </p:spPr>
        <p:txBody>
          <a:bodyPr>
            <a:noAutofit/>
          </a:bodyPr>
          <a:lstStyle/>
          <a:p>
            <a:r>
              <a:rPr lang="en-AU" sz="2000" dirty="0">
                <a:solidFill>
                  <a:srgbClr val="151F6D"/>
                </a:solidFill>
                <a:latin typeface="Arial" panose="020B0604020202020204" pitchFamily="34" charset="0"/>
                <a:cs typeface="Arial" panose="020B0604020202020204" pitchFamily="34" charset="0"/>
              </a:rPr>
              <a:t>National Stroke Audit </a:t>
            </a:r>
            <a:br>
              <a:rPr lang="en-AU" sz="1800" dirty="0">
                <a:solidFill>
                  <a:srgbClr val="151F6D"/>
                </a:solidFill>
                <a:latin typeface="Arial" panose="020B0604020202020204" pitchFamily="34" charset="0"/>
                <a:cs typeface="Arial" panose="020B0604020202020204" pitchFamily="34" charset="0"/>
              </a:rPr>
            </a:br>
            <a:r>
              <a:rPr lang="en-AU" sz="2200" b="1" dirty="0">
                <a:solidFill>
                  <a:srgbClr val="151F6D"/>
                </a:solidFill>
                <a:latin typeface="Arial" panose="020B0604020202020204" pitchFamily="34" charset="0"/>
                <a:cs typeface="Arial" panose="020B0604020202020204" pitchFamily="34" charset="0"/>
              </a:rPr>
              <a:t>Acute Services 2019</a:t>
            </a:r>
          </a:p>
        </p:txBody>
      </p:sp>
    </p:spTree>
    <p:extLst>
      <p:ext uri="{BB962C8B-B14F-4D97-AF65-F5344CB8AC3E}">
        <p14:creationId xmlns:p14="http://schemas.microsoft.com/office/powerpoint/2010/main" val="33743995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37781" y="185447"/>
            <a:ext cx="1454699" cy="1028700"/>
          </a:xfrm>
          <a:prstGeom prst="rect">
            <a:avLst/>
          </a:prstGeom>
        </p:spPr>
      </p:pic>
      <p:sp>
        <p:nvSpPr>
          <p:cNvPr id="6" name="Title 1"/>
          <p:cNvSpPr>
            <a:spLocks noGrp="1"/>
          </p:cNvSpPr>
          <p:nvPr>
            <p:ph type="title"/>
          </p:nvPr>
        </p:nvSpPr>
        <p:spPr>
          <a:xfrm>
            <a:off x="294796" y="334100"/>
            <a:ext cx="4313209" cy="731394"/>
          </a:xfrm>
        </p:spPr>
        <p:txBody>
          <a:bodyPr>
            <a:noAutofit/>
          </a:bodyPr>
          <a:lstStyle/>
          <a:p>
            <a:r>
              <a:rPr lang="en-AU" sz="2000" dirty="0">
                <a:latin typeface="Arial" panose="020B0604020202020204" pitchFamily="34" charset="0"/>
                <a:cs typeface="Arial" panose="020B0604020202020204" pitchFamily="34" charset="0"/>
              </a:rPr>
              <a:t>Clinical Audit</a:t>
            </a:r>
            <a:br>
              <a:rPr lang="en-AU" sz="1800" dirty="0">
                <a:latin typeface="Arial" panose="020B0604020202020204" pitchFamily="34" charset="0"/>
                <a:cs typeface="Arial" panose="020B0604020202020204" pitchFamily="34" charset="0"/>
              </a:rPr>
            </a:br>
            <a:r>
              <a:rPr lang="en-AU" sz="2800" b="1" dirty="0">
                <a:latin typeface="Arial" panose="020B0604020202020204" pitchFamily="34" charset="0"/>
                <a:cs typeface="Arial" panose="020B0604020202020204" pitchFamily="34" charset="0"/>
              </a:rPr>
              <a:t>Indicators</a:t>
            </a:r>
          </a:p>
        </p:txBody>
      </p:sp>
      <p:graphicFrame>
        <p:nvGraphicFramePr>
          <p:cNvPr id="3" name="Table 6">
            <a:extLst>
              <a:ext uri="{FF2B5EF4-FFF2-40B4-BE49-F238E27FC236}">
                <a16:creationId xmlns:a16="http://schemas.microsoft.com/office/drawing/2014/main" id="{4769527F-5888-4297-83E0-D2A6802715F3}"/>
              </a:ext>
            </a:extLst>
          </p:cNvPr>
          <p:cNvGraphicFramePr>
            <a:graphicFrameLocks noGrp="1"/>
          </p:cNvGraphicFramePr>
          <p:nvPr>
            <p:ph idx="1"/>
            <p:extLst>
              <p:ext uri="{D42A27DB-BD31-4B8C-83A1-F6EECF244321}">
                <p14:modId xmlns:p14="http://schemas.microsoft.com/office/powerpoint/2010/main" val="2046566168"/>
              </p:ext>
            </p:extLst>
          </p:nvPr>
        </p:nvGraphicFramePr>
        <p:xfrm>
          <a:off x="313193" y="1600902"/>
          <a:ext cx="8393699" cy="4922998"/>
        </p:xfrm>
        <a:graphic>
          <a:graphicData uri="http://schemas.openxmlformats.org/drawingml/2006/table">
            <a:tbl>
              <a:tblPr firstRow="1" bandRow="1">
                <a:tableStyleId>{073A0DAA-6AF3-43AB-8588-CEC1D06C72B9}</a:tableStyleId>
              </a:tblPr>
              <a:tblGrid>
                <a:gridCol w="4449672">
                  <a:extLst>
                    <a:ext uri="{9D8B030D-6E8A-4147-A177-3AD203B41FA5}">
                      <a16:colId xmlns:a16="http://schemas.microsoft.com/office/drawing/2014/main" val="1771011590"/>
                    </a:ext>
                  </a:extLst>
                </a:gridCol>
                <a:gridCol w="1055861">
                  <a:extLst>
                    <a:ext uri="{9D8B030D-6E8A-4147-A177-3AD203B41FA5}">
                      <a16:colId xmlns:a16="http://schemas.microsoft.com/office/drawing/2014/main" val="2989819612"/>
                    </a:ext>
                  </a:extLst>
                </a:gridCol>
                <a:gridCol w="882443">
                  <a:extLst>
                    <a:ext uri="{9D8B030D-6E8A-4147-A177-3AD203B41FA5}">
                      <a16:colId xmlns:a16="http://schemas.microsoft.com/office/drawing/2014/main" val="104277996"/>
                    </a:ext>
                  </a:extLst>
                </a:gridCol>
                <a:gridCol w="994434">
                  <a:extLst>
                    <a:ext uri="{9D8B030D-6E8A-4147-A177-3AD203B41FA5}">
                      <a16:colId xmlns:a16="http://schemas.microsoft.com/office/drawing/2014/main" val="3039774730"/>
                    </a:ext>
                  </a:extLst>
                </a:gridCol>
                <a:gridCol w="1011289">
                  <a:extLst>
                    <a:ext uri="{9D8B030D-6E8A-4147-A177-3AD203B41FA5}">
                      <a16:colId xmlns:a16="http://schemas.microsoft.com/office/drawing/2014/main" val="4026045586"/>
                    </a:ext>
                  </a:extLst>
                </a:gridCol>
              </a:tblGrid>
              <a:tr h="398299">
                <a:tc>
                  <a:txBody>
                    <a:bodyPr/>
                    <a:lstStyle/>
                    <a:p>
                      <a:pPr algn="ctr" fontAlgn="ctr"/>
                      <a:r>
                        <a:rPr lang="en-AU" sz="1200" u="none" strike="noStrike" dirty="0">
                          <a:effectLst/>
                        </a:rPr>
                        <a:t>Acute Stroke Clinical Care Standard Indicator</a:t>
                      </a:r>
                      <a:endParaRPr lang="en-AU" sz="1200" b="1" i="0" u="none" strike="noStrike" dirty="0">
                        <a:solidFill>
                          <a:schemeClr val="bg1"/>
                        </a:solidFill>
                        <a:effectLst/>
                        <a:latin typeface="Calibri" panose="020F0502020204030204" pitchFamily="34" charset="0"/>
                      </a:endParaRPr>
                    </a:p>
                  </a:txBody>
                  <a:tcPr marL="9525" marR="9525" marT="9525" marB="0" anchor="ctr">
                    <a:solidFill>
                      <a:srgbClr val="151F6D"/>
                    </a:solidFill>
                  </a:tcPr>
                </a:tc>
                <a:tc>
                  <a:txBody>
                    <a:bodyPr/>
                    <a:lstStyle/>
                    <a:p>
                      <a:pPr algn="ctr" fontAlgn="ctr"/>
                      <a:r>
                        <a:rPr lang="en-AU" sz="1200" u="none" strike="noStrike" dirty="0">
                          <a:effectLst/>
                        </a:rPr>
                        <a:t>[Name] Hospital</a:t>
                      </a:r>
                    </a:p>
                    <a:p>
                      <a:pPr algn="ctr" fontAlgn="ctr"/>
                      <a:r>
                        <a:rPr lang="en-AU" sz="1200" b="1" i="1" u="none" strike="noStrike" dirty="0">
                          <a:solidFill>
                            <a:schemeClr val="bg1"/>
                          </a:solidFill>
                          <a:effectLst/>
                          <a:latin typeface="Calibri" panose="020F0502020204030204" pitchFamily="34" charset="0"/>
                        </a:rPr>
                        <a:t>% or median</a:t>
                      </a:r>
                    </a:p>
                  </a:txBody>
                  <a:tcPr marL="9525" marR="9525" marT="9525" marB="0" anchor="ctr">
                    <a:solidFill>
                      <a:srgbClr val="151F6D"/>
                    </a:solidFill>
                  </a:tcPr>
                </a:tc>
                <a:tc>
                  <a:txBody>
                    <a:bodyPr/>
                    <a:lstStyle/>
                    <a:p>
                      <a:pPr algn="ctr" fontAlgn="ctr"/>
                      <a:r>
                        <a:rPr lang="en-AU" sz="1200" u="none" strike="noStrike" dirty="0">
                          <a:effectLst/>
                        </a:rPr>
                        <a:t>State</a:t>
                      </a:r>
                      <a:br>
                        <a:rPr lang="en-AU" sz="1200" u="none" strike="noStrike" dirty="0">
                          <a:effectLst/>
                        </a:rPr>
                      </a:br>
                      <a:r>
                        <a:rPr lang="en-AU" sz="1200" u="none" strike="noStrike" dirty="0">
                          <a:effectLst/>
                        </a:rPr>
                        <a:t>% or median</a:t>
                      </a:r>
                      <a:endParaRPr lang="en-AU" sz="1200" b="1" i="1" u="none" strike="noStrike" dirty="0">
                        <a:solidFill>
                          <a:schemeClr val="bg1"/>
                        </a:solidFill>
                        <a:effectLst/>
                        <a:latin typeface="Calibri" panose="020F0502020204030204" pitchFamily="34" charset="0"/>
                      </a:endParaRPr>
                    </a:p>
                  </a:txBody>
                  <a:tcPr marL="9525" marR="9525" marT="9525" marB="0" anchor="ctr">
                    <a:solidFill>
                      <a:srgbClr val="151F6D"/>
                    </a:solidFill>
                  </a:tcPr>
                </a:tc>
                <a:tc>
                  <a:txBody>
                    <a:bodyPr/>
                    <a:lstStyle/>
                    <a:p>
                      <a:pPr algn="ctr" fontAlgn="ctr"/>
                      <a:r>
                        <a:rPr lang="en-AU" sz="1200" u="none" strike="noStrike" dirty="0">
                          <a:effectLst/>
                        </a:rPr>
                        <a:t>National</a:t>
                      </a:r>
                      <a:br>
                        <a:rPr lang="en-AU" sz="1200" u="none" strike="noStrike" dirty="0">
                          <a:effectLst/>
                        </a:rPr>
                      </a:br>
                      <a:r>
                        <a:rPr lang="en-AU" sz="1200" u="none" strike="noStrike" dirty="0">
                          <a:effectLst/>
                        </a:rPr>
                        <a:t>% or median</a:t>
                      </a:r>
                      <a:endParaRPr lang="en-AU" sz="1200" b="1" i="1" u="none" strike="noStrike" dirty="0">
                        <a:solidFill>
                          <a:schemeClr val="bg1"/>
                        </a:solidFill>
                        <a:effectLst/>
                        <a:latin typeface="Calibri" panose="020F0502020204030204" pitchFamily="34" charset="0"/>
                      </a:endParaRPr>
                    </a:p>
                  </a:txBody>
                  <a:tcPr marL="9525" marR="9525" marT="9525" marB="0" anchor="ctr">
                    <a:solidFill>
                      <a:srgbClr val="151F6D"/>
                    </a:solidFill>
                  </a:tcPr>
                </a:tc>
                <a:tc>
                  <a:txBody>
                    <a:bodyPr/>
                    <a:lstStyle/>
                    <a:p>
                      <a:pPr algn="ctr" fontAlgn="ctr"/>
                      <a:r>
                        <a:rPr lang="en-AU" sz="1200" u="none" strike="noStrike" dirty="0">
                          <a:effectLst/>
                        </a:rPr>
                        <a:t>National Benchmark</a:t>
                      </a:r>
                      <a:endParaRPr lang="en-AU" sz="1200" b="1" i="1" u="none" strike="noStrike" dirty="0">
                        <a:solidFill>
                          <a:schemeClr val="bg1"/>
                        </a:solidFill>
                        <a:effectLst/>
                        <a:latin typeface="Calibri" panose="020F0502020204030204" pitchFamily="34" charset="0"/>
                      </a:endParaRPr>
                    </a:p>
                  </a:txBody>
                  <a:tcPr marL="9525" marR="9525" marT="9525" marB="0" anchor="ctr">
                    <a:solidFill>
                      <a:srgbClr val="151F6D"/>
                    </a:solidFill>
                  </a:tcPr>
                </a:tc>
                <a:extLst>
                  <a:ext uri="{0D108BD9-81ED-4DB2-BD59-A6C34878D82A}">
                    <a16:rowId xmlns:a16="http://schemas.microsoft.com/office/drawing/2014/main" val="1249510720"/>
                  </a:ext>
                </a:extLst>
              </a:tr>
              <a:tr h="654408">
                <a:tc>
                  <a:txBody>
                    <a:bodyPr/>
                    <a:lstStyle/>
                    <a:p>
                      <a:pPr algn="l" fontAlgn="ctr"/>
                      <a:r>
                        <a:rPr lang="en-US" sz="1200" b="0" i="0" u="none" strike="noStrike" dirty="0">
                          <a:solidFill>
                            <a:schemeClr val="tx1"/>
                          </a:solidFill>
                          <a:effectLst/>
                          <a:latin typeface="Calibri" panose="020F0502020204030204" pitchFamily="34" charset="0"/>
                        </a:rPr>
                        <a:t>Patient transported to a hospital able to provide thrombolysis</a:t>
                      </a:r>
                    </a:p>
                  </a:txBody>
                  <a:tcPr marL="9525" marR="9525" marT="9525" marB="0" anchor="ctr"/>
                </a:tc>
                <a:tc>
                  <a:txBody>
                    <a:bodyPr/>
                    <a:lstStyle/>
                    <a:p>
                      <a:pPr algn="ctr" fontAlgn="ctr"/>
                      <a:r>
                        <a:rPr lang="en-AU" sz="1200" b="1" i="1" u="none" strike="noStrike">
                          <a:solidFill>
                            <a:srgbClr val="002060"/>
                          </a:solidFill>
                          <a:effectLst/>
                          <a:latin typeface="Calibri" panose="020F0502020204030204" pitchFamily="34" charset="0"/>
                        </a:rPr>
                        <a:t>0%</a:t>
                      </a:r>
                    </a:p>
                  </a:txBody>
                  <a:tcPr marL="9525" marR="9525" marT="9525" marB="0" anchor="ctr">
                    <a:solidFill>
                      <a:srgbClr val="ECA154"/>
                    </a:solidFill>
                  </a:tcPr>
                </a:tc>
                <a:tc>
                  <a:txBody>
                    <a:bodyPr/>
                    <a:lstStyle/>
                    <a:p>
                      <a:pPr algn="ctr" fontAlgn="ctr"/>
                      <a:r>
                        <a:rPr lang="en-AU" sz="1200" b="1" i="1" u="none" strike="noStrike" dirty="0">
                          <a:solidFill>
                            <a:srgbClr val="FFFFFF"/>
                          </a:solidFill>
                          <a:effectLst/>
                          <a:latin typeface="Calibri" panose="020F0502020204030204" pitchFamily="34" charset="0"/>
                        </a:rPr>
                        <a:t>00%</a:t>
                      </a:r>
                    </a:p>
                  </a:txBody>
                  <a:tcPr marL="9525" marR="9525" marT="9525" marB="0" anchor="ctr">
                    <a:solidFill>
                      <a:srgbClr val="008264"/>
                    </a:solidFill>
                  </a:tcPr>
                </a:tc>
                <a:tc>
                  <a:txBody>
                    <a:bodyPr/>
                    <a:lstStyle/>
                    <a:p>
                      <a:pPr algn="ctr" fontAlgn="ctr"/>
                      <a:r>
                        <a:rPr lang="en-AU" sz="1200" b="1" i="1" u="none" strike="noStrike">
                          <a:solidFill>
                            <a:srgbClr val="FFFFFF"/>
                          </a:solidFill>
                          <a:effectLst/>
                          <a:latin typeface="Calibri" panose="020F0502020204030204" pitchFamily="34" charset="0"/>
                        </a:rPr>
                        <a:t>76%</a:t>
                      </a:r>
                    </a:p>
                  </a:txBody>
                  <a:tcPr marL="9525" marR="9525" marT="9525" marB="0" anchor="ctr">
                    <a:solidFill>
                      <a:srgbClr val="151F6D"/>
                    </a:solidFill>
                  </a:tcPr>
                </a:tc>
                <a:tc>
                  <a:txBody>
                    <a:bodyPr/>
                    <a:lstStyle/>
                    <a:p>
                      <a:pPr algn="ctr" fontAlgn="ctr"/>
                      <a:r>
                        <a:rPr lang="en-AU" sz="1200" b="1" i="0" u="none" strike="noStrike">
                          <a:solidFill>
                            <a:srgbClr val="000000"/>
                          </a:solidFill>
                          <a:effectLst/>
                          <a:latin typeface="Calibri" panose="020F0502020204030204" pitchFamily="34" charset="0"/>
                        </a:rPr>
                        <a:t>94%</a:t>
                      </a:r>
                    </a:p>
                  </a:txBody>
                  <a:tcPr marL="9525" marR="9525" marT="9525" marB="0" anchor="ctr"/>
                </a:tc>
                <a:extLst>
                  <a:ext uri="{0D108BD9-81ED-4DB2-BD59-A6C34878D82A}">
                    <a16:rowId xmlns:a16="http://schemas.microsoft.com/office/drawing/2014/main" val="1639651033"/>
                  </a:ext>
                </a:extLst>
              </a:tr>
              <a:tr h="496851">
                <a:tc>
                  <a:txBody>
                    <a:bodyPr/>
                    <a:lstStyle/>
                    <a:p>
                      <a:pPr algn="l" fontAlgn="ctr"/>
                      <a:r>
                        <a:rPr lang="en-US" sz="1200" b="0" i="0" u="none" strike="noStrike" dirty="0">
                          <a:solidFill>
                            <a:schemeClr val="tx1"/>
                          </a:solidFill>
                          <a:effectLst/>
                          <a:latin typeface="Calibri" panose="020F0502020204030204" pitchFamily="34" charset="0"/>
                        </a:rPr>
                        <a:t>Validated stroke screen in the emergency department </a:t>
                      </a:r>
                    </a:p>
                  </a:txBody>
                  <a:tcPr marL="9525" marR="9525" marT="9525" marB="0" anchor="ctr"/>
                </a:tc>
                <a:tc>
                  <a:txBody>
                    <a:bodyPr/>
                    <a:lstStyle/>
                    <a:p>
                      <a:pPr algn="ctr" fontAlgn="ctr"/>
                      <a:r>
                        <a:rPr lang="en-AU" sz="1200" b="1" i="1" u="none" strike="noStrike">
                          <a:solidFill>
                            <a:srgbClr val="002060"/>
                          </a:solidFill>
                          <a:effectLst/>
                          <a:latin typeface="Calibri" panose="020F0502020204030204" pitchFamily="34" charset="0"/>
                        </a:rPr>
                        <a:t>0%</a:t>
                      </a:r>
                    </a:p>
                  </a:txBody>
                  <a:tcPr marL="9525" marR="9525" marT="9525" marB="0" anchor="ctr">
                    <a:solidFill>
                      <a:srgbClr val="ECA154"/>
                    </a:solidFill>
                  </a:tcPr>
                </a:tc>
                <a:tc>
                  <a:txBody>
                    <a:bodyPr/>
                    <a:lstStyle/>
                    <a:p>
                      <a:pPr algn="ctr" fontAlgn="ctr"/>
                      <a:r>
                        <a:rPr lang="en-AU" sz="1200" b="1" i="1" u="none" strike="noStrike" dirty="0">
                          <a:solidFill>
                            <a:srgbClr val="FFFFFF"/>
                          </a:solidFill>
                          <a:effectLst/>
                          <a:latin typeface="Calibri" panose="020F0502020204030204" pitchFamily="34" charset="0"/>
                        </a:rPr>
                        <a:t>00%</a:t>
                      </a:r>
                    </a:p>
                  </a:txBody>
                  <a:tcPr marL="9525" marR="9525" marT="9525" marB="0" anchor="ctr">
                    <a:solidFill>
                      <a:srgbClr val="008264"/>
                    </a:solidFill>
                  </a:tcPr>
                </a:tc>
                <a:tc>
                  <a:txBody>
                    <a:bodyPr/>
                    <a:lstStyle/>
                    <a:p>
                      <a:pPr algn="ctr" fontAlgn="ctr"/>
                      <a:r>
                        <a:rPr lang="en-AU" sz="1200" b="1" i="1" u="none" strike="noStrike">
                          <a:solidFill>
                            <a:srgbClr val="FFFFFF"/>
                          </a:solidFill>
                          <a:effectLst/>
                          <a:latin typeface="Calibri" panose="020F0502020204030204" pitchFamily="34" charset="0"/>
                        </a:rPr>
                        <a:t>52%</a:t>
                      </a:r>
                    </a:p>
                  </a:txBody>
                  <a:tcPr marL="9525" marR="9525" marT="9525" marB="0" anchor="ctr">
                    <a:solidFill>
                      <a:srgbClr val="151F6D"/>
                    </a:solidFill>
                  </a:tcPr>
                </a:tc>
                <a:tc>
                  <a:txBody>
                    <a:bodyPr/>
                    <a:lstStyle/>
                    <a:p>
                      <a:pPr algn="ctr" fontAlgn="ctr"/>
                      <a:r>
                        <a:rPr lang="en-AU" sz="1200" b="1" i="0" u="none" strike="noStrike">
                          <a:solidFill>
                            <a:srgbClr val="000000"/>
                          </a:solidFill>
                          <a:effectLst/>
                          <a:latin typeface="Calibri" panose="020F0502020204030204" pitchFamily="34" charset="0"/>
                        </a:rPr>
                        <a:t>90%</a:t>
                      </a:r>
                    </a:p>
                  </a:txBody>
                  <a:tcPr marL="9525" marR="9525" marT="9525" marB="0" anchor="ctr"/>
                </a:tc>
                <a:extLst>
                  <a:ext uri="{0D108BD9-81ED-4DB2-BD59-A6C34878D82A}">
                    <a16:rowId xmlns:a16="http://schemas.microsoft.com/office/drawing/2014/main" val="3494734904"/>
                  </a:ext>
                </a:extLst>
              </a:tr>
              <a:tr h="361265">
                <a:tc>
                  <a:txBody>
                    <a:bodyPr/>
                    <a:lstStyle/>
                    <a:p>
                      <a:pPr algn="l" fontAlgn="ctr"/>
                      <a:r>
                        <a:rPr lang="en-AU" sz="1200" b="0" i="0" u="none" strike="noStrike" dirty="0">
                          <a:solidFill>
                            <a:schemeClr val="tx1"/>
                          </a:solidFill>
                          <a:effectLst/>
                          <a:latin typeface="Calibri" panose="020F0502020204030204" pitchFamily="34" charset="0"/>
                        </a:rPr>
                        <a:t>Thrombolysis in ischaemic stroke</a:t>
                      </a:r>
                    </a:p>
                  </a:txBody>
                  <a:tcPr marL="9525" marR="9525" marT="9525" marB="0" anchor="ctr"/>
                </a:tc>
                <a:tc>
                  <a:txBody>
                    <a:bodyPr/>
                    <a:lstStyle/>
                    <a:p>
                      <a:pPr algn="ctr" fontAlgn="ctr"/>
                      <a:r>
                        <a:rPr lang="en-AU" sz="1200" b="1" i="1" u="none" strike="noStrike">
                          <a:solidFill>
                            <a:srgbClr val="002060"/>
                          </a:solidFill>
                          <a:effectLst/>
                          <a:latin typeface="Calibri" panose="020F0502020204030204" pitchFamily="34" charset="0"/>
                        </a:rPr>
                        <a:t>0%</a:t>
                      </a:r>
                    </a:p>
                  </a:txBody>
                  <a:tcPr marL="9525" marR="9525" marT="9525" marB="0" anchor="ctr">
                    <a:solidFill>
                      <a:srgbClr val="ECA154"/>
                    </a:solidFill>
                  </a:tcPr>
                </a:tc>
                <a:tc>
                  <a:txBody>
                    <a:bodyPr/>
                    <a:lstStyle/>
                    <a:p>
                      <a:pPr algn="ctr" fontAlgn="ctr"/>
                      <a:r>
                        <a:rPr lang="en-AU" sz="1200" b="1" i="1" u="none" strike="noStrike" dirty="0">
                          <a:solidFill>
                            <a:srgbClr val="FFFFFF"/>
                          </a:solidFill>
                          <a:effectLst/>
                          <a:latin typeface="Calibri" panose="020F0502020204030204" pitchFamily="34" charset="0"/>
                        </a:rPr>
                        <a:t>00%</a:t>
                      </a:r>
                    </a:p>
                  </a:txBody>
                  <a:tcPr marL="9525" marR="9525" marT="9525" marB="0" anchor="ctr">
                    <a:solidFill>
                      <a:srgbClr val="008264"/>
                    </a:solidFill>
                  </a:tcPr>
                </a:tc>
                <a:tc>
                  <a:txBody>
                    <a:bodyPr/>
                    <a:lstStyle/>
                    <a:p>
                      <a:pPr algn="ctr" fontAlgn="ctr"/>
                      <a:r>
                        <a:rPr lang="en-AU" sz="1200" b="1" i="1" u="none" strike="noStrike">
                          <a:solidFill>
                            <a:srgbClr val="FFFFFF"/>
                          </a:solidFill>
                          <a:effectLst/>
                          <a:latin typeface="Calibri" panose="020F0502020204030204" pitchFamily="34" charset="0"/>
                        </a:rPr>
                        <a:t>10%</a:t>
                      </a:r>
                    </a:p>
                  </a:txBody>
                  <a:tcPr marL="9525" marR="9525" marT="9525" marB="0" anchor="ctr">
                    <a:solidFill>
                      <a:srgbClr val="151F6D"/>
                    </a:solidFill>
                  </a:tcPr>
                </a:tc>
                <a:tc>
                  <a:txBody>
                    <a:bodyPr/>
                    <a:lstStyle/>
                    <a:p>
                      <a:pPr algn="ctr" fontAlgn="ctr"/>
                      <a:r>
                        <a:rPr lang="en-AU" sz="1200" b="1" i="0" u="none" strike="noStrike">
                          <a:solidFill>
                            <a:srgbClr val="000000"/>
                          </a:solidFill>
                          <a:effectLst/>
                          <a:latin typeface="Calibri" panose="020F0502020204030204" pitchFamily="34" charset="0"/>
                        </a:rPr>
                        <a:t>27%</a:t>
                      </a:r>
                    </a:p>
                  </a:txBody>
                  <a:tcPr marL="9525" marR="9525" marT="9525" marB="0" anchor="ctr"/>
                </a:tc>
                <a:extLst>
                  <a:ext uri="{0D108BD9-81ED-4DB2-BD59-A6C34878D82A}">
                    <a16:rowId xmlns:a16="http://schemas.microsoft.com/office/drawing/2014/main" val="577536395"/>
                  </a:ext>
                </a:extLst>
              </a:tr>
              <a:tr h="654408">
                <a:tc>
                  <a:txBody>
                    <a:bodyPr/>
                    <a:lstStyle/>
                    <a:p>
                      <a:pPr algn="l" fontAlgn="ctr"/>
                      <a:r>
                        <a:rPr lang="en-US" sz="1200" b="0" i="0" u="none" strike="noStrike" dirty="0">
                          <a:solidFill>
                            <a:schemeClr val="tx1"/>
                          </a:solidFill>
                          <a:effectLst/>
                          <a:latin typeface="Calibri" panose="020F0502020204030204" pitchFamily="34" charset="0"/>
                        </a:rPr>
                        <a:t>Thrombolysis in </a:t>
                      </a:r>
                      <a:r>
                        <a:rPr lang="en-US" sz="1200" b="0" i="0" u="none" strike="noStrike" dirty="0" err="1">
                          <a:solidFill>
                            <a:schemeClr val="tx1"/>
                          </a:solidFill>
                          <a:effectLst/>
                          <a:latin typeface="Calibri" panose="020F0502020204030204" pitchFamily="34" charset="0"/>
                        </a:rPr>
                        <a:t>ischaemic</a:t>
                      </a:r>
                      <a:r>
                        <a:rPr lang="en-US" sz="1200" b="0" i="0" u="none" strike="noStrike" dirty="0">
                          <a:solidFill>
                            <a:schemeClr val="tx1"/>
                          </a:solidFill>
                          <a:effectLst/>
                          <a:latin typeface="Calibri" panose="020F0502020204030204" pitchFamily="34" charset="0"/>
                        </a:rPr>
                        <a:t> stroke for those who arrive within 4.5 hours of symptom onset </a:t>
                      </a:r>
                    </a:p>
                  </a:txBody>
                  <a:tcPr marL="9525" marR="9525" marT="9525" marB="0" anchor="ctr"/>
                </a:tc>
                <a:tc>
                  <a:txBody>
                    <a:bodyPr/>
                    <a:lstStyle/>
                    <a:p>
                      <a:pPr algn="ctr" fontAlgn="ctr"/>
                      <a:r>
                        <a:rPr lang="en-AU" sz="1200" b="1" i="1" u="none" strike="noStrike">
                          <a:solidFill>
                            <a:srgbClr val="002060"/>
                          </a:solidFill>
                          <a:effectLst/>
                          <a:latin typeface="Calibri" panose="020F0502020204030204" pitchFamily="34" charset="0"/>
                        </a:rPr>
                        <a:t>0%</a:t>
                      </a:r>
                    </a:p>
                  </a:txBody>
                  <a:tcPr marL="9525" marR="9525" marT="9525" marB="0" anchor="ctr">
                    <a:solidFill>
                      <a:srgbClr val="ECA154"/>
                    </a:solidFill>
                  </a:tcPr>
                </a:tc>
                <a:tc>
                  <a:txBody>
                    <a:bodyPr/>
                    <a:lstStyle/>
                    <a:p>
                      <a:pPr algn="ctr" fontAlgn="ctr"/>
                      <a:r>
                        <a:rPr lang="en-AU" sz="1200" b="1" i="1" u="none" strike="noStrike" dirty="0">
                          <a:solidFill>
                            <a:srgbClr val="FFFFFF"/>
                          </a:solidFill>
                          <a:effectLst/>
                          <a:latin typeface="Calibri" panose="020F0502020204030204" pitchFamily="34" charset="0"/>
                        </a:rPr>
                        <a:t>00%</a:t>
                      </a:r>
                    </a:p>
                  </a:txBody>
                  <a:tcPr marL="9525" marR="9525" marT="9525" marB="0" anchor="ctr">
                    <a:solidFill>
                      <a:srgbClr val="008264"/>
                    </a:solidFill>
                  </a:tcPr>
                </a:tc>
                <a:tc>
                  <a:txBody>
                    <a:bodyPr/>
                    <a:lstStyle/>
                    <a:p>
                      <a:pPr algn="ctr" fontAlgn="ctr"/>
                      <a:r>
                        <a:rPr lang="en-AU" sz="1200" b="1" i="1" u="none" strike="noStrike">
                          <a:solidFill>
                            <a:srgbClr val="FFFFFF"/>
                          </a:solidFill>
                          <a:effectLst/>
                          <a:latin typeface="Calibri" panose="020F0502020204030204" pitchFamily="34" charset="0"/>
                        </a:rPr>
                        <a:t>26%</a:t>
                      </a:r>
                    </a:p>
                  </a:txBody>
                  <a:tcPr marL="9525" marR="9525" marT="9525" marB="0" anchor="ctr">
                    <a:solidFill>
                      <a:srgbClr val="151F6D"/>
                    </a:solidFill>
                  </a:tcPr>
                </a:tc>
                <a:tc>
                  <a:txBody>
                    <a:bodyPr/>
                    <a:lstStyle/>
                    <a:p>
                      <a:pPr algn="ctr" fontAlgn="ctr"/>
                      <a:r>
                        <a:rPr lang="en-AU" sz="1200" b="1" i="0" u="none" strike="noStrike">
                          <a:solidFill>
                            <a:srgbClr val="000000"/>
                          </a:solidFill>
                          <a:effectLst/>
                          <a:latin typeface="Calibri" panose="020F0502020204030204" pitchFamily="34" charset="0"/>
                        </a:rPr>
                        <a:t>56%</a:t>
                      </a:r>
                    </a:p>
                  </a:txBody>
                  <a:tcPr marL="9525" marR="9525" marT="9525" marB="0" anchor="ctr"/>
                </a:tc>
                <a:extLst>
                  <a:ext uri="{0D108BD9-81ED-4DB2-BD59-A6C34878D82A}">
                    <a16:rowId xmlns:a16="http://schemas.microsoft.com/office/drawing/2014/main" val="4173852963"/>
                  </a:ext>
                </a:extLst>
              </a:tr>
              <a:tr h="361265">
                <a:tc>
                  <a:txBody>
                    <a:bodyPr/>
                    <a:lstStyle/>
                    <a:p>
                      <a:pPr algn="l" fontAlgn="ctr"/>
                      <a:r>
                        <a:rPr lang="en-US" sz="1200" b="0" i="0" u="none" strike="noStrike" dirty="0">
                          <a:solidFill>
                            <a:schemeClr val="tx1"/>
                          </a:solidFill>
                          <a:effectLst/>
                          <a:latin typeface="Calibri" panose="020F0502020204030204" pitchFamily="34" charset="0"/>
                        </a:rPr>
                        <a:t>Thrombolysis in </a:t>
                      </a:r>
                      <a:r>
                        <a:rPr lang="en-US" sz="1200" b="0" i="0" u="none" strike="noStrike" dirty="0" err="1">
                          <a:solidFill>
                            <a:schemeClr val="tx1"/>
                          </a:solidFill>
                          <a:effectLst/>
                          <a:latin typeface="Calibri" panose="020F0502020204030204" pitchFamily="34" charset="0"/>
                        </a:rPr>
                        <a:t>ischaemic</a:t>
                      </a:r>
                      <a:r>
                        <a:rPr lang="en-US" sz="1200" b="0" i="0" u="none" strike="noStrike" dirty="0">
                          <a:solidFill>
                            <a:schemeClr val="tx1"/>
                          </a:solidFill>
                          <a:effectLst/>
                          <a:latin typeface="Calibri" panose="020F0502020204030204" pitchFamily="34" charset="0"/>
                        </a:rPr>
                        <a:t> stroke within 60 mins of hospital arrival</a:t>
                      </a:r>
                    </a:p>
                  </a:txBody>
                  <a:tcPr marL="9525" marR="9525" marT="9525" marB="0" anchor="ctr"/>
                </a:tc>
                <a:tc>
                  <a:txBody>
                    <a:bodyPr/>
                    <a:lstStyle/>
                    <a:p>
                      <a:pPr algn="ctr" fontAlgn="ctr"/>
                      <a:r>
                        <a:rPr lang="en-AU" sz="1200" b="1" i="1" u="none" strike="noStrike">
                          <a:solidFill>
                            <a:srgbClr val="002060"/>
                          </a:solidFill>
                          <a:effectLst/>
                          <a:latin typeface="Calibri" panose="020F0502020204030204" pitchFamily="34" charset="0"/>
                        </a:rPr>
                        <a:t>0%</a:t>
                      </a:r>
                    </a:p>
                  </a:txBody>
                  <a:tcPr marL="9525" marR="9525" marT="9525" marB="0" anchor="ctr">
                    <a:solidFill>
                      <a:srgbClr val="ECA154"/>
                    </a:solidFill>
                  </a:tcPr>
                </a:tc>
                <a:tc>
                  <a:txBody>
                    <a:bodyPr/>
                    <a:lstStyle/>
                    <a:p>
                      <a:pPr algn="ctr" fontAlgn="ctr"/>
                      <a:r>
                        <a:rPr lang="en-AU" sz="1200" b="1" i="1" u="none" strike="noStrike" dirty="0">
                          <a:solidFill>
                            <a:srgbClr val="FFFFFF"/>
                          </a:solidFill>
                          <a:effectLst/>
                          <a:latin typeface="Calibri" panose="020F0502020204030204" pitchFamily="34" charset="0"/>
                        </a:rPr>
                        <a:t>00%</a:t>
                      </a:r>
                    </a:p>
                  </a:txBody>
                  <a:tcPr marL="9525" marR="9525" marT="9525" marB="0" anchor="ctr">
                    <a:solidFill>
                      <a:srgbClr val="008264"/>
                    </a:solidFill>
                  </a:tcPr>
                </a:tc>
                <a:tc>
                  <a:txBody>
                    <a:bodyPr/>
                    <a:lstStyle/>
                    <a:p>
                      <a:pPr algn="ctr" fontAlgn="ctr"/>
                      <a:r>
                        <a:rPr lang="en-AU" sz="1200" b="1" i="1" u="none" strike="noStrike">
                          <a:solidFill>
                            <a:srgbClr val="FFFFFF"/>
                          </a:solidFill>
                          <a:effectLst/>
                          <a:latin typeface="Calibri" panose="020F0502020204030204" pitchFamily="34" charset="0"/>
                        </a:rPr>
                        <a:t>32%</a:t>
                      </a:r>
                    </a:p>
                  </a:txBody>
                  <a:tcPr marL="9525" marR="9525" marT="9525" marB="0" anchor="ctr">
                    <a:solidFill>
                      <a:srgbClr val="151F6D"/>
                    </a:solidFill>
                  </a:tcPr>
                </a:tc>
                <a:tc>
                  <a:txBody>
                    <a:bodyPr/>
                    <a:lstStyle/>
                    <a:p>
                      <a:pPr algn="ctr" fontAlgn="ctr"/>
                      <a:r>
                        <a:rPr lang="en-AU" sz="1200" b="1" i="0" u="none" strike="noStrike">
                          <a:solidFill>
                            <a:srgbClr val="000000"/>
                          </a:solidFill>
                          <a:effectLst/>
                          <a:latin typeface="Calibri" panose="020F0502020204030204" pitchFamily="34" charset="0"/>
                        </a:rPr>
                        <a:t>70%</a:t>
                      </a:r>
                    </a:p>
                  </a:txBody>
                  <a:tcPr marL="9525" marR="9525" marT="9525" marB="0" anchor="ctr"/>
                </a:tc>
                <a:extLst>
                  <a:ext uri="{0D108BD9-81ED-4DB2-BD59-A6C34878D82A}">
                    <a16:rowId xmlns:a16="http://schemas.microsoft.com/office/drawing/2014/main" val="2159449223"/>
                  </a:ext>
                </a:extLst>
              </a:tr>
              <a:tr h="361265">
                <a:tc>
                  <a:txBody>
                    <a:bodyPr/>
                    <a:lstStyle/>
                    <a:p>
                      <a:pPr algn="l" fontAlgn="ctr"/>
                      <a:r>
                        <a:rPr lang="en-US" sz="1200" b="0" i="0" u="none" strike="noStrike" dirty="0">
                          <a:solidFill>
                            <a:schemeClr val="tx1"/>
                          </a:solidFill>
                          <a:effectLst/>
                          <a:latin typeface="Calibri" panose="020F0502020204030204" pitchFamily="34" charset="0"/>
                        </a:rPr>
                        <a:t>Median time from onset to thrombolysis </a:t>
                      </a:r>
                    </a:p>
                  </a:txBody>
                  <a:tcPr marL="9525" marR="9525" marT="9525" marB="0" anchor="ctr"/>
                </a:tc>
                <a:tc>
                  <a:txBody>
                    <a:bodyPr/>
                    <a:lstStyle/>
                    <a:p>
                      <a:pPr algn="ctr" fontAlgn="ctr"/>
                      <a:r>
                        <a:rPr lang="en-AU" sz="1200" b="1" i="0" u="none" strike="noStrike" dirty="0">
                          <a:solidFill>
                            <a:srgbClr val="002060"/>
                          </a:solidFill>
                          <a:effectLst/>
                          <a:latin typeface="Calibri" panose="020F0502020204030204" pitchFamily="34" charset="0"/>
                        </a:rPr>
                        <a:t>0:00</a:t>
                      </a:r>
                    </a:p>
                  </a:txBody>
                  <a:tcPr marL="9525" marR="9525" marT="9525" marB="0" anchor="ctr">
                    <a:solidFill>
                      <a:srgbClr val="ECA154"/>
                    </a:solidFill>
                  </a:tcPr>
                </a:tc>
                <a:tc>
                  <a:txBody>
                    <a:bodyPr/>
                    <a:lstStyle/>
                    <a:p>
                      <a:pPr algn="ctr" fontAlgn="ctr"/>
                      <a:r>
                        <a:rPr lang="en-AU" sz="1200" b="1" i="0" u="none" strike="noStrike" dirty="0">
                          <a:solidFill>
                            <a:srgbClr val="FFFFFF"/>
                          </a:solidFill>
                          <a:effectLst/>
                          <a:latin typeface="Calibri" panose="020F0502020204030204" pitchFamily="34" charset="0"/>
                        </a:rPr>
                        <a:t>0:00</a:t>
                      </a:r>
                    </a:p>
                  </a:txBody>
                  <a:tcPr marL="9525" marR="9525" marT="9525" marB="0" anchor="ctr">
                    <a:solidFill>
                      <a:srgbClr val="008264"/>
                    </a:solidFill>
                  </a:tcPr>
                </a:tc>
                <a:tc>
                  <a:txBody>
                    <a:bodyPr/>
                    <a:lstStyle/>
                    <a:p>
                      <a:pPr algn="ctr" fontAlgn="ctr"/>
                      <a:r>
                        <a:rPr lang="en-AU" sz="1200" b="1" i="0" u="none" strike="noStrike">
                          <a:solidFill>
                            <a:srgbClr val="FFFFFF"/>
                          </a:solidFill>
                          <a:effectLst/>
                          <a:latin typeface="Calibri" panose="020F0502020204030204" pitchFamily="34" charset="0"/>
                        </a:rPr>
                        <a:t>2:45</a:t>
                      </a:r>
                    </a:p>
                  </a:txBody>
                  <a:tcPr marL="9525" marR="9525" marT="9525" marB="0" anchor="ctr">
                    <a:solidFill>
                      <a:srgbClr val="151F6D"/>
                    </a:solidFill>
                  </a:tcPr>
                </a:tc>
                <a:tc>
                  <a:txBody>
                    <a:bodyPr/>
                    <a:lstStyle/>
                    <a:p>
                      <a:pPr algn="ctr" fontAlgn="ctr"/>
                      <a:r>
                        <a:rPr lang="en-AU" sz="1200" b="1" i="0" u="none" strike="noStrike">
                          <a:solidFill>
                            <a:srgbClr val="000000"/>
                          </a:solidFill>
                          <a:effectLst/>
                          <a:latin typeface="Calibri" panose="020F0502020204030204" pitchFamily="34" charset="0"/>
                        </a:rPr>
                        <a:t>-</a:t>
                      </a:r>
                    </a:p>
                  </a:txBody>
                  <a:tcPr marL="9525" marR="9525" marT="9525" marB="0" anchor="ctr"/>
                </a:tc>
                <a:extLst>
                  <a:ext uri="{0D108BD9-81ED-4DB2-BD59-A6C34878D82A}">
                    <a16:rowId xmlns:a16="http://schemas.microsoft.com/office/drawing/2014/main" val="2233215078"/>
                  </a:ext>
                </a:extLst>
              </a:tr>
              <a:tr h="654408">
                <a:tc>
                  <a:txBody>
                    <a:bodyPr/>
                    <a:lstStyle/>
                    <a:p>
                      <a:pPr algn="l" fontAlgn="ctr"/>
                      <a:r>
                        <a:rPr lang="en-US" sz="1200" b="0" i="0" u="none" strike="noStrike" dirty="0">
                          <a:solidFill>
                            <a:schemeClr val="tx1"/>
                          </a:solidFill>
                          <a:effectLst/>
                          <a:latin typeface="Calibri" panose="020F0502020204030204" pitchFamily="34" charset="0"/>
                        </a:rPr>
                        <a:t>Received stroke unit care (all patients)</a:t>
                      </a:r>
                    </a:p>
                  </a:txBody>
                  <a:tcPr marL="9525" marR="9525" marT="9525" marB="0" anchor="ctr"/>
                </a:tc>
                <a:tc>
                  <a:txBody>
                    <a:bodyPr/>
                    <a:lstStyle/>
                    <a:p>
                      <a:pPr algn="ctr" fontAlgn="ctr"/>
                      <a:r>
                        <a:rPr lang="en-AU" sz="1200" b="1" i="1" u="none" strike="noStrike">
                          <a:solidFill>
                            <a:srgbClr val="002060"/>
                          </a:solidFill>
                          <a:effectLst/>
                          <a:latin typeface="Calibri" panose="020F0502020204030204" pitchFamily="34" charset="0"/>
                        </a:rPr>
                        <a:t>0%</a:t>
                      </a:r>
                    </a:p>
                  </a:txBody>
                  <a:tcPr marL="9525" marR="9525" marT="9525" marB="0" anchor="ctr">
                    <a:solidFill>
                      <a:srgbClr val="ECA154"/>
                    </a:solidFill>
                  </a:tcPr>
                </a:tc>
                <a:tc>
                  <a:txBody>
                    <a:bodyPr/>
                    <a:lstStyle/>
                    <a:p>
                      <a:pPr algn="ctr" fontAlgn="ctr"/>
                      <a:r>
                        <a:rPr lang="en-AU" sz="1200" b="1" i="1" u="none" strike="noStrike" dirty="0">
                          <a:solidFill>
                            <a:srgbClr val="FFFFFF"/>
                          </a:solidFill>
                          <a:effectLst/>
                          <a:latin typeface="Calibri" panose="020F0502020204030204" pitchFamily="34" charset="0"/>
                        </a:rPr>
                        <a:t>00%</a:t>
                      </a:r>
                    </a:p>
                  </a:txBody>
                  <a:tcPr marL="9525" marR="9525" marT="9525" marB="0" anchor="ctr">
                    <a:solidFill>
                      <a:srgbClr val="008264"/>
                    </a:solidFill>
                  </a:tcPr>
                </a:tc>
                <a:tc>
                  <a:txBody>
                    <a:bodyPr/>
                    <a:lstStyle/>
                    <a:p>
                      <a:pPr algn="ctr" fontAlgn="ctr"/>
                      <a:r>
                        <a:rPr lang="en-AU" sz="1200" b="1" i="0" u="none" strike="noStrike">
                          <a:solidFill>
                            <a:srgbClr val="FFFFFF"/>
                          </a:solidFill>
                          <a:effectLst/>
                          <a:latin typeface="Calibri" panose="020F0502020204030204" pitchFamily="34" charset="0"/>
                        </a:rPr>
                        <a:t>67%</a:t>
                      </a:r>
                    </a:p>
                  </a:txBody>
                  <a:tcPr marL="9525" marR="9525" marT="9525" marB="0" anchor="ctr">
                    <a:solidFill>
                      <a:srgbClr val="151F6D"/>
                    </a:solidFill>
                  </a:tcPr>
                </a:tc>
                <a:tc>
                  <a:txBody>
                    <a:bodyPr/>
                    <a:lstStyle/>
                    <a:p>
                      <a:pPr algn="ctr" fontAlgn="ctr"/>
                      <a:r>
                        <a:rPr lang="en-AU" sz="1200" b="1" i="0" u="none" strike="noStrike">
                          <a:solidFill>
                            <a:srgbClr val="000000"/>
                          </a:solidFill>
                          <a:effectLst/>
                          <a:latin typeface="Calibri" panose="020F0502020204030204" pitchFamily="34" charset="0"/>
                        </a:rPr>
                        <a:t>96%</a:t>
                      </a:r>
                    </a:p>
                  </a:txBody>
                  <a:tcPr marL="9525" marR="9525" marT="9525" marB="0" anchor="ctr"/>
                </a:tc>
                <a:extLst>
                  <a:ext uri="{0D108BD9-81ED-4DB2-BD59-A6C34878D82A}">
                    <a16:rowId xmlns:a16="http://schemas.microsoft.com/office/drawing/2014/main" val="3612470210"/>
                  </a:ext>
                </a:extLst>
              </a:tr>
              <a:tr h="492108">
                <a:tc>
                  <a:txBody>
                    <a:bodyPr/>
                    <a:lstStyle/>
                    <a:p>
                      <a:pPr algn="l" fontAlgn="ctr"/>
                      <a:r>
                        <a:rPr lang="en-US" sz="1200" b="0" i="0" u="none" strike="noStrike" dirty="0">
                          <a:solidFill>
                            <a:schemeClr val="tx1"/>
                          </a:solidFill>
                          <a:effectLst/>
                          <a:latin typeface="Calibri" panose="020F0502020204030204" pitchFamily="34" charset="0"/>
                        </a:rPr>
                        <a:t>90% of acute hospital care on a stroke unit (all patients)</a:t>
                      </a:r>
                    </a:p>
                  </a:txBody>
                  <a:tcPr marL="9525" marR="9525" marT="9525" marB="0" anchor="ctr"/>
                </a:tc>
                <a:tc>
                  <a:txBody>
                    <a:bodyPr/>
                    <a:lstStyle/>
                    <a:p>
                      <a:pPr algn="ctr" fontAlgn="ctr"/>
                      <a:r>
                        <a:rPr lang="en-AU" sz="1200" b="1" i="1" u="none" strike="noStrike">
                          <a:solidFill>
                            <a:srgbClr val="002060"/>
                          </a:solidFill>
                          <a:effectLst/>
                          <a:latin typeface="Calibri" panose="020F0502020204030204" pitchFamily="34" charset="0"/>
                        </a:rPr>
                        <a:t>0%</a:t>
                      </a:r>
                    </a:p>
                  </a:txBody>
                  <a:tcPr marL="9525" marR="9525" marT="9525" marB="0" anchor="ctr">
                    <a:solidFill>
                      <a:srgbClr val="ECA154"/>
                    </a:solidFill>
                  </a:tcPr>
                </a:tc>
                <a:tc>
                  <a:txBody>
                    <a:bodyPr/>
                    <a:lstStyle/>
                    <a:p>
                      <a:pPr algn="ctr" fontAlgn="ctr"/>
                      <a:r>
                        <a:rPr lang="en-AU" sz="1200" b="1" i="1" u="none" strike="noStrike" dirty="0">
                          <a:solidFill>
                            <a:srgbClr val="FFFFFF"/>
                          </a:solidFill>
                          <a:effectLst/>
                          <a:latin typeface="Calibri" panose="020F0502020204030204" pitchFamily="34" charset="0"/>
                        </a:rPr>
                        <a:t>00%</a:t>
                      </a:r>
                    </a:p>
                  </a:txBody>
                  <a:tcPr marL="9525" marR="9525" marT="9525" marB="0" anchor="ctr">
                    <a:solidFill>
                      <a:srgbClr val="008264"/>
                    </a:solidFill>
                  </a:tcPr>
                </a:tc>
                <a:tc>
                  <a:txBody>
                    <a:bodyPr/>
                    <a:lstStyle/>
                    <a:p>
                      <a:pPr algn="ctr" fontAlgn="ctr"/>
                      <a:r>
                        <a:rPr lang="en-AU" sz="1200" b="1" i="0" u="none" strike="noStrike">
                          <a:solidFill>
                            <a:srgbClr val="FFFFFF"/>
                          </a:solidFill>
                          <a:effectLst/>
                          <a:latin typeface="Calibri" panose="020F0502020204030204" pitchFamily="34" charset="0"/>
                        </a:rPr>
                        <a:t>41%</a:t>
                      </a:r>
                    </a:p>
                  </a:txBody>
                  <a:tcPr marL="9525" marR="9525" marT="9525" marB="0" anchor="ctr">
                    <a:solidFill>
                      <a:srgbClr val="151F6D"/>
                    </a:solidFill>
                  </a:tcPr>
                </a:tc>
                <a:tc>
                  <a:txBody>
                    <a:bodyPr/>
                    <a:lstStyle/>
                    <a:p>
                      <a:pPr algn="ctr" fontAlgn="ctr"/>
                      <a:r>
                        <a:rPr lang="en-AU" sz="1200" b="1" i="0" u="none" strike="noStrike">
                          <a:solidFill>
                            <a:srgbClr val="000000"/>
                          </a:solidFill>
                          <a:effectLst/>
                          <a:latin typeface="Calibri" panose="020F0502020204030204" pitchFamily="34" charset="0"/>
                        </a:rPr>
                        <a:t>75%</a:t>
                      </a:r>
                    </a:p>
                  </a:txBody>
                  <a:tcPr marL="9525" marR="9525" marT="9525" marB="0" anchor="ctr"/>
                </a:tc>
                <a:extLst>
                  <a:ext uri="{0D108BD9-81ED-4DB2-BD59-A6C34878D82A}">
                    <a16:rowId xmlns:a16="http://schemas.microsoft.com/office/drawing/2014/main" val="942796092"/>
                  </a:ext>
                </a:extLst>
              </a:tr>
              <a:tr h="488721">
                <a:tc>
                  <a:txBody>
                    <a:bodyPr/>
                    <a:lstStyle/>
                    <a:p>
                      <a:pPr algn="l" fontAlgn="ctr"/>
                      <a:r>
                        <a:rPr lang="en-US" sz="1200" b="0" i="0" u="none" strike="noStrike" dirty="0">
                          <a:solidFill>
                            <a:schemeClr val="tx1"/>
                          </a:solidFill>
                          <a:effectLst/>
                          <a:latin typeface="Calibri" panose="020F0502020204030204" pitchFamily="34" charset="0"/>
                        </a:rPr>
                        <a:t>Assessment for rehabilitation by a physiotherapist within 24-48 hours of hospital admission</a:t>
                      </a:r>
                    </a:p>
                  </a:txBody>
                  <a:tcPr marL="9525" marR="9525" marT="9525" marB="0" anchor="ctr"/>
                </a:tc>
                <a:tc>
                  <a:txBody>
                    <a:bodyPr/>
                    <a:lstStyle/>
                    <a:p>
                      <a:pPr algn="ctr" fontAlgn="ctr"/>
                      <a:r>
                        <a:rPr lang="en-AU" sz="1200" b="1" i="1" u="none" strike="noStrike">
                          <a:solidFill>
                            <a:srgbClr val="002060"/>
                          </a:solidFill>
                          <a:effectLst/>
                          <a:latin typeface="Calibri" panose="020F0502020204030204" pitchFamily="34" charset="0"/>
                        </a:rPr>
                        <a:t>0%</a:t>
                      </a:r>
                    </a:p>
                  </a:txBody>
                  <a:tcPr marL="9525" marR="9525" marT="9525" marB="0" anchor="ctr">
                    <a:solidFill>
                      <a:srgbClr val="ECA154"/>
                    </a:solidFill>
                  </a:tcPr>
                </a:tc>
                <a:tc>
                  <a:txBody>
                    <a:bodyPr/>
                    <a:lstStyle/>
                    <a:p>
                      <a:pPr algn="ctr" fontAlgn="ctr"/>
                      <a:r>
                        <a:rPr lang="en-AU" sz="1200" b="1" i="1" u="none" strike="noStrike" dirty="0">
                          <a:solidFill>
                            <a:srgbClr val="FFFFFF"/>
                          </a:solidFill>
                          <a:effectLst/>
                          <a:latin typeface="Calibri" panose="020F0502020204030204" pitchFamily="34" charset="0"/>
                        </a:rPr>
                        <a:t>00%</a:t>
                      </a:r>
                    </a:p>
                  </a:txBody>
                  <a:tcPr marL="9525" marR="9525" marT="9525" marB="0" anchor="ctr">
                    <a:solidFill>
                      <a:srgbClr val="008264"/>
                    </a:solidFill>
                  </a:tcPr>
                </a:tc>
                <a:tc>
                  <a:txBody>
                    <a:bodyPr/>
                    <a:lstStyle/>
                    <a:p>
                      <a:pPr algn="ctr" fontAlgn="ctr"/>
                      <a:r>
                        <a:rPr lang="en-AU" sz="1200" b="1" i="0" u="none" strike="noStrike">
                          <a:solidFill>
                            <a:srgbClr val="FFFFFF"/>
                          </a:solidFill>
                          <a:effectLst/>
                          <a:latin typeface="Calibri" panose="020F0502020204030204" pitchFamily="34" charset="0"/>
                        </a:rPr>
                        <a:t>73%</a:t>
                      </a:r>
                    </a:p>
                  </a:txBody>
                  <a:tcPr marL="9525" marR="9525" marT="9525" marB="0" anchor="ctr">
                    <a:solidFill>
                      <a:srgbClr val="151F6D"/>
                    </a:solidFill>
                  </a:tcPr>
                </a:tc>
                <a:tc>
                  <a:txBody>
                    <a:bodyPr/>
                    <a:lstStyle/>
                    <a:p>
                      <a:pPr algn="ctr" fontAlgn="ctr"/>
                      <a:r>
                        <a:rPr lang="en-AU" sz="1200" b="1" i="0" u="none" strike="noStrike" dirty="0">
                          <a:solidFill>
                            <a:srgbClr val="000000"/>
                          </a:solidFill>
                          <a:effectLst/>
                          <a:latin typeface="Calibri" panose="020F0502020204030204" pitchFamily="34" charset="0"/>
                        </a:rPr>
                        <a:t>87%</a:t>
                      </a:r>
                    </a:p>
                  </a:txBody>
                  <a:tcPr marL="9525" marR="9525" marT="9525" marB="0" anchor="ctr"/>
                </a:tc>
                <a:extLst>
                  <a:ext uri="{0D108BD9-81ED-4DB2-BD59-A6C34878D82A}">
                    <a16:rowId xmlns:a16="http://schemas.microsoft.com/office/drawing/2014/main" val="2139463259"/>
                  </a:ext>
                </a:extLst>
              </a:tr>
            </a:tbl>
          </a:graphicData>
        </a:graphic>
      </p:graphicFrame>
      <p:sp>
        <p:nvSpPr>
          <p:cNvPr id="8" name="TextBox 11">
            <a:extLst>
              <a:ext uri="{FF2B5EF4-FFF2-40B4-BE49-F238E27FC236}">
                <a16:creationId xmlns:a16="http://schemas.microsoft.com/office/drawing/2014/main" id="{AC946A3B-EC02-4D7B-95D8-7ECF2E4CB9A9}"/>
              </a:ext>
            </a:extLst>
          </p:cNvPr>
          <p:cNvSpPr txBox="1"/>
          <p:nvPr/>
        </p:nvSpPr>
        <p:spPr>
          <a:xfrm>
            <a:off x="251237" y="936416"/>
            <a:ext cx="8517613" cy="506490"/>
          </a:xfrm>
          <a:prstGeom prst="rect">
            <a:avLst/>
          </a:prstGeom>
          <a:solidFill>
            <a:schemeClr val="bg1">
              <a:lumMod val="95000"/>
              <a:alpha val="40000"/>
            </a:schemeClr>
          </a:solidFill>
          <a:ln w="9525" cmpd="sng">
            <a:noFill/>
            <a:prstDash val="dash"/>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342900" indent="-342900">
              <a:buAutoNum type="arabicPeriod"/>
            </a:pPr>
            <a:r>
              <a:rPr lang="en-US" sz="1400" i="1" dirty="0">
                <a:solidFill>
                  <a:srgbClr val="C00000"/>
                </a:solidFill>
                <a:latin typeface="Arial" panose="020B0604020202020204" pitchFamily="34" charset="0"/>
                <a:cs typeface="Arial" panose="020B0604020202020204" pitchFamily="34" charset="0"/>
              </a:rPr>
              <a:t>Insert your hospital</a:t>
            </a:r>
            <a:r>
              <a:rPr lang="en-AU" sz="1400" i="1" dirty="0">
                <a:solidFill>
                  <a:srgbClr val="C00000"/>
                </a:solidFill>
                <a:latin typeface="Arial" panose="020B0604020202020204" pitchFamily="34" charset="0"/>
                <a:cs typeface="Arial" panose="020B0604020202020204" pitchFamily="34" charset="0"/>
              </a:rPr>
              <a:t>’s name and results in the orange column below.</a:t>
            </a:r>
          </a:p>
          <a:p>
            <a:pPr marL="342900" indent="-342900">
              <a:buAutoNum type="arabicPeriod"/>
            </a:pPr>
            <a:r>
              <a:rPr lang="en-AU" sz="1400" i="1" dirty="0">
                <a:solidFill>
                  <a:srgbClr val="C00000"/>
                </a:solidFill>
                <a:latin typeface="Arial" panose="020B0604020202020204" pitchFamily="34" charset="0"/>
                <a:cs typeface="Arial" panose="020B0604020202020204" pitchFamily="34" charset="0"/>
              </a:rPr>
              <a:t>Insert your states data in the green column below.</a:t>
            </a:r>
          </a:p>
        </p:txBody>
      </p:sp>
    </p:spTree>
    <p:extLst>
      <p:ext uri="{BB962C8B-B14F-4D97-AF65-F5344CB8AC3E}">
        <p14:creationId xmlns:p14="http://schemas.microsoft.com/office/powerpoint/2010/main" val="38284522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37781" y="185447"/>
            <a:ext cx="1454699" cy="1028700"/>
          </a:xfrm>
          <a:prstGeom prst="rect">
            <a:avLst/>
          </a:prstGeom>
        </p:spPr>
      </p:pic>
      <p:sp>
        <p:nvSpPr>
          <p:cNvPr id="6" name="Title 1"/>
          <p:cNvSpPr>
            <a:spLocks noGrp="1"/>
          </p:cNvSpPr>
          <p:nvPr>
            <p:ph type="title"/>
          </p:nvPr>
        </p:nvSpPr>
        <p:spPr>
          <a:xfrm>
            <a:off x="294796" y="334100"/>
            <a:ext cx="4313209" cy="731394"/>
          </a:xfrm>
        </p:spPr>
        <p:txBody>
          <a:bodyPr>
            <a:noAutofit/>
          </a:bodyPr>
          <a:lstStyle/>
          <a:p>
            <a:r>
              <a:rPr lang="en-AU" sz="2000" dirty="0">
                <a:latin typeface="Arial" panose="020B0604020202020204" pitchFamily="34" charset="0"/>
                <a:cs typeface="Arial" panose="020B0604020202020204" pitchFamily="34" charset="0"/>
              </a:rPr>
              <a:t>Clinical Audit</a:t>
            </a:r>
            <a:br>
              <a:rPr lang="en-AU" sz="1800" dirty="0">
                <a:latin typeface="Arial" panose="020B0604020202020204" pitchFamily="34" charset="0"/>
                <a:cs typeface="Arial" panose="020B0604020202020204" pitchFamily="34" charset="0"/>
              </a:rPr>
            </a:br>
            <a:r>
              <a:rPr lang="en-AU" sz="2800" b="1" dirty="0">
                <a:latin typeface="Arial" panose="020B0604020202020204" pitchFamily="34" charset="0"/>
                <a:cs typeface="Arial" panose="020B0604020202020204" pitchFamily="34" charset="0"/>
              </a:rPr>
              <a:t>Indicators</a:t>
            </a:r>
          </a:p>
        </p:txBody>
      </p:sp>
      <p:graphicFrame>
        <p:nvGraphicFramePr>
          <p:cNvPr id="3" name="Table 6">
            <a:extLst>
              <a:ext uri="{FF2B5EF4-FFF2-40B4-BE49-F238E27FC236}">
                <a16:creationId xmlns:a16="http://schemas.microsoft.com/office/drawing/2014/main" id="{4769527F-5888-4297-83E0-D2A6802715F3}"/>
              </a:ext>
            </a:extLst>
          </p:cNvPr>
          <p:cNvGraphicFramePr>
            <a:graphicFrameLocks noGrp="1"/>
          </p:cNvGraphicFramePr>
          <p:nvPr>
            <p:ph idx="1"/>
            <p:extLst>
              <p:ext uri="{D42A27DB-BD31-4B8C-83A1-F6EECF244321}">
                <p14:modId xmlns:p14="http://schemas.microsoft.com/office/powerpoint/2010/main" val="1832976638"/>
              </p:ext>
            </p:extLst>
          </p:nvPr>
        </p:nvGraphicFramePr>
        <p:xfrm>
          <a:off x="294796" y="1586860"/>
          <a:ext cx="8393699" cy="4796715"/>
        </p:xfrm>
        <a:graphic>
          <a:graphicData uri="http://schemas.openxmlformats.org/drawingml/2006/table">
            <a:tbl>
              <a:tblPr firstRow="1" bandRow="1">
                <a:tableStyleId>{073A0DAA-6AF3-43AB-8588-CEC1D06C72B9}</a:tableStyleId>
              </a:tblPr>
              <a:tblGrid>
                <a:gridCol w="4449672">
                  <a:extLst>
                    <a:ext uri="{9D8B030D-6E8A-4147-A177-3AD203B41FA5}">
                      <a16:colId xmlns:a16="http://schemas.microsoft.com/office/drawing/2014/main" val="1771011590"/>
                    </a:ext>
                  </a:extLst>
                </a:gridCol>
                <a:gridCol w="1055861">
                  <a:extLst>
                    <a:ext uri="{9D8B030D-6E8A-4147-A177-3AD203B41FA5}">
                      <a16:colId xmlns:a16="http://schemas.microsoft.com/office/drawing/2014/main" val="2989819612"/>
                    </a:ext>
                  </a:extLst>
                </a:gridCol>
                <a:gridCol w="882443">
                  <a:extLst>
                    <a:ext uri="{9D8B030D-6E8A-4147-A177-3AD203B41FA5}">
                      <a16:colId xmlns:a16="http://schemas.microsoft.com/office/drawing/2014/main" val="104277996"/>
                    </a:ext>
                  </a:extLst>
                </a:gridCol>
                <a:gridCol w="994434">
                  <a:extLst>
                    <a:ext uri="{9D8B030D-6E8A-4147-A177-3AD203B41FA5}">
                      <a16:colId xmlns:a16="http://schemas.microsoft.com/office/drawing/2014/main" val="3039774730"/>
                    </a:ext>
                  </a:extLst>
                </a:gridCol>
                <a:gridCol w="1011289">
                  <a:extLst>
                    <a:ext uri="{9D8B030D-6E8A-4147-A177-3AD203B41FA5}">
                      <a16:colId xmlns:a16="http://schemas.microsoft.com/office/drawing/2014/main" val="4026045586"/>
                    </a:ext>
                  </a:extLst>
                </a:gridCol>
              </a:tblGrid>
              <a:tr h="398299">
                <a:tc>
                  <a:txBody>
                    <a:bodyPr/>
                    <a:lstStyle/>
                    <a:p>
                      <a:pPr algn="ctr" fontAlgn="ctr"/>
                      <a:r>
                        <a:rPr lang="en-AU" sz="1200" u="none" strike="noStrike" dirty="0">
                          <a:effectLst/>
                        </a:rPr>
                        <a:t>Acute Stroke Clinical Care Standard Indicator</a:t>
                      </a:r>
                      <a:endParaRPr lang="en-AU" sz="1200" b="1" i="0" u="none" strike="noStrike" dirty="0">
                        <a:solidFill>
                          <a:schemeClr val="bg1"/>
                        </a:solidFill>
                        <a:effectLst/>
                        <a:latin typeface="Calibri" panose="020F0502020204030204" pitchFamily="34" charset="0"/>
                      </a:endParaRPr>
                    </a:p>
                  </a:txBody>
                  <a:tcPr marL="9525" marR="9525" marT="9525" marB="0" anchor="ctr">
                    <a:solidFill>
                      <a:srgbClr val="151F6D"/>
                    </a:solidFill>
                  </a:tcPr>
                </a:tc>
                <a:tc>
                  <a:txBody>
                    <a:bodyPr/>
                    <a:lstStyle/>
                    <a:p>
                      <a:pPr algn="ctr" fontAlgn="ctr"/>
                      <a:r>
                        <a:rPr lang="en-AU" sz="1200" u="none" strike="noStrike" dirty="0">
                          <a:effectLst/>
                        </a:rPr>
                        <a:t>[Name] Hospital</a:t>
                      </a:r>
                    </a:p>
                    <a:p>
                      <a:pPr algn="ctr" fontAlgn="ctr"/>
                      <a:r>
                        <a:rPr lang="en-AU" sz="1200" b="1" i="1" u="none" strike="noStrike" dirty="0">
                          <a:solidFill>
                            <a:schemeClr val="bg1"/>
                          </a:solidFill>
                          <a:effectLst/>
                          <a:latin typeface="Calibri" panose="020F0502020204030204" pitchFamily="34" charset="0"/>
                        </a:rPr>
                        <a:t>% or median</a:t>
                      </a:r>
                    </a:p>
                  </a:txBody>
                  <a:tcPr marL="9525" marR="9525" marT="9525" marB="0" anchor="ctr">
                    <a:solidFill>
                      <a:srgbClr val="151F6D"/>
                    </a:solidFill>
                  </a:tcPr>
                </a:tc>
                <a:tc>
                  <a:txBody>
                    <a:bodyPr/>
                    <a:lstStyle/>
                    <a:p>
                      <a:pPr algn="ctr" fontAlgn="ctr"/>
                      <a:r>
                        <a:rPr lang="en-AU" sz="1200" u="none" strike="noStrike" dirty="0">
                          <a:effectLst/>
                        </a:rPr>
                        <a:t>State</a:t>
                      </a:r>
                      <a:br>
                        <a:rPr lang="en-AU" sz="1200" u="none" strike="noStrike" dirty="0">
                          <a:effectLst/>
                        </a:rPr>
                      </a:br>
                      <a:r>
                        <a:rPr lang="en-AU" sz="1200" u="none" strike="noStrike" dirty="0">
                          <a:effectLst/>
                        </a:rPr>
                        <a:t>% or median</a:t>
                      </a:r>
                      <a:endParaRPr lang="en-AU" sz="1200" b="1" i="1" u="none" strike="noStrike" dirty="0">
                        <a:solidFill>
                          <a:schemeClr val="bg1"/>
                        </a:solidFill>
                        <a:effectLst/>
                        <a:latin typeface="Calibri" panose="020F0502020204030204" pitchFamily="34" charset="0"/>
                      </a:endParaRPr>
                    </a:p>
                  </a:txBody>
                  <a:tcPr marL="9525" marR="9525" marT="9525" marB="0" anchor="ctr">
                    <a:solidFill>
                      <a:srgbClr val="151F6D"/>
                    </a:solidFill>
                  </a:tcPr>
                </a:tc>
                <a:tc>
                  <a:txBody>
                    <a:bodyPr/>
                    <a:lstStyle/>
                    <a:p>
                      <a:pPr algn="ctr" fontAlgn="ctr"/>
                      <a:r>
                        <a:rPr lang="en-AU" sz="1200" u="none" strike="noStrike" dirty="0">
                          <a:effectLst/>
                        </a:rPr>
                        <a:t>National</a:t>
                      </a:r>
                      <a:br>
                        <a:rPr lang="en-AU" sz="1200" u="none" strike="noStrike" dirty="0">
                          <a:effectLst/>
                        </a:rPr>
                      </a:br>
                      <a:r>
                        <a:rPr lang="en-AU" sz="1200" u="none" strike="noStrike" dirty="0">
                          <a:effectLst/>
                        </a:rPr>
                        <a:t>% or median</a:t>
                      </a:r>
                      <a:endParaRPr lang="en-AU" sz="1200" b="1" i="1" u="none" strike="noStrike" dirty="0">
                        <a:solidFill>
                          <a:schemeClr val="bg1"/>
                        </a:solidFill>
                        <a:effectLst/>
                        <a:latin typeface="Calibri" panose="020F0502020204030204" pitchFamily="34" charset="0"/>
                      </a:endParaRPr>
                    </a:p>
                  </a:txBody>
                  <a:tcPr marL="9525" marR="9525" marT="9525" marB="0" anchor="ctr">
                    <a:solidFill>
                      <a:srgbClr val="151F6D"/>
                    </a:solidFill>
                  </a:tcPr>
                </a:tc>
                <a:tc>
                  <a:txBody>
                    <a:bodyPr/>
                    <a:lstStyle/>
                    <a:p>
                      <a:pPr algn="ctr" fontAlgn="ctr"/>
                      <a:r>
                        <a:rPr lang="en-AU" sz="1200" u="none" strike="noStrike" dirty="0">
                          <a:effectLst/>
                        </a:rPr>
                        <a:t>National Benchmark</a:t>
                      </a:r>
                      <a:endParaRPr lang="en-AU" sz="1200" b="1" i="1" u="none" strike="noStrike" dirty="0">
                        <a:solidFill>
                          <a:schemeClr val="bg1"/>
                        </a:solidFill>
                        <a:effectLst/>
                        <a:latin typeface="Calibri" panose="020F0502020204030204" pitchFamily="34" charset="0"/>
                      </a:endParaRPr>
                    </a:p>
                  </a:txBody>
                  <a:tcPr marL="9525" marR="9525" marT="9525" marB="0" anchor="ctr">
                    <a:solidFill>
                      <a:srgbClr val="151F6D"/>
                    </a:solidFill>
                  </a:tcPr>
                </a:tc>
                <a:extLst>
                  <a:ext uri="{0D108BD9-81ED-4DB2-BD59-A6C34878D82A}">
                    <a16:rowId xmlns:a16="http://schemas.microsoft.com/office/drawing/2014/main" val="1249510720"/>
                  </a:ext>
                </a:extLst>
              </a:tr>
              <a:tr h="506371">
                <a:tc>
                  <a:txBody>
                    <a:bodyPr/>
                    <a:lstStyle/>
                    <a:p>
                      <a:pPr algn="l" fontAlgn="ctr"/>
                      <a:r>
                        <a:rPr lang="en-US" sz="1200" b="0" i="0" u="none" strike="noStrike">
                          <a:solidFill>
                            <a:srgbClr val="000000"/>
                          </a:solidFill>
                          <a:effectLst/>
                          <a:latin typeface="Calibri" panose="020F0502020204030204" pitchFamily="34" charset="0"/>
                        </a:rPr>
                        <a:t>Rehabilitation therapy within 48hrs of initial assessment </a:t>
                      </a:r>
                    </a:p>
                  </a:txBody>
                  <a:tcPr marL="9525" marR="9525" marT="9525" marB="0" anchor="ctr"/>
                </a:tc>
                <a:tc>
                  <a:txBody>
                    <a:bodyPr/>
                    <a:lstStyle/>
                    <a:p>
                      <a:pPr algn="ctr" fontAlgn="ctr"/>
                      <a:r>
                        <a:rPr lang="en-AU" sz="1200" b="1" i="1" u="none" strike="noStrike">
                          <a:solidFill>
                            <a:srgbClr val="002060"/>
                          </a:solidFill>
                          <a:effectLst/>
                          <a:latin typeface="Calibri" panose="020F0502020204030204" pitchFamily="34" charset="0"/>
                        </a:rPr>
                        <a:t>0%</a:t>
                      </a:r>
                    </a:p>
                  </a:txBody>
                  <a:tcPr marL="9525" marR="9525" marT="9525" marB="0" anchor="ctr">
                    <a:solidFill>
                      <a:srgbClr val="ECA154"/>
                    </a:solidFill>
                  </a:tcPr>
                </a:tc>
                <a:tc>
                  <a:txBody>
                    <a:bodyPr/>
                    <a:lstStyle/>
                    <a:p>
                      <a:pPr algn="ctr" fontAlgn="ctr"/>
                      <a:r>
                        <a:rPr lang="en-AU" sz="1200" b="1" i="1" u="none" strike="noStrike" dirty="0">
                          <a:solidFill>
                            <a:srgbClr val="FFFFFF"/>
                          </a:solidFill>
                          <a:effectLst/>
                          <a:latin typeface="Calibri" panose="020F0502020204030204" pitchFamily="34" charset="0"/>
                        </a:rPr>
                        <a:t>00%</a:t>
                      </a:r>
                    </a:p>
                  </a:txBody>
                  <a:tcPr marL="9525" marR="9525" marT="9525" marB="0" anchor="ctr">
                    <a:solidFill>
                      <a:srgbClr val="008264"/>
                    </a:solidFill>
                  </a:tcPr>
                </a:tc>
                <a:tc>
                  <a:txBody>
                    <a:bodyPr/>
                    <a:lstStyle/>
                    <a:p>
                      <a:pPr algn="ctr" fontAlgn="ctr"/>
                      <a:r>
                        <a:rPr lang="en-AU" sz="1200" b="1" i="0" u="none" strike="noStrike">
                          <a:solidFill>
                            <a:srgbClr val="FFFFFF"/>
                          </a:solidFill>
                          <a:effectLst/>
                          <a:latin typeface="Calibri" panose="020F0502020204030204" pitchFamily="34" charset="0"/>
                        </a:rPr>
                        <a:t>86%</a:t>
                      </a:r>
                    </a:p>
                  </a:txBody>
                  <a:tcPr marL="9525" marR="9525" marT="9525" marB="0" anchor="ctr">
                    <a:solidFill>
                      <a:srgbClr val="151F6D"/>
                    </a:solidFill>
                  </a:tcPr>
                </a:tc>
                <a:tc>
                  <a:txBody>
                    <a:bodyPr/>
                    <a:lstStyle/>
                    <a:p>
                      <a:pPr algn="ctr" fontAlgn="ctr"/>
                      <a:r>
                        <a:rPr lang="en-AU" sz="1200" b="1" i="0" u="none" strike="noStrike">
                          <a:solidFill>
                            <a:srgbClr val="000000"/>
                          </a:solidFill>
                          <a:effectLst/>
                          <a:latin typeface="Calibri" panose="020F0502020204030204" pitchFamily="34" charset="0"/>
                        </a:rPr>
                        <a:t>97%</a:t>
                      </a:r>
                    </a:p>
                  </a:txBody>
                  <a:tcPr marL="9525" marR="9525" marT="9525" marB="0" anchor="ctr"/>
                </a:tc>
                <a:extLst>
                  <a:ext uri="{0D108BD9-81ED-4DB2-BD59-A6C34878D82A}">
                    <a16:rowId xmlns:a16="http://schemas.microsoft.com/office/drawing/2014/main" val="1639651033"/>
                  </a:ext>
                </a:extLst>
              </a:tr>
              <a:tr h="496851">
                <a:tc>
                  <a:txBody>
                    <a:bodyPr/>
                    <a:lstStyle/>
                    <a:p>
                      <a:pPr algn="l" fontAlgn="ctr"/>
                      <a:r>
                        <a:rPr lang="en-US" sz="1200" b="0" i="0" u="none" strike="noStrike">
                          <a:solidFill>
                            <a:srgbClr val="000000"/>
                          </a:solidFill>
                          <a:effectLst/>
                          <a:latin typeface="Calibri" panose="020F0502020204030204" pitchFamily="34" charset="0"/>
                        </a:rPr>
                        <a:t>Treatment for a rehabilitation goal commencing during an acute hospital admission </a:t>
                      </a:r>
                    </a:p>
                  </a:txBody>
                  <a:tcPr marL="9525" marR="9525" marT="9525" marB="0" anchor="ctr"/>
                </a:tc>
                <a:tc>
                  <a:txBody>
                    <a:bodyPr/>
                    <a:lstStyle/>
                    <a:p>
                      <a:pPr algn="ctr" fontAlgn="ctr"/>
                      <a:r>
                        <a:rPr lang="en-AU" sz="1200" b="1" i="1" u="none" strike="noStrike">
                          <a:solidFill>
                            <a:srgbClr val="002060"/>
                          </a:solidFill>
                          <a:effectLst/>
                          <a:latin typeface="Calibri" panose="020F0502020204030204" pitchFamily="34" charset="0"/>
                        </a:rPr>
                        <a:t>0%</a:t>
                      </a:r>
                    </a:p>
                  </a:txBody>
                  <a:tcPr marL="9525" marR="9525" marT="9525" marB="0" anchor="ctr">
                    <a:solidFill>
                      <a:srgbClr val="ECA154"/>
                    </a:solidFill>
                  </a:tcPr>
                </a:tc>
                <a:tc>
                  <a:txBody>
                    <a:bodyPr/>
                    <a:lstStyle/>
                    <a:p>
                      <a:pPr algn="ctr" fontAlgn="ctr"/>
                      <a:r>
                        <a:rPr lang="en-AU" sz="1200" b="1" i="1" u="none" strike="noStrike" dirty="0">
                          <a:solidFill>
                            <a:srgbClr val="FFFFFF"/>
                          </a:solidFill>
                          <a:effectLst/>
                          <a:latin typeface="Calibri" panose="020F0502020204030204" pitchFamily="34" charset="0"/>
                        </a:rPr>
                        <a:t>00%</a:t>
                      </a:r>
                    </a:p>
                  </a:txBody>
                  <a:tcPr marL="9525" marR="9525" marT="9525" marB="0" anchor="ctr">
                    <a:solidFill>
                      <a:srgbClr val="008264"/>
                    </a:solidFill>
                  </a:tcPr>
                </a:tc>
                <a:tc>
                  <a:txBody>
                    <a:bodyPr/>
                    <a:lstStyle/>
                    <a:p>
                      <a:pPr algn="ctr" fontAlgn="ctr"/>
                      <a:r>
                        <a:rPr lang="en-AU" sz="1200" b="1" i="0" u="none" strike="noStrike">
                          <a:solidFill>
                            <a:srgbClr val="FFFFFF"/>
                          </a:solidFill>
                          <a:effectLst/>
                          <a:latin typeface="Calibri" panose="020F0502020204030204" pitchFamily="34" charset="0"/>
                        </a:rPr>
                        <a:t>92%</a:t>
                      </a:r>
                    </a:p>
                  </a:txBody>
                  <a:tcPr marL="9525" marR="9525" marT="9525" marB="0" anchor="ctr">
                    <a:solidFill>
                      <a:srgbClr val="151F6D"/>
                    </a:solidFill>
                  </a:tcPr>
                </a:tc>
                <a:tc>
                  <a:txBody>
                    <a:bodyPr/>
                    <a:lstStyle/>
                    <a:p>
                      <a:pPr algn="ctr" fontAlgn="ctr"/>
                      <a:r>
                        <a:rPr lang="en-AU" sz="1200" b="1" i="0" u="none" strike="noStrike">
                          <a:solidFill>
                            <a:srgbClr val="000000"/>
                          </a:solidFill>
                          <a:effectLst/>
                          <a:latin typeface="Calibri" panose="020F0502020204030204" pitchFamily="34" charset="0"/>
                        </a:rPr>
                        <a:t>97%</a:t>
                      </a:r>
                    </a:p>
                  </a:txBody>
                  <a:tcPr marL="9525" marR="9525" marT="9525" marB="0" anchor="ctr"/>
                </a:tc>
                <a:extLst>
                  <a:ext uri="{0D108BD9-81ED-4DB2-BD59-A6C34878D82A}">
                    <a16:rowId xmlns:a16="http://schemas.microsoft.com/office/drawing/2014/main" val="3494734904"/>
                  </a:ext>
                </a:extLst>
              </a:tr>
              <a:tr h="361265">
                <a:tc>
                  <a:txBody>
                    <a:bodyPr/>
                    <a:lstStyle/>
                    <a:p>
                      <a:pPr algn="l" fontAlgn="ctr"/>
                      <a:r>
                        <a:rPr lang="en-AU" sz="1200" b="0" i="0" u="none" strike="noStrike">
                          <a:solidFill>
                            <a:srgbClr val="000000"/>
                          </a:solidFill>
                          <a:effectLst/>
                          <a:latin typeface="Calibri" panose="020F0502020204030204" pitchFamily="34" charset="0"/>
                        </a:rPr>
                        <a:t>Carer received relevant training </a:t>
                      </a:r>
                    </a:p>
                  </a:txBody>
                  <a:tcPr marL="9525" marR="9525" marT="9525" marB="0" anchor="ctr"/>
                </a:tc>
                <a:tc>
                  <a:txBody>
                    <a:bodyPr/>
                    <a:lstStyle/>
                    <a:p>
                      <a:pPr algn="ctr" fontAlgn="ctr"/>
                      <a:r>
                        <a:rPr lang="en-AU" sz="1200" b="1" i="1" u="none" strike="noStrike">
                          <a:solidFill>
                            <a:srgbClr val="002060"/>
                          </a:solidFill>
                          <a:effectLst/>
                          <a:latin typeface="Calibri" panose="020F0502020204030204" pitchFamily="34" charset="0"/>
                        </a:rPr>
                        <a:t>0%</a:t>
                      </a:r>
                    </a:p>
                  </a:txBody>
                  <a:tcPr marL="9525" marR="9525" marT="9525" marB="0" anchor="ctr">
                    <a:solidFill>
                      <a:srgbClr val="ECA154"/>
                    </a:solidFill>
                  </a:tcPr>
                </a:tc>
                <a:tc>
                  <a:txBody>
                    <a:bodyPr/>
                    <a:lstStyle/>
                    <a:p>
                      <a:pPr algn="ctr" fontAlgn="ctr"/>
                      <a:r>
                        <a:rPr lang="en-AU" sz="1200" b="1" i="1" u="none" strike="noStrike" dirty="0">
                          <a:solidFill>
                            <a:srgbClr val="FFFFFF"/>
                          </a:solidFill>
                          <a:effectLst/>
                          <a:latin typeface="Calibri" panose="020F0502020204030204" pitchFamily="34" charset="0"/>
                        </a:rPr>
                        <a:t>00%</a:t>
                      </a:r>
                    </a:p>
                  </a:txBody>
                  <a:tcPr marL="9525" marR="9525" marT="9525" marB="0" anchor="ctr">
                    <a:solidFill>
                      <a:srgbClr val="008264"/>
                    </a:solidFill>
                  </a:tcPr>
                </a:tc>
                <a:tc>
                  <a:txBody>
                    <a:bodyPr/>
                    <a:lstStyle/>
                    <a:p>
                      <a:pPr algn="ctr" fontAlgn="ctr"/>
                      <a:r>
                        <a:rPr lang="en-AU" sz="1200" b="1" i="0" u="none" strike="noStrike">
                          <a:solidFill>
                            <a:srgbClr val="FFFFFF"/>
                          </a:solidFill>
                          <a:effectLst/>
                          <a:latin typeface="Calibri" panose="020F0502020204030204" pitchFamily="34" charset="0"/>
                        </a:rPr>
                        <a:t>61%</a:t>
                      </a:r>
                    </a:p>
                  </a:txBody>
                  <a:tcPr marL="9525" marR="9525" marT="9525" marB="0" anchor="ctr">
                    <a:solidFill>
                      <a:srgbClr val="151F6D"/>
                    </a:solidFill>
                  </a:tcPr>
                </a:tc>
                <a:tc>
                  <a:txBody>
                    <a:bodyPr/>
                    <a:lstStyle/>
                    <a:p>
                      <a:pPr algn="ctr" fontAlgn="ctr"/>
                      <a:r>
                        <a:rPr lang="en-AU" sz="1200" b="1" i="0" u="none" strike="noStrike">
                          <a:solidFill>
                            <a:srgbClr val="000000"/>
                          </a:solidFill>
                          <a:effectLst/>
                          <a:latin typeface="Calibri" panose="020F0502020204030204" pitchFamily="34" charset="0"/>
                        </a:rPr>
                        <a:t>88%</a:t>
                      </a:r>
                    </a:p>
                  </a:txBody>
                  <a:tcPr marL="9525" marR="9525" marT="9525" marB="0" anchor="ctr"/>
                </a:tc>
                <a:extLst>
                  <a:ext uri="{0D108BD9-81ED-4DB2-BD59-A6C34878D82A}">
                    <a16:rowId xmlns:a16="http://schemas.microsoft.com/office/drawing/2014/main" val="577536395"/>
                  </a:ext>
                </a:extLst>
              </a:tr>
              <a:tr h="411587">
                <a:tc>
                  <a:txBody>
                    <a:bodyPr/>
                    <a:lstStyle/>
                    <a:p>
                      <a:pPr algn="l" fontAlgn="ctr"/>
                      <a:r>
                        <a:rPr lang="en-US" sz="1200" b="0" i="0" u="none" strike="noStrike" dirty="0">
                          <a:solidFill>
                            <a:srgbClr val="000000"/>
                          </a:solidFill>
                          <a:effectLst/>
                          <a:latin typeface="Calibri" panose="020F0502020204030204" pitchFamily="34" charset="0"/>
                        </a:rPr>
                        <a:t>Carer received support needs assessment</a:t>
                      </a:r>
                    </a:p>
                  </a:txBody>
                  <a:tcPr marL="9525" marR="9525" marT="9525" marB="0" anchor="ctr"/>
                </a:tc>
                <a:tc>
                  <a:txBody>
                    <a:bodyPr/>
                    <a:lstStyle/>
                    <a:p>
                      <a:pPr algn="ctr" fontAlgn="ctr"/>
                      <a:r>
                        <a:rPr lang="en-AU" sz="1200" b="1" i="1" u="none" strike="noStrike">
                          <a:solidFill>
                            <a:srgbClr val="002060"/>
                          </a:solidFill>
                          <a:effectLst/>
                          <a:latin typeface="Calibri" panose="020F0502020204030204" pitchFamily="34" charset="0"/>
                        </a:rPr>
                        <a:t>0%</a:t>
                      </a:r>
                    </a:p>
                  </a:txBody>
                  <a:tcPr marL="9525" marR="9525" marT="9525" marB="0" anchor="ctr">
                    <a:solidFill>
                      <a:srgbClr val="ECA154"/>
                    </a:solidFill>
                  </a:tcPr>
                </a:tc>
                <a:tc>
                  <a:txBody>
                    <a:bodyPr/>
                    <a:lstStyle/>
                    <a:p>
                      <a:pPr algn="ctr" fontAlgn="ctr"/>
                      <a:r>
                        <a:rPr lang="en-AU" sz="1200" b="1" i="1" u="none" strike="noStrike" dirty="0">
                          <a:solidFill>
                            <a:srgbClr val="FFFFFF"/>
                          </a:solidFill>
                          <a:effectLst/>
                          <a:latin typeface="Calibri" panose="020F0502020204030204" pitchFamily="34" charset="0"/>
                        </a:rPr>
                        <a:t>00%</a:t>
                      </a:r>
                    </a:p>
                  </a:txBody>
                  <a:tcPr marL="9525" marR="9525" marT="9525" marB="0" anchor="ctr">
                    <a:solidFill>
                      <a:srgbClr val="008264"/>
                    </a:solidFill>
                  </a:tcPr>
                </a:tc>
                <a:tc>
                  <a:txBody>
                    <a:bodyPr/>
                    <a:lstStyle/>
                    <a:p>
                      <a:pPr algn="ctr" fontAlgn="ctr"/>
                      <a:r>
                        <a:rPr lang="en-AU" sz="1200" b="1" i="0" u="none" strike="noStrike">
                          <a:solidFill>
                            <a:srgbClr val="FFFFFF"/>
                          </a:solidFill>
                          <a:effectLst/>
                          <a:latin typeface="Calibri" panose="020F0502020204030204" pitchFamily="34" charset="0"/>
                        </a:rPr>
                        <a:t>63%</a:t>
                      </a:r>
                    </a:p>
                  </a:txBody>
                  <a:tcPr marL="9525" marR="9525" marT="9525" marB="0" anchor="ctr">
                    <a:solidFill>
                      <a:srgbClr val="151F6D"/>
                    </a:solidFill>
                  </a:tcPr>
                </a:tc>
                <a:tc>
                  <a:txBody>
                    <a:bodyPr/>
                    <a:lstStyle/>
                    <a:p>
                      <a:pPr algn="ctr" fontAlgn="ctr"/>
                      <a:r>
                        <a:rPr lang="en-AU" sz="1200" b="1" i="0" u="none" strike="noStrike">
                          <a:solidFill>
                            <a:srgbClr val="000000"/>
                          </a:solidFill>
                          <a:effectLst/>
                          <a:latin typeface="Calibri" panose="020F0502020204030204" pitchFamily="34" charset="0"/>
                        </a:rPr>
                        <a:t>89%</a:t>
                      </a:r>
                    </a:p>
                  </a:txBody>
                  <a:tcPr marL="9525" marR="9525" marT="9525" marB="0" anchor="ctr"/>
                </a:tc>
                <a:extLst>
                  <a:ext uri="{0D108BD9-81ED-4DB2-BD59-A6C34878D82A}">
                    <a16:rowId xmlns:a16="http://schemas.microsoft.com/office/drawing/2014/main" val="4173852963"/>
                  </a:ext>
                </a:extLst>
              </a:tr>
              <a:tr h="514486">
                <a:tc>
                  <a:txBody>
                    <a:bodyPr/>
                    <a:lstStyle/>
                    <a:p>
                      <a:pPr algn="l" fontAlgn="ctr"/>
                      <a:r>
                        <a:rPr lang="en-US" sz="1200" b="0" i="0" u="none" strike="noStrike">
                          <a:solidFill>
                            <a:srgbClr val="000000"/>
                          </a:solidFill>
                          <a:effectLst/>
                          <a:latin typeface="Calibri" panose="020F0502020204030204" pitchFamily="34" charset="0"/>
                        </a:rPr>
                        <a:t>Patient received education about behaviour change for modifiable risk factors before leaving the hospital </a:t>
                      </a:r>
                    </a:p>
                  </a:txBody>
                  <a:tcPr marL="9525" marR="9525" marT="9525" marB="0" anchor="ctr"/>
                </a:tc>
                <a:tc>
                  <a:txBody>
                    <a:bodyPr/>
                    <a:lstStyle/>
                    <a:p>
                      <a:pPr algn="ctr" fontAlgn="ctr"/>
                      <a:r>
                        <a:rPr lang="en-AU" sz="1200" b="1" i="1" u="none" strike="noStrike">
                          <a:solidFill>
                            <a:srgbClr val="002060"/>
                          </a:solidFill>
                          <a:effectLst/>
                          <a:latin typeface="Calibri" panose="020F0502020204030204" pitchFamily="34" charset="0"/>
                        </a:rPr>
                        <a:t>0%</a:t>
                      </a:r>
                    </a:p>
                  </a:txBody>
                  <a:tcPr marL="9525" marR="9525" marT="9525" marB="0" anchor="ctr">
                    <a:solidFill>
                      <a:srgbClr val="ECA154"/>
                    </a:solidFill>
                  </a:tcPr>
                </a:tc>
                <a:tc>
                  <a:txBody>
                    <a:bodyPr/>
                    <a:lstStyle/>
                    <a:p>
                      <a:pPr algn="ctr" fontAlgn="ctr"/>
                      <a:r>
                        <a:rPr lang="en-AU" sz="1200" b="1" i="1" u="none" strike="noStrike" dirty="0">
                          <a:solidFill>
                            <a:srgbClr val="FFFFFF"/>
                          </a:solidFill>
                          <a:effectLst/>
                          <a:latin typeface="Calibri" panose="020F0502020204030204" pitchFamily="34" charset="0"/>
                        </a:rPr>
                        <a:t>00%</a:t>
                      </a:r>
                    </a:p>
                  </a:txBody>
                  <a:tcPr marL="9525" marR="9525" marT="9525" marB="0" anchor="ctr">
                    <a:solidFill>
                      <a:srgbClr val="008264"/>
                    </a:solidFill>
                  </a:tcPr>
                </a:tc>
                <a:tc>
                  <a:txBody>
                    <a:bodyPr/>
                    <a:lstStyle/>
                    <a:p>
                      <a:pPr algn="ctr" fontAlgn="ctr"/>
                      <a:r>
                        <a:rPr lang="en-AU" sz="1200" b="1" i="0" u="none" strike="noStrike">
                          <a:solidFill>
                            <a:srgbClr val="FFFFFF"/>
                          </a:solidFill>
                          <a:effectLst/>
                          <a:latin typeface="Calibri" panose="020F0502020204030204" pitchFamily="34" charset="0"/>
                        </a:rPr>
                        <a:t>72%</a:t>
                      </a:r>
                    </a:p>
                  </a:txBody>
                  <a:tcPr marL="9525" marR="9525" marT="9525" marB="0" anchor="ctr">
                    <a:solidFill>
                      <a:srgbClr val="151F6D"/>
                    </a:solidFill>
                  </a:tcPr>
                </a:tc>
                <a:tc>
                  <a:txBody>
                    <a:bodyPr/>
                    <a:lstStyle/>
                    <a:p>
                      <a:pPr algn="ctr" fontAlgn="ctr"/>
                      <a:r>
                        <a:rPr lang="en-AU" sz="1200" b="1" i="0" u="none" strike="noStrike">
                          <a:solidFill>
                            <a:srgbClr val="000000"/>
                          </a:solidFill>
                          <a:effectLst/>
                          <a:latin typeface="Calibri" panose="020F0502020204030204" pitchFamily="34" charset="0"/>
                        </a:rPr>
                        <a:t>95%</a:t>
                      </a:r>
                    </a:p>
                  </a:txBody>
                  <a:tcPr marL="9525" marR="9525" marT="9525" marB="0" anchor="ctr"/>
                </a:tc>
                <a:extLst>
                  <a:ext uri="{0D108BD9-81ED-4DB2-BD59-A6C34878D82A}">
                    <a16:rowId xmlns:a16="http://schemas.microsoft.com/office/drawing/2014/main" val="2159449223"/>
                  </a:ext>
                </a:extLst>
              </a:tr>
              <a:tr h="361265">
                <a:tc>
                  <a:txBody>
                    <a:bodyPr/>
                    <a:lstStyle/>
                    <a:p>
                      <a:pPr algn="l" fontAlgn="ctr"/>
                      <a:r>
                        <a:rPr lang="en-US" sz="1200" b="0" i="0" u="none" strike="noStrike">
                          <a:solidFill>
                            <a:srgbClr val="000000"/>
                          </a:solidFill>
                          <a:effectLst/>
                          <a:latin typeface="Calibri" panose="020F0502020204030204" pitchFamily="34" charset="0"/>
                        </a:rPr>
                        <a:t>Antihypertensive on discharge (haemorrhagic stroke) </a:t>
                      </a:r>
                    </a:p>
                  </a:txBody>
                  <a:tcPr marL="9525" marR="9525" marT="9525" marB="0" anchor="ctr"/>
                </a:tc>
                <a:tc>
                  <a:txBody>
                    <a:bodyPr/>
                    <a:lstStyle/>
                    <a:p>
                      <a:pPr algn="ctr" fontAlgn="ctr"/>
                      <a:r>
                        <a:rPr lang="en-AU" sz="1200" b="1" i="1" u="none" strike="noStrike">
                          <a:solidFill>
                            <a:srgbClr val="002060"/>
                          </a:solidFill>
                          <a:effectLst/>
                          <a:latin typeface="Calibri" panose="020F0502020204030204" pitchFamily="34" charset="0"/>
                        </a:rPr>
                        <a:t>0%</a:t>
                      </a:r>
                    </a:p>
                  </a:txBody>
                  <a:tcPr marL="9525" marR="9525" marT="9525" marB="0" anchor="ctr">
                    <a:solidFill>
                      <a:srgbClr val="ECA154"/>
                    </a:solidFill>
                  </a:tcPr>
                </a:tc>
                <a:tc>
                  <a:txBody>
                    <a:bodyPr/>
                    <a:lstStyle/>
                    <a:p>
                      <a:pPr algn="ctr" fontAlgn="ctr"/>
                      <a:r>
                        <a:rPr lang="en-AU" sz="1200" b="1" i="1" u="none" strike="noStrike" dirty="0">
                          <a:solidFill>
                            <a:srgbClr val="FFFFFF"/>
                          </a:solidFill>
                          <a:effectLst/>
                          <a:latin typeface="Calibri" panose="020F0502020204030204" pitchFamily="34" charset="0"/>
                        </a:rPr>
                        <a:t>00%</a:t>
                      </a:r>
                    </a:p>
                  </a:txBody>
                  <a:tcPr marL="9525" marR="9525" marT="9525" marB="0" anchor="ctr">
                    <a:solidFill>
                      <a:srgbClr val="008264"/>
                    </a:solidFill>
                  </a:tcPr>
                </a:tc>
                <a:tc>
                  <a:txBody>
                    <a:bodyPr/>
                    <a:lstStyle/>
                    <a:p>
                      <a:pPr algn="ctr" fontAlgn="ctr"/>
                      <a:r>
                        <a:rPr lang="en-AU" sz="1200" b="1" i="0" u="none" strike="noStrike">
                          <a:solidFill>
                            <a:srgbClr val="FFFFFF"/>
                          </a:solidFill>
                          <a:effectLst/>
                          <a:latin typeface="Calibri" panose="020F0502020204030204" pitchFamily="34" charset="0"/>
                        </a:rPr>
                        <a:t>72%</a:t>
                      </a:r>
                    </a:p>
                  </a:txBody>
                  <a:tcPr marL="9525" marR="9525" marT="9525" marB="0" anchor="ctr">
                    <a:solidFill>
                      <a:srgbClr val="151F6D"/>
                    </a:solidFill>
                  </a:tcPr>
                </a:tc>
                <a:tc>
                  <a:txBody>
                    <a:bodyPr/>
                    <a:lstStyle/>
                    <a:p>
                      <a:pPr algn="ctr" fontAlgn="ctr"/>
                      <a:r>
                        <a:rPr lang="en-AU" sz="1200" b="1" i="0" u="none" strike="noStrike">
                          <a:solidFill>
                            <a:srgbClr val="000000"/>
                          </a:solidFill>
                          <a:effectLst/>
                          <a:latin typeface="Calibri" panose="020F0502020204030204" pitchFamily="34" charset="0"/>
                        </a:rPr>
                        <a:t>77%</a:t>
                      </a:r>
                    </a:p>
                  </a:txBody>
                  <a:tcPr marL="9525" marR="9525" marT="9525" marB="0" anchor="ctr"/>
                </a:tc>
                <a:extLst>
                  <a:ext uri="{0D108BD9-81ED-4DB2-BD59-A6C34878D82A}">
                    <a16:rowId xmlns:a16="http://schemas.microsoft.com/office/drawing/2014/main" val="2233215078"/>
                  </a:ext>
                </a:extLst>
              </a:tr>
              <a:tr h="654408">
                <a:tc>
                  <a:txBody>
                    <a:bodyPr/>
                    <a:lstStyle/>
                    <a:p>
                      <a:pPr algn="l" fontAlgn="ctr"/>
                      <a:r>
                        <a:rPr lang="en-US" sz="1200" b="0" i="0" u="none" strike="noStrike">
                          <a:solidFill>
                            <a:srgbClr val="000000"/>
                          </a:solidFill>
                          <a:effectLst/>
                          <a:latin typeface="Calibri" panose="020F0502020204030204" pitchFamily="34" charset="0"/>
                        </a:rPr>
                        <a:t>Discharge on statin, antihypertensive and antithrombotic medications (ischaemic stroke)</a:t>
                      </a:r>
                    </a:p>
                  </a:txBody>
                  <a:tcPr marL="9525" marR="9525" marT="9525" marB="0" anchor="ctr"/>
                </a:tc>
                <a:tc>
                  <a:txBody>
                    <a:bodyPr/>
                    <a:lstStyle/>
                    <a:p>
                      <a:pPr algn="ctr" fontAlgn="ctr"/>
                      <a:r>
                        <a:rPr lang="en-AU" sz="1200" b="1" i="1" u="none" strike="noStrike">
                          <a:solidFill>
                            <a:srgbClr val="002060"/>
                          </a:solidFill>
                          <a:effectLst/>
                          <a:latin typeface="Calibri" panose="020F0502020204030204" pitchFamily="34" charset="0"/>
                        </a:rPr>
                        <a:t>0%</a:t>
                      </a:r>
                    </a:p>
                  </a:txBody>
                  <a:tcPr marL="9525" marR="9525" marT="9525" marB="0" anchor="ctr">
                    <a:solidFill>
                      <a:srgbClr val="ECA154"/>
                    </a:solidFill>
                  </a:tcPr>
                </a:tc>
                <a:tc>
                  <a:txBody>
                    <a:bodyPr/>
                    <a:lstStyle/>
                    <a:p>
                      <a:pPr algn="ctr" fontAlgn="ctr"/>
                      <a:r>
                        <a:rPr lang="en-AU" sz="1200" b="1" i="1" u="none" strike="noStrike" dirty="0">
                          <a:solidFill>
                            <a:srgbClr val="FFFFFF"/>
                          </a:solidFill>
                          <a:effectLst/>
                          <a:latin typeface="Calibri" panose="020F0502020204030204" pitchFamily="34" charset="0"/>
                        </a:rPr>
                        <a:t>00%</a:t>
                      </a:r>
                    </a:p>
                  </a:txBody>
                  <a:tcPr marL="9525" marR="9525" marT="9525" marB="0" anchor="ctr">
                    <a:solidFill>
                      <a:srgbClr val="008264"/>
                    </a:solidFill>
                  </a:tcPr>
                </a:tc>
                <a:tc>
                  <a:txBody>
                    <a:bodyPr/>
                    <a:lstStyle/>
                    <a:p>
                      <a:pPr algn="ctr" fontAlgn="ctr"/>
                      <a:r>
                        <a:rPr lang="en-AU" sz="1200" b="1" i="0" u="none" strike="noStrike">
                          <a:solidFill>
                            <a:srgbClr val="FFFFFF"/>
                          </a:solidFill>
                          <a:effectLst/>
                          <a:latin typeface="Calibri" panose="020F0502020204030204" pitchFamily="34" charset="0"/>
                        </a:rPr>
                        <a:t>69%</a:t>
                      </a:r>
                    </a:p>
                  </a:txBody>
                  <a:tcPr marL="9525" marR="9525" marT="9525" marB="0" anchor="ctr">
                    <a:solidFill>
                      <a:srgbClr val="151F6D"/>
                    </a:solidFill>
                  </a:tcPr>
                </a:tc>
                <a:tc>
                  <a:txBody>
                    <a:bodyPr/>
                    <a:lstStyle/>
                    <a:p>
                      <a:pPr algn="ctr" fontAlgn="ctr"/>
                      <a:r>
                        <a:rPr lang="en-AU" sz="1200" b="1" i="0" u="none" strike="noStrike">
                          <a:solidFill>
                            <a:srgbClr val="000000"/>
                          </a:solidFill>
                          <a:effectLst/>
                          <a:latin typeface="Calibri" panose="020F0502020204030204" pitchFamily="34" charset="0"/>
                        </a:rPr>
                        <a:t>88%</a:t>
                      </a:r>
                    </a:p>
                  </a:txBody>
                  <a:tcPr marL="9525" marR="9525" marT="9525" marB="0" anchor="ctr"/>
                </a:tc>
                <a:extLst>
                  <a:ext uri="{0D108BD9-81ED-4DB2-BD59-A6C34878D82A}">
                    <a16:rowId xmlns:a16="http://schemas.microsoft.com/office/drawing/2014/main" val="3612470210"/>
                  </a:ext>
                </a:extLst>
              </a:tr>
              <a:tr h="492108">
                <a:tc>
                  <a:txBody>
                    <a:bodyPr/>
                    <a:lstStyle/>
                    <a:p>
                      <a:pPr algn="l" fontAlgn="ctr"/>
                      <a:r>
                        <a:rPr lang="en-US" sz="1200" b="0" i="0" u="none" strike="noStrike">
                          <a:solidFill>
                            <a:srgbClr val="000000"/>
                          </a:solidFill>
                          <a:effectLst/>
                          <a:latin typeface="Calibri" panose="020F0502020204030204" pitchFamily="34" charset="0"/>
                        </a:rPr>
                        <a:t>Discharge on oral anticoagulants for atrial fibrillation (ischaemic stroke)</a:t>
                      </a:r>
                    </a:p>
                  </a:txBody>
                  <a:tcPr marL="9525" marR="9525" marT="9525" marB="0" anchor="ctr"/>
                </a:tc>
                <a:tc>
                  <a:txBody>
                    <a:bodyPr/>
                    <a:lstStyle/>
                    <a:p>
                      <a:pPr algn="ctr" fontAlgn="ctr"/>
                      <a:r>
                        <a:rPr lang="en-AU" sz="1200" b="1" i="1" u="none" strike="noStrike">
                          <a:solidFill>
                            <a:srgbClr val="002060"/>
                          </a:solidFill>
                          <a:effectLst/>
                          <a:latin typeface="Calibri" panose="020F0502020204030204" pitchFamily="34" charset="0"/>
                        </a:rPr>
                        <a:t>0%</a:t>
                      </a:r>
                    </a:p>
                  </a:txBody>
                  <a:tcPr marL="9525" marR="9525" marT="9525" marB="0" anchor="ctr">
                    <a:solidFill>
                      <a:srgbClr val="ECA154"/>
                    </a:solidFill>
                  </a:tcPr>
                </a:tc>
                <a:tc>
                  <a:txBody>
                    <a:bodyPr/>
                    <a:lstStyle/>
                    <a:p>
                      <a:pPr algn="ctr" fontAlgn="ctr"/>
                      <a:r>
                        <a:rPr lang="en-AU" sz="1200" b="1" i="1" u="none" strike="noStrike" dirty="0">
                          <a:solidFill>
                            <a:srgbClr val="FFFFFF"/>
                          </a:solidFill>
                          <a:effectLst/>
                          <a:latin typeface="Calibri" panose="020F0502020204030204" pitchFamily="34" charset="0"/>
                        </a:rPr>
                        <a:t>00%</a:t>
                      </a:r>
                    </a:p>
                  </a:txBody>
                  <a:tcPr marL="9525" marR="9525" marT="9525" marB="0" anchor="ctr">
                    <a:solidFill>
                      <a:srgbClr val="008264"/>
                    </a:solidFill>
                  </a:tcPr>
                </a:tc>
                <a:tc>
                  <a:txBody>
                    <a:bodyPr/>
                    <a:lstStyle/>
                    <a:p>
                      <a:pPr algn="ctr" fontAlgn="ctr"/>
                      <a:r>
                        <a:rPr lang="en-AU" sz="1200" b="1" i="0" u="none" strike="noStrike">
                          <a:solidFill>
                            <a:srgbClr val="FFFFFF"/>
                          </a:solidFill>
                          <a:effectLst/>
                          <a:latin typeface="Calibri" panose="020F0502020204030204" pitchFamily="34" charset="0"/>
                        </a:rPr>
                        <a:t>74%</a:t>
                      </a:r>
                    </a:p>
                  </a:txBody>
                  <a:tcPr marL="9525" marR="9525" marT="9525" marB="0" anchor="ctr">
                    <a:solidFill>
                      <a:srgbClr val="151F6D"/>
                    </a:solidFill>
                  </a:tcPr>
                </a:tc>
                <a:tc>
                  <a:txBody>
                    <a:bodyPr/>
                    <a:lstStyle/>
                    <a:p>
                      <a:pPr algn="ctr" fontAlgn="ctr"/>
                      <a:r>
                        <a:rPr lang="en-AU" sz="1200" b="1" i="0" u="none" strike="noStrike">
                          <a:solidFill>
                            <a:srgbClr val="000000"/>
                          </a:solidFill>
                          <a:effectLst/>
                          <a:latin typeface="Calibri" panose="020F0502020204030204" pitchFamily="34" charset="0"/>
                        </a:rPr>
                        <a:t>89%</a:t>
                      </a:r>
                    </a:p>
                  </a:txBody>
                  <a:tcPr marL="9525" marR="9525" marT="9525" marB="0" anchor="ctr"/>
                </a:tc>
                <a:extLst>
                  <a:ext uri="{0D108BD9-81ED-4DB2-BD59-A6C34878D82A}">
                    <a16:rowId xmlns:a16="http://schemas.microsoft.com/office/drawing/2014/main" val="942796092"/>
                  </a:ext>
                </a:extLst>
              </a:tr>
              <a:tr h="600075">
                <a:tc>
                  <a:txBody>
                    <a:bodyPr/>
                    <a:lstStyle/>
                    <a:p>
                      <a:pPr algn="l" fontAlgn="ctr"/>
                      <a:r>
                        <a:rPr lang="en-US" sz="1200" b="0" i="0" u="none" strike="noStrike" dirty="0">
                          <a:solidFill>
                            <a:srgbClr val="000000"/>
                          </a:solidFill>
                          <a:effectLst/>
                          <a:latin typeface="Calibri" panose="020F0502020204030204" pitchFamily="34" charset="0"/>
                        </a:rPr>
                        <a:t>Care plan developed with team and patient (or family alone if patient has severe aphasia or cognitive impairments)</a:t>
                      </a:r>
                    </a:p>
                  </a:txBody>
                  <a:tcPr marL="9525" marR="9525" marT="9525" marB="0" anchor="ctr"/>
                </a:tc>
                <a:tc>
                  <a:txBody>
                    <a:bodyPr/>
                    <a:lstStyle/>
                    <a:p>
                      <a:pPr algn="ctr" fontAlgn="ctr"/>
                      <a:r>
                        <a:rPr lang="en-AU" sz="1200" b="1" i="1" u="none" strike="noStrike">
                          <a:solidFill>
                            <a:srgbClr val="002060"/>
                          </a:solidFill>
                          <a:effectLst/>
                          <a:latin typeface="Calibri" panose="020F0502020204030204" pitchFamily="34" charset="0"/>
                        </a:rPr>
                        <a:t>0%</a:t>
                      </a:r>
                    </a:p>
                  </a:txBody>
                  <a:tcPr marL="9525" marR="9525" marT="9525" marB="0" anchor="ctr">
                    <a:solidFill>
                      <a:srgbClr val="ECA154"/>
                    </a:solidFill>
                  </a:tcPr>
                </a:tc>
                <a:tc>
                  <a:txBody>
                    <a:bodyPr/>
                    <a:lstStyle/>
                    <a:p>
                      <a:pPr algn="ctr" fontAlgn="ctr"/>
                      <a:r>
                        <a:rPr lang="en-AU" sz="1200" b="1" i="1" u="none" strike="noStrike" dirty="0">
                          <a:solidFill>
                            <a:srgbClr val="FFFFFF"/>
                          </a:solidFill>
                          <a:effectLst/>
                          <a:latin typeface="Calibri" panose="020F0502020204030204" pitchFamily="34" charset="0"/>
                        </a:rPr>
                        <a:t>00%</a:t>
                      </a:r>
                    </a:p>
                  </a:txBody>
                  <a:tcPr marL="9525" marR="9525" marT="9525" marB="0" anchor="ctr">
                    <a:solidFill>
                      <a:srgbClr val="008264"/>
                    </a:solidFill>
                  </a:tcPr>
                </a:tc>
                <a:tc>
                  <a:txBody>
                    <a:bodyPr/>
                    <a:lstStyle/>
                    <a:p>
                      <a:pPr algn="ctr" fontAlgn="ctr"/>
                      <a:r>
                        <a:rPr lang="en-AU" sz="1200" b="1" i="0" u="none" strike="noStrike">
                          <a:solidFill>
                            <a:srgbClr val="FFFFFF"/>
                          </a:solidFill>
                          <a:effectLst/>
                          <a:latin typeface="Calibri" panose="020F0502020204030204" pitchFamily="34" charset="0"/>
                        </a:rPr>
                        <a:t>69%</a:t>
                      </a:r>
                    </a:p>
                  </a:txBody>
                  <a:tcPr marL="9525" marR="9525" marT="9525" marB="0" anchor="ctr">
                    <a:solidFill>
                      <a:srgbClr val="151F6D"/>
                    </a:solidFill>
                  </a:tcPr>
                </a:tc>
                <a:tc>
                  <a:txBody>
                    <a:bodyPr/>
                    <a:lstStyle/>
                    <a:p>
                      <a:pPr algn="ctr" fontAlgn="ctr"/>
                      <a:r>
                        <a:rPr lang="en-AU" sz="1200" b="1" i="0" u="none" strike="noStrike" dirty="0">
                          <a:solidFill>
                            <a:srgbClr val="000000"/>
                          </a:solidFill>
                          <a:effectLst/>
                          <a:latin typeface="Calibri" panose="020F0502020204030204" pitchFamily="34" charset="0"/>
                        </a:rPr>
                        <a:t>97%</a:t>
                      </a:r>
                    </a:p>
                  </a:txBody>
                  <a:tcPr marL="9525" marR="9525" marT="9525" marB="0" anchor="ctr"/>
                </a:tc>
                <a:extLst>
                  <a:ext uri="{0D108BD9-81ED-4DB2-BD59-A6C34878D82A}">
                    <a16:rowId xmlns:a16="http://schemas.microsoft.com/office/drawing/2014/main" val="2139463259"/>
                  </a:ext>
                </a:extLst>
              </a:tr>
            </a:tbl>
          </a:graphicData>
        </a:graphic>
      </p:graphicFrame>
      <p:sp>
        <p:nvSpPr>
          <p:cNvPr id="8" name="TextBox 11">
            <a:extLst>
              <a:ext uri="{FF2B5EF4-FFF2-40B4-BE49-F238E27FC236}">
                <a16:creationId xmlns:a16="http://schemas.microsoft.com/office/drawing/2014/main" id="{AC946A3B-EC02-4D7B-95D8-7ECF2E4CB9A9}"/>
              </a:ext>
            </a:extLst>
          </p:cNvPr>
          <p:cNvSpPr txBox="1"/>
          <p:nvPr/>
        </p:nvSpPr>
        <p:spPr>
          <a:xfrm>
            <a:off x="251237" y="936416"/>
            <a:ext cx="8517613" cy="506490"/>
          </a:xfrm>
          <a:prstGeom prst="rect">
            <a:avLst/>
          </a:prstGeom>
          <a:solidFill>
            <a:schemeClr val="bg1">
              <a:lumMod val="95000"/>
              <a:alpha val="40000"/>
            </a:schemeClr>
          </a:solidFill>
          <a:ln w="9525" cmpd="sng">
            <a:noFill/>
            <a:prstDash val="dash"/>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342900" indent="-342900">
              <a:buAutoNum type="arabicPeriod"/>
            </a:pPr>
            <a:r>
              <a:rPr lang="en-US" sz="1400" i="1" dirty="0">
                <a:solidFill>
                  <a:srgbClr val="C00000"/>
                </a:solidFill>
                <a:latin typeface="Arial" panose="020B0604020202020204" pitchFamily="34" charset="0"/>
                <a:cs typeface="Arial" panose="020B0604020202020204" pitchFamily="34" charset="0"/>
              </a:rPr>
              <a:t>Insert your hospital</a:t>
            </a:r>
            <a:r>
              <a:rPr lang="en-AU" sz="1400" i="1" dirty="0">
                <a:solidFill>
                  <a:srgbClr val="C00000"/>
                </a:solidFill>
                <a:latin typeface="Arial" panose="020B0604020202020204" pitchFamily="34" charset="0"/>
                <a:cs typeface="Arial" panose="020B0604020202020204" pitchFamily="34" charset="0"/>
              </a:rPr>
              <a:t>’s name and results in the orange column below.</a:t>
            </a:r>
          </a:p>
          <a:p>
            <a:pPr marL="342900" indent="-342900">
              <a:buAutoNum type="arabicPeriod"/>
            </a:pPr>
            <a:r>
              <a:rPr lang="en-AU" sz="1400" i="1" dirty="0">
                <a:solidFill>
                  <a:srgbClr val="C00000"/>
                </a:solidFill>
                <a:latin typeface="Arial" panose="020B0604020202020204" pitchFamily="34" charset="0"/>
                <a:cs typeface="Arial" panose="020B0604020202020204" pitchFamily="34" charset="0"/>
              </a:rPr>
              <a:t>Insert your states data in the green column below.</a:t>
            </a:r>
          </a:p>
        </p:txBody>
      </p:sp>
    </p:spTree>
    <p:extLst>
      <p:ext uri="{BB962C8B-B14F-4D97-AF65-F5344CB8AC3E}">
        <p14:creationId xmlns:p14="http://schemas.microsoft.com/office/powerpoint/2010/main" val="26127037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spect="1"/>
          </p:cNvSpPr>
          <p:nvPr/>
        </p:nvSpPr>
        <p:spPr>
          <a:xfrm>
            <a:off x="2277975" y="1906084"/>
            <a:ext cx="4499089" cy="2773209"/>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solidFill>
                <a:prstClr val="white"/>
              </a:solidFill>
            </a:endParaRPr>
          </a:p>
        </p:txBody>
      </p:sp>
      <p:sp>
        <p:nvSpPr>
          <p:cNvPr id="8" name="TextBox 7"/>
          <p:cNvSpPr txBox="1"/>
          <p:nvPr/>
        </p:nvSpPr>
        <p:spPr>
          <a:xfrm>
            <a:off x="1261913" y="858003"/>
            <a:ext cx="6685050" cy="769441"/>
          </a:xfrm>
          <a:prstGeom prst="rect">
            <a:avLst/>
          </a:prstGeom>
          <a:noFill/>
        </p:spPr>
        <p:txBody>
          <a:bodyPr wrap="square" rtlCol="0">
            <a:spAutoFit/>
          </a:bodyPr>
          <a:lstStyle/>
          <a:p>
            <a:pPr algn="r"/>
            <a:r>
              <a:rPr lang="en-US" sz="4400" b="1" dirty="0">
                <a:solidFill>
                  <a:srgbClr val="151F6D"/>
                </a:solidFill>
              </a:rPr>
              <a:t>National</a:t>
            </a:r>
            <a:r>
              <a:rPr lang="en-US" sz="4400" b="1" dirty="0">
                <a:solidFill>
                  <a:srgbClr val="002060"/>
                </a:solidFill>
              </a:rPr>
              <a:t> </a:t>
            </a:r>
            <a:r>
              <a:rPr lang="en-US" sz="4400" b="1" dirty="0">
                <a:solidFill>
                  <a:srgbClr val="151F6D"/>
                </a:solidFill>
              </a:rPr>
              <a:t>Recommendations</a:t>
            </a:r>
            <a:endParaRPr lang="en-AU" sz="4400" b="1" dirty="0">
              <a:solidFill>
                <a:srgbClr val="151F6D"/>
              </a:solidFill>
            </a:endParaRPr>
          </a:p>
        </p:txBody>
      </p:sp>
      <p:sp>
        <p:nvSpPr>
          <p:cNvPr id="9" name="Rectangle 8"/>
          <p:cNvSpPr/>
          <p:nvPr/>
        </p:nvSpPr>
        <p:spPr>
          <a:xfrm>
            <a:off x="337338" y="3040824"/>
            <a:ext cx="1861220" cy="1280884"/>
          </a:xfrm>
          <a:prstGeom prst="rect">
            <a:avLst/>
          </a:prstGeom>
          <a:solidFill>
            <a:srgbClr val="0082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dirty="0">
                <a:solidFill>
                  <a:prstClr val="white"/>
                </a:solidFill>
              </a:rPr>
              <a:t>Increase access to reperfusion therapy</a:t>
            </a:r>
            <a:endParaRPr lang="en-AU" sz="2200" dirty="0">
              <a:solidFill>
                <a:prstClr val="white"/>
              </a:solidFill>
            </a:endParaRPr>
          </a:p>
        </p:txBody>
      </p:sp>
      <p:sp>
        <p:nvSpPr>
          <p:cNvPr id="10" name="Rectangle 9"/>
          <p:cNvSpPr/>
          <p:nvPr/>
        </p:nvSpPr>
        <p:spPr>
          <a:xfrm>
            <a:off x="6855410" y="1860835"/>
            <a:ext cx="2134352" cy="1662541"/>
          </a:xfrm>
          <a:prstGeom prst="rect">
            <a:avLst/>
          </a:prstGeom>
          <a:noFill/>
          <a:ln>
            <a:solidFill>
              <a:srgbClr val="0082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dirty="0">
                <a:solidFill>
                  <a:srgbClr val="008264"/>
                </a:solidFill>
              </a:rPr>
              <a:t>Ensure all patients receive lifestyle advice &amp; medication on discharge</a:t>
            </a:r>
            <a:endParaRPr lang="en-AU" sz="2200" dirty="0">
              <a:solidFill>
                <a:srgbClr val="008264"/>
              </a:solidFill>
            </a:endParaRPr>
          </a:p>
        </p:txBody>
      </p:sp>
      <p:sp>
        <p:nvSpPr>
          <p:cNvPr id="11" name="Rectangle 10"/>
          <p:cNvSpPr/>
          <p:nvPr/>
        </p:nvSpPr>
        <p:spPr>
          <a:xfrm>
            <a:off x="4903773" y="4769789"/>
            <a:ext cx="1873290" cy="1729335"/>
          </a:xfrm>
          <a:prstGeom prst="rect">
            <a:avLst/>
          </a:prstGeom>
          <a:noFill/>
          <a:ln>
            <a:solidFill>
              <a:srgbClr val="0082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dirty="0">
                <a:solidFill>
                  <a:srgbClr val="008264"/>
                </a:solidFill>
              </a:rPr>
              <a:t>Greater emphasis on </a:t>
            </a:r>
            <a:r>
              <a:rPr lang="en-US" sz="2200" dirty="0" err="1">
                <a:solidFill>
                  <a:srgbClr val="008264"/>
                </a:solidFill>
              </a:rPr>
              <a:t>Carer</a:t>
            </a:r>
            <a:r>
              <a:rPr lang="en-US" sz="2200" dirty="0">
                <a:solidFill>
                  <a:srgbClr val="008264"/>
                </a:solidFill>
              </a:rPr>
              <a:t> support &amp; training</a:t>
            </a:r>
            <a:endParaRPr lang="en-AU" sz="2200" dirty="0">
              <a:solidFill>
                <a:srgbClr val="008264"/>
              </a:solidFill>
            </a:endParaRPr>
          </a:p>
        </p:txBody>
      </p:sp>
      <p:sp>
        <p:nvSpPr>
          <p:cNvPr id="12" name="Rectangle 11"/>
          <p:cNvSpPr/>
          <p:nvPr/>
        </p:nvSpPr>
        <p:spPr>
          <a:xfrm>
            <a:off x="6855409" y="3756767"/>
            <a:ext cx="2134353" cy="1436018"/>
          </a:xfrm>
          <a:prstGeom prst="rect">
            <a:avLst/>
          </a:prstGeom>
          <a:solidFill>
            <a:srgbClr val="0082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dirty="0">
                <a:solidFill>
                  <a:prstClr val="white"/>
                </a:solidFill>
              </a:rPr>
              <a:t>Improve TIA services to reduce risk of future strokes</a:t>
            </a:r>
            <a:endParaRPr lang="en-AU" sz="2200" dirty="0">
              <a:solidFill>
                <a:prstClr val="white"/>
              </a:solidFill>
            </a:endParaRPr>
          </a:p>
        </p:txBody>
      </p:sp>
      <p:sp>
        <p:nvSpPr>
          <p:cNvPr id="13" name="Rectangle 12"/>
          <p:cNvSpPr/>
          <p:nvPr/>
        </p:nvSpPr>
        <p:spPr>
          <a:xfrm>
            <a:off x="2277974" y="4769789"/>
            <a:ext cx="2512511" cy="1729335"/>
          </a:xfrm>
          <a:prstGeom prst="rect">
            <a:avLst/>
          </a:prstGeom>
          <a:solidFill>
            <a:srgbClr val="0082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dirty="0">
                <a:solidFill>
                  <a:prstClr val="white"/>
                </a:solidFill>
              </a:rPr>
              <a:t>Stroke coordinators and medical leads recommended for all dedicated stroke services</a:t>
            </a:r>
          </a:p>
        </p:txBody>
      </p:sp>
      <p:sp>
        <p:nvSpPr>
          <p:cNvPr id="14" name="Rectangle 13"/>
          <p:cNvSpPr/>
          <p:nvPr/>
        </p:nvSpPr>
        <p:spPr>
          <a:xfrm>
            <a:off x="337338" y="4521665"/>
            <a:ext cx="1861220" cy="1975049"/>
          </a:xfrm>
          <a:prstGeom prst="rect">
            <a:avLst/>
          </a:prstGeom>
          <a:noFill/>
          <a:ln>
            <a:solidFill>
              <a:srgbClr val="0082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dirty="0">
                <a:solidFill>
                  <a:srgbClr val="008264"/>
                </a:solidFill>
              </a:rPr>
              <a:t>Improve access to rapid and advanced brain imaging</a:t>
            </a:r>
            <a:endParaRPr lang="en-AU" sz="2200" dirty="0">
              <a:solidFill>
                <a:srgbClr val="008264"/>
              </a:solidFill>
            </a:endParaRPr>
          </a:p>
        </p:txBody>
      </p:sp>
      <p:sp>
        <p:nvSpPr>
          <p:cNvPr id="15" name="Rectangle 14"/>
          <p:cNvSpPr/>
          <p:nvPr/>
        </p:nvSpPr>
        <p:spPr>
          <a:xfrm>
            <a:off x="325268" y="1860836"/>
            <a:ext cx="1873290" cy="980031"/>
          </a:xfrm>
          <a:prstGeom prst="rect">
            <a:avLst/>
          </a:prstGeom>
          <a:noFill/>
          <a:ln>
            <a:solidFill>
              <a:srgbClr val="0082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dirty="0">
                <a:solidFill>
                  <a:srgbClr val="008264"/>
                </a:solidFill>
              </a:rPr>
              <a:t>Improve stroke unit access</a:t>
            </a:r>
            <a:endParaRPr lang="en-AU" sz="2200" dirty="0">
              <a:solidFill>
                <a:srgbClr val="008264"/>
              </a:solidFill>
            </a:endParaRPr>
          </a:p>
        </p:txBody>
      </p:sp>
      <p:sp>
        <p:nvSpPr>
          <p:cNvPr id="16" name="Title 1">
            <a:extLst>
              <a:ext uri="{FF2B5EF4-FFF2-40B4-BE49-F238E27FC236}">
                <a16:creationId xmlns:a16="http://schemas.microsoft.com/office/drawing/2014/main" id="{71BF0B9B-4951-46D0-93ED-45777F2E439E}"/>
              </a:ext>
            </a:extLst>
          </p:cNvPr>
          <p:cNvSpPr>
            <a:spLocks noGrp="1"/>
          </p:cNvSpPr>
          <p:nvPr>
            <p:ph type="title"/>
          </p:nvPr>
        </p:nvSpPr>
        <p:spPr>
          <a:xfrm>
            <a:off x="92279" y="160565"/>
            <a:ext cx="3693444" cy="731394"/>
          </a:xfrm>
        </p:spPr>
        <p:txBody>
          <a:bodyPr>
            <a:noAutofit/>
          </a:bodyPr>
          <a:lstStyle/>
          <a:p>
            <a:r>
              <a:rPr lang="en-AU" sz="2000" dirty="0">
                <a:solidFill>
                  <a:srgbClr val="151F6D"/>
                </a:solidFill>
                <a:latin typeface="Arial" panose="020B0604020202020204" pitchFamily="34" charset="0"/>
                <a:cs typeface="Arial" panose="020B0604020202020204" pitchFamily="34" charset="0"/>
              </a:rPr>
              <a:t>National Stroke Audit </a:t>
            </a:r>
            <a:br>
              <a:rPr lang="en-AU" sz="1800" dirty="0">
                <a:solidFill>
                  <a:srgbClr val="151F6D"/>
                </a:solidFill>
                <a:latin typeface="Arial" panose="020B0604020202020204" pitchFamily="34" charset="0"/>
                <a:cs typeface="Arial" panose="020B0604020202020204" pitchFamily="34" charset="0"/>
              </a:rPr>
            </a:br>
            <a:r>
              <a:rPr lang="en-AU" sz="2200" b="1" dirty="0">
                <a:solidFill>
                  <a:srgbClr val="151F6D"/>
                </a:solidFill>
                <a:latin typeface="Arial" panose="020B0604020202020204" pitchFamily="34" charset="0"/>
                <a:cs typeface="Arial" panose="020B0604020202020204" pitchFamily="34" charset="0"/>
              </a:rPr>
              <a:t>Acute Services 2019</a:t>
            </a:r>
          </a:p>
        </p:txBody>
      </p:sp>
    </p:spTree>
    <p:extLst>
      <p:ext uri="{BB962C8B-B14F-4D97-AF65-F5344CB8AC3E}">
        <p14:creationId xmlns:p14="http://schemas.microsoft.com/office/powerpoint/2010/main" val="266839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ppt_x"/>
                                          </p:val>
                                        </p:tav>
                                        <p:tav tm="100000">
                                          <p:val>
                                            <p:strVal val="#ppt_x"/>
                                          </p:val>
                                        </p:tav>
                                      </p:tavLst>
                                    </p:anim>
                                    <p:anim calcmode="lin" valueType="num">
                                      <p:cBhvr additive="base">
                                        <p:cTn id="29"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1000"/>
                                        <p:tgtEl>
                                          <p:spTgt spid="11"/>
                                        </p:tgtEl>
                                      </p:cBhvr>
                                    </p:animEffect>
                                    <p:anim calcmode="lin" valueType="num">
                                      <p:cBhvr>
                                        <p:cTn id="35" dur="1000" fill="hold"/>
                                        <p:tgtEl>
                                          <p:spTgt spid="11"/>
                                        </p:tgtEl>
                                        <p:attrNameLst>
                                          <p:attrName>ppt_x</p:attrName>
                                        </p:attrNameLst>
                                      </p:cBhvr>
                                      <p:tavLst>
                                        <p:tav tm="0">
                                          <p:val>
                                            <p:strVal val="#ppt_x"/>
                                          </p:val>
                                        </p:tav>
                                        <p:tav tm="100000">
                                          <p:val>
                                            <p:strVal val="#ppt_x"/>
                                          </p:val>
                                        </p:tav>
                                      </p:tavLst>
                                    </p:anim>
                                    <p:anim calcmode="lin" valueType="num">
                                      <p:cBhvr>
                                        <p:cTn id="3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3" grpId="0" animBg="1"/>
      <p:bldP spid="14" grpId="0" animBg="1"/>
      <p:bldP spid="1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54915" y="86988"/>
            <a:ext cx="1454699" cy="1028700"/>
          </a:xfrm>
          <a:prstGeom prst="rect">
            <a:avLst/>
          </a:prstGeom>
        </p:spPr>
      </p:pic>
      <p:sp>
        <p:nvSpPr>
          <p:cNvPr id="3" name="Rectangle 2"/>
          <p:cNvSpPr/>
          <p:nvPr/>
        </p:nvSpPr>
        <p:spPr>
          <a:xfrm>
            <a:off x="1368378" y="988188"/>
            <a:ext cx="6086537" cy="954107"/>
          </a:xfrm>
          <a:prstGeom prst="rect">
            <a:avLst/>
          </a:prstGeom>
        </p:spPr>
        <p:txBody>
          <a:bodyPr wrap="square">
            <a:spAutoFit/>
          </a:bodyPr>
          <a:lstStyle/>
          <a:p>
            <a:pPr algn="ctr"/>
            <a:r>
              <a:rPr lang="en-AU" sz="2800" b="1" dirty="0">
                <a:solidFill>
                  <a:srgbClr val="008264"/>
                </a:solidFill>
                <a:latin typeface="Arial" panose="020B0604020202020204" pitchFamily="34" charset="0"/>
                <a:cs typeface="Arial" panose="020B0604020202020204" pitchFamily="34" charset="0"/>
              </a:rPr>
              <a:t>Discussion &amp; Quality Improvement Action Plan</a:t>
            </a:r>
            <a:endParaRPr lang="en-AU" sz="2800" dirty="0">
              <a:solidFill>
                <a:srgbClr val="008264"/>
              </a:solidFill>
              <a:latin typeface="Arial" panose="020B0604020202020204" pitchFamily="34" charset="0"/>
              <a:cs typeface="Arial" panose="020B0604020202020204" pitchFamily="34" charset="0"/>
            </a:endParaRPr>
          </a:p>
        </p:txBody>
      </p:sp>
      <p:sp>
        <p:nvSpPr>
          <p:cNvPr id="6" name="TextBox 5"/>
          <p:cNvSpPr txBox="1"/>
          <p:nvPr/>
        </p:nvSpPr>
        <p:spPr>
          <a:xfrm>
            <a:off x="307693" y="2097248"/>
            <a:ext cx="8528614" cy="4228051"/>
          </a:xfrm>
          <a:prstGeom prst="rect">
            <a:avLst/>
          </a:prstGeom>
          <a:noFill/>
          <a:ln w="3175">
            <a:noFill/>
            <a:prstDash val="sysDash"/>
          </a:ln>
        </p:spPr>
        <p:txBody>
          <a:bodyPr wrap="square" rtlCol="0">
            <a:noAutofit/>
          </a:bodyPr>
          <a:lstStyle/>
          <a:p>
            <a:r>
              <a:rPr lang="en-US" sz="2400" b="1" dirty="0">
                <a:latin typeface="Arial" panose="020B0604020202020204" pitchFamily="34" charset="0"/>
                <a:cs typeface="Arial" panose="020B0604020202020204" pitchFamily="34" charset="0"/>
              </a:rPr>
              <a:t>Key Points: </a:t>
            </a:r>
            <a:r>
              <a:rPr lang="en-US" sz="2000" dirty="0">
                <a:solidFill>
                  <a:srgbClr val="FF0000"/>
                </a:solidFill>
                <a:latin typeface="Arial" panose="020B0604020202020204" pitchFamily="34" charset="0"/>
                <a:cs typeface="Arial" panose="020B0604020202020204" pitchFamily="34" charset="0"/>
              </a:rPr>
              <a:t>(this slide is for the site presenter to edit)</a:t>
            </a:r>
            <a:endParaRPr lang="en-US" sz="2000" b="1"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i="1" dirty="0">
                <a:latin typeface="Arial" panose="020B0604020202020204" pitchFamily="34" charset="0"/>
                <a:cs typeface="Arial" panose="020B0604020202020204" pitchFamily="34" charset="0"/>
              </a:rPr>
              <a:t>Develop a QI action plan:</a:t>
            </a:r>
          </a:p>
          <a:p>
            <a:pPr marL="914400" lvl="1" indent="-457200">
              <a:buFont typeface="+mj-lt"/>
              <a:buAutoNum type="arabicPeriod"/>
            </a:pPr>
            <a:r>
              <a:rPr lang="en-AU" dirty="0">
                <a:latin typeface="Arial" panose="020B0604020202020204" pitchFamily="34" charset="0"/>
                <a:cs typeface="Arial" panose="020B0604020202020204" pitchFamily="34" charset="0"/>
              </a:rPr>
              <a:t>Identify gaps (recommend picking your </a:t>
            </a:r>
            <a:r>
              <a:rPr lang="en-US" dirty="0">
                <a:latin typeface="Arial" panose="020B0604020202020204" pitchFamily="34" charset="0"/>
                <a:cs typeface="Arial" panose="020B0604020202020204" pitchFamily="34" charset="0"/>
              </a:rPr>
              <a:t>top three topics for focused QI activity over next 6-12 months)</a:t>
            </a:r>
            <a:endParaRPr lang="en-AU" dirty="0"/>
          </a:p>
          <a:p>
            <a:pPr marL="914400" lvl="1" indent="-457200">
              <a:buFont typeface="+mj-lt"/>
              <a:buAutoNum type="arabicPeriod"/>
            </a:pPr>
            <a:r>
              <a:rPr lang="en-AU" dirty="0">
                <a:latin typeface="Arial" panose="020B0604020202020204" pitchFamily="34" charset="0"/>
                <a:cs typeface="Arial" panose="020B0604020202020204" pitchFamily="34" charset="0"/>
              </a:rPr>
              <a:t>Identify barriers and enablers (for each topic)</a:t>
            </a:r>
          </a:p>
          <a:p>
            <a:pPr marL="914400" lvl="1" indent="-457200">
              <a:buFont typeface="+mj-lt"/>
              <a:buAutoNum type="arabicPeriod"/>
            </a:pPr>
            <a:r>
              <a:rPr lang="en-AU" dirty="0">
                <a:latin typeface="Arial" panose="020B0604020202020204" pitchFamily="34" charset="0"/>
                <a:cs typeface="Arial" panose="020B0604020202020204" pitchFamily="34" charset="0"/>
              </a:rPr>
              <a:t>Documenting a plan - </a:t>
            </a:r>
            <a:r>
              <a:rPr lang="en-US" i="1" dirty="0">
                <a:latin typeface="Arial" panose="020B0604020202020204" pitchFamily="34" charset="0"/>
                <a:cs typeface="Arial" panose="020B0604020202020204" pitchFamily="34" charset="0"/>
              </a:rPr>
              <a:t>Be specific as to </a:t>
            </a:r>
            <a:r>
              <a:rPr lang="en-US" i="1" u="sng" dirty="0">
                <a:latin typeface="Arial" panose="020B0604020202020204" pitchFamily="34" charset="0"/>
                <a:cs typeface="Arial" panose="020B0604020202020204" pitchFamily="34" charset="0"/>
              </a:rPr>
              <a:t>who</a:t>
            </a:r>
            <a:r>
              <a:rPr lang="en-US" i="1" dirty="0">
                <a:latin typeface="Arial" panose="020B0604020202020204" pitchFamily="34" charset="0"/>
                <a:cs typeface="Arial" panose="020B0604020202020204" pitchFamily="34" charset="0"/>
              </a:rPr>
              <a:t>, will do </a:t>
            </a:r>
            <a:r>
              <a:rPr lang="en-US" i="1" u="sng" dirty="0">
                <a:latin typeface="Arial" panose="020B0604020202020204" pitchFamily="34" charset="0"/>
                <a:cs typeface="Arial" panose="020B0604020202020204" pitchFamily="34" charset="0"/>
              </a:rPr>
              <a:t>what</a:t>
            </a:r>
            <a:r>
              <a:rPr lang="en-US" i="1" dirty="0">
                <a:latin typeface="Arial" panose="020B0604020202020204" pitchFamily="34" charset="0"/>
                <a:cs typeface="Arial" panose="020B0604020202020204" pitchFamily="34" charset="0"/>
              </a:rPr>
              <a:t>, by </a:t>
            </a:r>
            <a:r>
              <a:rPr lang="en-US" i="1" u="sng" dirty="0">
                <a:latin typeface="Arial" panose="020B0604020202020204" pitchFamily="34" charset="0"/>
                <a:cs typeface="Arial" panose="020B0604020202020204" pitchFamily="34" charset="0"/>
              </a:rPr>
              <a:t>when</a:t>
            </a:r>
          </a:p>
          <a:p>
            <a:pPr marL="914400" lvl="1" indent="-457200">
              <a:buFont typeface="+mj-lt"/>
              <a:buAutoNum type="arabicPeriod"/>
            </a:pPr>
            <a:r>
              <a:rPr lang="en-AU" dirty="0">
                <a:latin typeface="Arial" panose="020B0604020202020204" pitchFamily="34" charset="0"/>
                <a:cs typeface="Arial" panose="020B0604020202020204" pitchFamily="34" charset="0"/>
              </a:rPr>
              <a:t>Put plan into action</a:t>
            </a:r>
          </a:p>
          <a:p>
            <a:pPr marL="914400" lvl="1" indent="-457200">
              <a:buFont typeface="+mj-lt"/>
              <a:buAutoNum type="arabicPeriod"/>
            </a:pPr>
            <a:r>
              <a:rPr lang="en-AU" dirty="0">
                <a:latin typeface="Arial" panose="020B0604020202020204" pitchFamily="34" charset="0"/>
                <a:cs typeface="Arial" panose="020B0604020202020204" pitchFamily="34" charset="0"/>
              </a:rPr>
              <a:t>Re-audit or sustain/embed improvements</a:t>
            </a:r>
            <a:endParaRPr lang="en-US" i="1"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i="1" dirty="0">
                <a:latin typeface="Arial" panose="020B0604020202020204" pitchFamily="34" charset="0"/>
                <a:cs typeface="Arial" panose="020B0604020202020204" pitchFamily="34" charset="0"/>
              </a:rPr>
              <a:t>Use SMART goals (Specific, Measurable, Achievable, Realistic, and Timely)</a:t>
            </a:r>
          </a:p>
          <a:p>
            <a:pPr marL="285750" indent="-285750">
              <a:buFont typeface="Arial" panose="020B0604020202020204" pitchFamily="34" charset="0"/>
              <a:buChar char="•"/>
            </a:pPr>
            <a:r>
              <a:rPr lang="en-US" i="1" dirty="0">
                <a:latin typeface="Arial" panose="020B0604020202020204" pitchFamily="34" charset="0"/>
                <a:cs typeface="Arial" panose="020B0604020202020204" pitchFamily="34" charset="0"/>
              </a:rPr>
              <a:t>Set up a regular meeting time to review and progress improvements</a:t>
            </a:r>
          </a:p>
          <a:p>
            <a:pPr marL="285750" indent="-285750">
              <a:buFont typeface="Arial" panose="020B0604020202020204" pitchFamily="34" charset="0"/>
              <a:buChar char="•"/>
            </a:pPr>
            <a:endParaRPr lang="en-US" i="1" dirty="0">
              <a:solidFill>
                <a:srgbClr val="FF0000"/>
              </a:solidFill>
              <a:latin typeface="Arial" panose="020B0604020202020204" pitchFamily="34" charset="0"/>
              <a:cs typeface="Arial" panose="020B0604020202020204" pitchFamily="34" charset="0"/>
            </a:endParaRPr>
          </a:p>
          <a:p>
            <a:r>
              <a:rPr lang="en-US" i="1" dirty="0">
                <a:latin typeface="Arial" panose="020B0604020202020204" pitchFamily="34" charset="0"/>
                <a:cs typeface="Arial" panose="020B0604020202020204" pitchFamily="34" charset="0"/>
              </a:rPr>
              <a:t>For examples, and step by step guides visit </a:t>
            </a:r>
            <a:r>
              <a:rPr lang="en-US" i="1" dirty="0">
                <a:solidFill>
                  <a:srgbClr val="FF0000"/>
                </a:solidFill>
                <a:latin typeface="Arial" panose="020B0604020202020204" pitchFamily="34" charset="0"/>
                <a:cs typeface="Arial" panose="020B0604020202020204" pitchFamily="34" charset="0"/>
                <a:hlinkClick r:id="rId4"/>
              </a:rPr>
              <a:t>https://informme.org.au/Improving-Care</a:t>
            </a:r>
            <a:r>
              <a:rPr lang="en-US" i="1" dirty="0">
                <a:solidFill>
                  <a:srgbClr val="FF0000"/>
                </a:solidFill>
                <a:latin typeface="Arial" panose="020B0604020202020204" pitchFamily="34" charset="0"/>
                <a:cs typeface="Arial" panose="020B0604020202020204" pitchFamily="34" charset="0"/>
              </a:rPr>
              <a:t> </a:t>
            </a:r>
            <a:r>
              <a:rPr lang="en-US" i="1" dirty="0">
                <a:latin typeface="Arial" panose="020B0604020202020204" pitchFamily="34" charset="0"/>
                <a:cs typeface="Arial" panose="020B0604020202020204" pitchFamily="34" charset="0"/>
              </a:rPr>
              <a:t>and click on “Create a QI plan”</a:t>
            </a:r>
          </a:p>
        </p:txBody>
      </p:sp>
      <p:sp>
        <p:nvSpPr>
          <p:cNvPr id="7" name="Title 1">
            <a:extLst>
              <a:ext uri="{FF2B5EF4-FFF2-40B4-BE49-F238E27FC236}">
                <a16:creationId xmlns:a16="http://schemas.microsoft.com/office/drawing/2014/main" id="{BEBD287E-5588-4261-808B-669B95EFADB7}"/>
              </a:ext>
            </a:extLst>
          </p:cNvPr>
          <p:cNvSpPr>
            <a:spLocks noGrp="1"/>
          </p:cNvSpPr>
          <p:nvPr>
            <p:ph type="title"/>
          </p:nvPr>
        </p:nvSpPr>
        <p:spPr>
          <a:xfrm>
            <a:off x="92279" y="160565"/>
            <a:ext cx="3693444" cy="731394"/>
          </a:xfrm>
        </p:spPr>
        <p:txBody>
          <a:bodyPr>
            <a:noAutofit/>
          </a:bodyPr>
          <a:lstStyle/>
          <a:p>
            <a:r>
              <a:rPr lang="en-AU" sz="2000" dirty="0">
                <a:solidFill>
                  <a:srgbClr val="151F6D"/>
                </a:solidFill>
                <a:latin typeface="Arial" panose="020B0604020202020204" pitchFamily="34" charset="0"/>
                <a:cs typeface="Arial" panose="020B0604020202020204" pitchFamily="34" charset="0"/>
              </a:rPr>
              <a:t>National Stroke Audit </a:t>
            </a:r>
            <a:br>
              <a:rPr lang="en-AU" sz="1800" dirty="0">
                <a:solidFill>
                  <a:srgbClr val="151F6D"/>
                </a:solidFill>
                <a:latin typeface="Arial" panose="020B0604020202020204" pitchFamily="34" charset="0"/>
                <a:cs typeface="Arial" panose="020B0604020202020204" pitchFamily="34" charset="0"/>
              </a:rPr>
            </a:br>
            <a:r>
              <a:rPr lang="en-AU" sz="2200" b="1" dirty="0">
                <a:solidFill>
                  <a:srgbClr val="151F6D"/>
                </a:solidFill>
                <a:latin typeface="Arial" panose="020B0604020202020204" pitchFamily="34" charset="0"/>
                <a:cs typeface="Arial" panose="020B0604020202020204" pitchFamily="34" charset="0"/>
              </a:rPr>
              <a:t>Acute Services 2019</a:t>
            </a:r>
          </a:p>
        </p:txBody>
      </p:sp>
    </p:spTree>
    <p:extLst>
      <p:ext uri="{BB962C8B-B14F-4D97-AF65-F5344CB8AC3E}">
        <p14:creationId xmlns:p14="http://schemas.microsoft.com/office/powerpoint/2010/main" val="31327463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93830" y="1751461"/>
            <a:ext cx="8425412" cy="3906195"/>
          </a:xfrm>
          <a:prstGeom prst="rect">
            <a:avLst/>
          </a:prstGeom>
          <a:noFill/>
        </p:spPr>
        <p:txBody>
          <a:bodyPr wrap="square" rtlCol="0">
            <a:noAutofit/>
          </a:bodyPr>
          <a:lstStyle/>
          <a:p>
            <a:r>
              <a:rPr lang="en-AU" sz="2000" dirty="0">
                <a:latin typeface="Arial" panose="020B0604020202020204" pitchFamily="34" charset="0"/>
                <a:cs typeface="Arial" panose="020B0604020202020204" pitchFamily="34" charset="0"/>
              </a:rPr>
              <a:t>The Stroke Foundation </a:t>
            </a:r>
            <a:r>
              <a:rPr lang="en-AU" sz="2000" b="1" dirty="0" err="1">
                <a:latin typeface="Arial" panose="020B0604020202020204" pitchFamily="34" charset="0"/>
                <a:cs typeface="Arial" panose="020B0604020202020204" pitchFamily="34" charset="0"/>
              </a:rPr>
              <a:t>Inform</a:t>
            </a:r>
            <a:r>
              <a:rPr lang="en-AU" sz="2000" b="1" dirty="0" err="1">
                <a:solidFill>
                  <a:srgbClr val="0072CE"/>
                </a:solidFill>
                <a:latin typeface="Arial" panose="020B0604020202020204" pitchFamily="34" charset="0"/>
                <a:cs typeface="Arial" panose="020B0604020202020204" pitchFamily="34" charset="0"/>
              </a:rPr>
              <a:t>Me</a:t>
            </a:r>
            <a:r>
              <a:rPr lang="en-AU" sz="2000" dirty="0">
                <a:latin typeface="Arial" panose="020B0604020202020204" pitchFamily="34" charset="0"/>
                <a:cs typeface="Arial" panose="020B0604020202020204" pitchFamily="34" charset="0"/>
              </a:rPr>
              <a:t> website brings together a range of resources to support health professionals in delivering the </a:t>
            </a:r>
            <a:r>
              <a:rPr lang="en-AU" sz="2000" b="1" dirty="0">
                <a:solidFill>
                  <a:srgbClr val="008264"/>
                </a:solidFill>
                <a:latin typeface="Arial" panose="020B0604020202020204" pitchFamily="34" charset="0"/>
                <a:cs typeface="Arial" panose="020B0604020202020204" pitchFamily="34" charset="0"/>
              </a:rPr>
              <a:t>best quality stroke care.</a:t>
            </a:r>
          </a:p>
          <a:p>
            <a:endParaRPr lang="en-AU" sz="1000" dirty="0">
              <a:latin typeface="Arial" panose="020B0604020202020204" pitchFamily="34" charset="0"/>
              <a:cs typeface="Arial" panose="020B0604020202020204" pitchFamily="34" charset="0"/>
            </a:endParaRPr>
          </a:p>
          <a:p>
            <a:r>
              <a:rPr lang="en-AU" sz="2000" dirty="0">
                <a:latin typeface="Arial" panose="020B0604020202020204" pitchFamily="34" charset="0"/>
                <a:cs typeface="Arial" panose="020B0604020202020204" pitchFamily="34" charset="0"/>
              </a:rPr>
              <a:t>On </a:t>
            </a:r>
            <a:r>
              <a:rPr lang="en-AU" sz="2000" b="1" dirty="0" err="1">
                <a:latin typeface="Arial" panose="020B0604020202020204" pitchFamily="34" charset="0"/>
                <a:cs typeface="Arial" panose="020B0604020202020204" pitchFamily="34" charset="0"/>
              </a:rPr>
              <a:t>Inform</a:t>
            </a:r>
            <a:r>
              <a:rPr lang="en-AU" sz="2000" b="1" dirty="0" err="1">
                <a:solidFill>
                  <a:srgbClr val="0070C0"/>
                </a:solidFill>
                <a:latin typeface="Arial" panose="020B0604020202020204" pitchFamily="34" charset="0"/>
                <a:cs typeface="Arial" panose="020B0604020202020204" pitchFamily="34" charset="0"/>
              </a:rPr>
              <a:t>Me</a:t>
            </a:r>
            <a:r>
              <a:rPr lang="en-AU" sz="2000" dirty="0">
                <a:latin typeface="Arial" panose="020B0604020202020204" pitchFamily="34" charset="0"/>
                <a:cs typeface="Arial" panose="020B0604020202020204" pitchFamily="34" charset="0"/>
              </a:rPr>
              <a:t> hospital staff can easily access:</a:t>
            </a:r>
          </a:p>
          <a:p>
            <a:endParaRPr lang="en-AU" sz="8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AU" dirty="0">
                <a:latin typeface="Arial" panose="020B0604020202020204" pitchFamily="34" charset="0"/>
                <a:cs typeface="Arial" panose="020B0604020202020204" pitchFamily="34" charset="0"/>
              </a:rPr>
              <a:t>Interactive </a:t>
            </a:r>
            <a:r>
              <a:rPr lang="en-AU" b="1" dirty="0">
                <a:solidFill>
                  <a:srgbClr val="008264"/>
                </a:solidFill>
                <a:latin typeface="Arial" panose="020B0604020202020204" pitchFamily="34" charset="0"/>
                <a:cs typeface="Arial" panose="020B0604020202020204" pitchFamily="34" charset="0"/>
              </a:rPr>
              <a:t>graphs</a:t>
            </a:r>
            <a:r>
              <a:rPr lang="en-AU" dirty="0">
                <a:latin typeface="Arial" panose="020B0604020202020204" pitchFamily="34" charset="0"/>
                <a:cs typeface="Arial" panose="020B0604020202020204" pitchFamily="34" charset="0"/>
              </a:rPr>
              <a:t> plotting your hospital’s audit data against </a:t>
            </a:r>
            <a:r>
              <a:rPr lang="en-AU" b="1" dirty="0">
                <a:solidFill>
                  <a:srgbClr val="008264"/>
                </a:solidFill>
                <a:latin typeface="Arial" panose="020B0604020202020204" pitchFamily="34" charset="0"/>
                <a:cs typeface="Arial" panose="020B0604020202020204" pitchFamily="34" charset="0"/>
              </a:rPr>
              <a:t>national</a:t>
            </a:r>
            <a:r>
              <a:rPr lang="en-AU" dirty="0">
                <a:latin typeface="Arial" panose="020B0604020202020204" pitchFamily="34" charset="0"/>
                <a:cs typeface="Arial" panose="020B0604020202020204" pitchFamily="34" charset="0"/>
              </a:rPr>
              <a:t>, </a:t>
            </a:r>
            <a:r>
              <a:rPr lang="en-AU" b="1" dirty="0">
                <a:solidFill>
                  <a:srgbClr val="008264"/>
                </a:solidFill>
                <a:latin typeface="Arial" panose="020B0604020202020204" pitchFamily="34" charset="0"/>
                <a:cs typeface="Arial" panose="020B0604020202020204" pitchFamily="34" charset="0"/>
              </a:rPr>
              <a:t>state</a:t>
            </a:r>
            <a:r>
              <a:rPr lang="en-AU" dirty="0">
                <a:latin typeface="Arial" panose="020B0604020202020204" pitchFamily="34" charset="0"/>
                <a:cs typeface="Arial" panose="020B0604020202020204" pitchFamily="34" charset="0"/>
              </a:rPr>
              <a:t> and </a:t>
            </a:r>
            <a:r>
              <a:rPr lang="en-AU" b="1" dirty="0">
                <a:solidFill>
                  <a:srgbClr val="008264"/>
                </a:solidFill>
                <a:latin typeface="Arial" panose="020B0604020202020204" pitchFamily="34" charset="0"/>
                <a:cs typeface="Arial" panose="020B0604020202020204" pitchFamily="34" charset="0"/>
              </a:rPr>
              <a:t>peer hospitals </a:t>
            </a:r>
            <a:r>
              <a:rPr lang="en-AU" dirty="0">
                <a:latin typeface="Arial" panose="020B0604020202020204" pitchFamily="34" charset="0"/>
                <a:cs typeface="Arial" panose="020B0604020202020204" pitchFamily="34" charset="0"/>
              </a:rPr>
              <a:t>(similar sized service) averages.</a:t>
            </a:r>
          </a:p>
          <a:p>
            <a:pPr marL="342900" indent="-342900">
              <a:buFont typeface="Arial" panose="020B0604020202020204" pitchFamily="34" charset="0"/>
              <a:buChar char="•"/>
            </a:pPr>
            <a:endParaRPr lang="en-US" sz="8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Your site-specific </a:t>
            </a:r>
            <a:r>
              <a:rPr lang="en-US" b="1" dirty="0">
                <a:solidFill>
                  <a:srgbClr val="008264"/>
                </a:solidFill>
                <a:latin typeface="Arial" panose="020B0604020202020204" pitchFamily="34" charset="0"/>
                <a:cs typeface="Arial" panose="020B0604020202020204" pitchFamily="34" charset="0"/>
              </a:rPr>
              <a:t>report and dashboard</a:t>
            </a:r>
            <a:r>
              <a:rPr lang="en-US" dirty="0">
                <a:latin typeface="Arial" panose="020B0604020202020204" pitchFamily="34" charset="0"/>
                <a:cs typeface="Arial" panose="020B0604020202020204" pitchFamily="34" charset="0"/>
              </a:rPr>
              <a:t> </a:t>
            </a:r>
            <a:r>
              <a:rPr lang="en-AU" dirty="0">
                <a:latin typeface="Arial" panose="020B0604020202020204" pitchFamily="34" charset="0"/>
                <a:cs typeface="Arial" panose="020B0604020202020204" pitchFamily="34" charset="0"/>
              </a:rPr>
              <a:t>from current and previous National Stroke Audits.</a:t>
            </a:r>
          </a:p>
          <a:p>
            <a:pPr marL="342900" indent="-342900">
              <a:buFont typeface="Arial" panose="020B0604020202020204" pitchFamily="34" charset="0"/>
              <a:buChar char="•"/>
            </a:pPr>
            <a:endParaRPr lang="en-US" sz="8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Support to create your own </a:t>
            </a:r>
            <a:r>
              <a:rPr lang="en-US" b="1" dirty="0">
                <a:solidFill>
                  <a:srgbClr val="008264"/>
                </a:solidFill>
                <a:latin typeface="Arial" panose="020B0604020202020204" pitchFamily="34" charset="0"/>
                <a:cs typeface="Arial" panose="020B0604020202020204" pitchFamily="34" charset="0"/>
              </a:rPr>
              <a:t>quality improvement plans </a:t>
            </a:r>
            <a:r>
              <a:rPr lang="en-US" dirty="0">
                <a:latin typeface="Arial" panose="020B0604020202020204" pitchFamily="34" charset="0"/>
                <a:cs typeface="Arial" panose="020B0604020202020204" pitchFamily="34" charset="0"/>
              </a:rPr>
              <a:t>in response to your audit results, plus the opportunity to view quality improvement plans that other hospitals have submitted, </a:t>
            </a:r>
            <a:r>
              <a:rPr lang="en-AU" sz="2000" dirty="0">
                <a:hlinkClick r:id="rId3"/>
              </a:rPr>
              <a:t>https://informme.org.au/Improving-Care</a:t>
            </a:r>
            <a:r>
              <a:rPr lang="en-AU" sz="2000" dirty="0"/>
              <a:t>  </a:t>
            </a:r>
          </a:p>
          <a:p>
            <a:endParaRPr lang="en-AU" sz="2000" dirty="0"/>
          </a:p>
        </p:txBody>
      </p:sp>
      <p:sp>
        <p:nvSpPr>
          <p:cNvPr id="3" name="Rectangle 2"/>
          <p:cNvSpPr/>
          <p:nvPr/>
        </p:nvSpPr>
        <p:spPr>
          <a:xfrm>
            <a:off x="493830" y="5657656"/>
            <a:ext cx="8255393" cy="584775"/>
          </a:xfrm>
          <a:prstGeom prst="rect">
            <a:avLst/>
          </a:prstGeom>
        </p:spPr>
        <p:txBody>
          <a:bodyPr wrap="square">
            <a:spAutoFit/>
          </a:bodyPr>
          <a:lstStyle/>
          <a:p>
            <a:r>
              <a:rPr lang="en-US" sz="3200" dirty="0">
                <a:solidFill>
                  <a:srgbClr val="151F6D"/>
                </a:solidFill>
                <a:latin typeface="Arial" panose="020B0604020202020204" pitchFamily="34" charset="0"/>
                <a:cs typeface="Arial" panose="020B0604020202020204" pitchFamily="34" charset="0"/>
              </a:rPr>
              <a:t>Register now: </a:t>
            </a:r>
            <a:r>
              <a:rPr lang="en-AU" sz="3200" dirty="0">
                <a:hlinkClick r:id="rId4"/>
              </a:rPr>
              <a:t>https://informme.org.au/sign-up</a:t>
            </a:r>
            <a:endParaRPr lang="en-AU" sz="3200" b="1" dirty="0">
              <a:solidFill>
                <a:srgbClr val="151F6D"/>
              </a:solidFill>
              <a:latin typeface="Arial" panose="020B0604020202020204" pitchFamily="34" charset="0"/>
              <a:cs typeface="Arial" panose="020B0604020202020204" pitchFamily="34" charset="0"/>
            </a:endParaRPr>
          </a:p>
        </p:txBody>
      </p:sp>
      <p:pic>
        <p:nvPicPr>
          <p:cNvPr id="8" name="Picture 7" descr="A picture containing drawing&#10;&#10;Description automatically generated">
            <a:extLst>
              <a:ext uri="{FF2B5EF4-FFF2-40B4-BE49-F238E27FC236}">
                <a16:creationId xmlns:a16="http://schemas.microsoft.com/office/drawing/2014/main" id="{537CA4E8-32D4-484E-AC7E-D3AC3F63A40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98439" y="747138"/>
            <a:ext cx="3686689" cy="971686"/>
          </a:xfrm>
          <a:prstGeom prst="rect">
            <a:avLst/>
          </a:prstGeom>
        </p:spPr>
      </p:pic>
      <p:sp>
        <p:nvSpPr>
          <p:cNvPr id="9" name="Title 1">
            <a:extLst>
              <a:ext uri="{FF2B5EF4-FFF2-40B4-BE49-F238E27FC236}">
                <a16:creationId xmlns:a16="http://schemas.microsoft.com/office/drawing/2014/main" id="{9830C70C-037D-4768-8A53-B9E6315C5686}"/>
              </a:ext>
            </a:extLst>
          </p:cNvPr>
          <p:cNvSpPr>
            <a:spLocks noGrp="1"/>
          </p:cNvSpPr>
          <p:nvPr>
            <p:ph type="title"/>
          </p:nvPr>
        </p:nvSpPr>
        <p:spPr>
          <a:xfrm>
            <a:off x="92279" y="160565"/>
            <a:ext cx="3693444" cy="731394"/>
          </a:xfrm>
        </p:spPr>
        <p:txBody>
          <a:bodyPr>
            <a:noAutofit/>
          </a:bodyPr>
          <a:lstStyle/>
          <a:p>
            <a:r>
              <a:rPr lang="en-AU" sz="2000" dirty="0">
                <a:solidFill>
                  <a:srgbClr val="151F6D"/>
                </a:solidFill>
                <a:latin typeface="Arial" panose="020B0604020202020204" pitchFamily="34" charset="0"/>
                <a:cs typeface="Arial" panose="020B0604020202020204" pitchFamily="34" charset="0"/>
              </a:rPr>
              <a:t>National Stroke Audit </a:t>
            </a:r>
            <a:br>
              <a:rPr lang="en-AU" sz="1800" dirty="0">
                <a:solidFill>
                  <a:srgbClr val="151F6D"/>
                </a:solidFill>
                <a:latin typeface="Arial" panose="020B0604020202020204" pitchFamily="34" charset="0"/>
                <a:cs typeface="Arial" panose="020B0604020202020204" pitchFamily="34" charset="0"/>
              </a:rPr>
            </a:br>
            <a:r>
              <a:rPr lang="en-AU" sz="2200" b="1" dirty="0">
                <a:solidFill>
                  <a:srgbClr val="151F6D"/>
                </a:solidFill>
                <a:latin typeface="Arial" panose="020B0604020202020204" pitchFamily="34" charset="0"/>
                <a:cs typeface="Arial" panose="020B0604020202020204" pitchFamily="34" charset="0"/>
              </a:rPr>
              <a:t>Acute Services 2019</a:t>
            </a:r>
          </a:p>
        </p:txBody>
      </p:sp>
    </p:spTree>
    <p:extLst>
      <p:ext uri="{BB962C8B-B14F-4D97-AF65-F5344CB8AC3E}">
        <p14:creationId xmlns:p14="http://schemas.microsoft.com/office/powerpoint/2010/main" val="36249943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143" y="1064442"/>
            <a:ext cx="4490256" cy="614318"/>
          </a:xfrm>
        </p:spPr>
        <p:txBody>
          <a:bodyPr>
            <a:noAutofit/>
          </a:bodyPr>
          <a:lstStyle/>
          <a:p>
            <a:r>
              <a:rPr lang="en-US" sz="1800" dirty="0">
                <a:latin typeface="Arial" panose="020B0604020202020204" pitchFamily="34" charset="0"/>
                <a:cs typeface="Arial" panose="020B0604020202020204" pitchFamily="34" charset="0"/>
              </a:rPr>
              <a:t>National Stroke Audit 2016</a:t>
            </a:r>
            <a:br>
              <a:rPr lang="en-US" sz="2250" dirty="0">
                <a:latin typeface="Arial" panose="020B0604020202020204" pitchFamily="34" charset="0"/>
                <a:cs typeface="Arial" panose="020B0604020202020204" pitchFamily="34" charset="0"/>
              </a:rPr>
            </a:br>
            <a:r>
              <a:rPr lang="en-US" sz="2100" b="1" dirty="0">
                <a:latin typeface="Arial" panose="020B0604020202020204" pitchFamily="34" charset="0"/>
                <a:cs typeface="Arial" panose="020B0604020202020204" pitchFamily="34" charset="0"/>
              </a:rPr>
              <a:t>Where to find out more</a:t>
            </a:r>
            <a:endParaRPr lang="en-AU" sz="2100" b="1" dirty="0">
              <a:latin typeface="Arial" panose="020B0604020202020204" pitchFamily="34" charset="0"/>
              <a:cs typeface="Arial" panose="020B0604020202020204" pitchFamily="34" charset="0"/>
            </a:endParaRPr>
          </a:p>
        </p:txBody>
      </p:sp>
      <p:sp>
        <p:nvSpPr>
          <p:cNvPr id="4" name="Content Placeholder 2"/>
          <p:cNvSpPr>
            <a:spLocks noGrp="1"/>
          </p:cNvSpPr>
          <p:nvPr>
            <p:ph idx="1"/>
          </p:nvPr>
        </p:nvSpPr>
        <p:spPr>
          <a:xfrm>
            <a:off x="2639053" y="2846647"/>
            <a:ext cx="3447800" cy="412230"/>
          </a:xfrm>
        </p:spPr>
        <p:txBody>
          <a:bodyPr>
            <a:noAutofit/>
          </a:bodyPr>
          <a:lstStyle/>
          <a:p>
            <a:pPr marL="0" indent="0">
              <a:buNone/>
            </a:pPr>
            <a:r>
              <a:rPr lang="en-AU" sz="2400" dirty="0">
                <a:latin typeface="Arial" panose="020B0604020202020204" pitchFamily="34" charset="0"/>
                <a:cs typeface="Arial" panose="020B0604020202020204" pitchFamily="34" charset="0"/>
              </a:rPr>
              <a:t>Download the report at:</a:t>
            </a:r>
          </a:p>
          <a:p>
            <a:pPr marL="0" indent="0">
              <a:buNone/>
            </a:pPr>
            <a:endParaRPr lang="en-US" dirty="0">
              <a:latin typeface="Arial" panose="020B0604020202020204" pitchFamily="34" charset="0"/>
              <a:cs typeface="Arial" panose="020B0604020202020204" pitchFamily="34" charset="0"/>
            </a:endParaRPr>
          </a:p>
          <a:p>
            <a:pPr marL="0" indent="0">
              <a:buNone/>
            </a:pPr>
            <a:endParaRPr lang="en-US" dirty="0">
              <a:latin typeface="Arial" panose="020B0604020202020204" pitchFamily="34" charset="0"/>
              <a:cs typeface="Arial" panose="020B0604020202020204" pitchFamily="34" charset="0"/>
            </a:endParaRPr>
          </a:p>
          <a:p>
            <a:pPr marL="0" indent="0">
              <a:buNone/>
            </a:pPr>
            <a:endParaRPr lang="en-US" dirty="0">
              <a:latin typeface="Arial" panose="020B0604020202020204" pitchFamily="34" charset="0"/>
              <a:cs typeface="Arial" panose="020B0604020202020204" pitchFamily="34" charset="0"/>
            </a:endParaRPr>
          </a:p>
          <a:p>
            <a:pPr marL="0" indent="0">
              <a:buNone/>
            </a:pPr>
            <a:endParaRPr lang="en-AU" dirty="0">
              <a:latin typeface="Arial" panose="020B0604020202020204" pitchFamily="34" charset="0"/>
              <a:cs typeface="Arial" panose="020B0604020202020204" pitchFamily="34" charset="0"/>
            </a:endParaRPr>
          </a:p>
          <a:p>
            <a:pPr marL="0" indent="0">
              <a:buNone/>
            </a:pPr>
            <a:endParaRPr lang="en-AU" dirty="0">
              <a:latin typeface="Arial" panose="020B0604020202020204" pitchFamily="34" charset="0"/>
              <a:cs typeface="Arial" panose="020B0604020202020204" pitchFamily="34" charset="0"/>
            </a:endParaRPr>
          </a:p>
        </p:txBody>
      </p:sp>
      <p:sp>
        <p:nvSpPr>
          <p:cNvPr id="3" name="Rectangle 2"/>
          <p:cNvSpPr/>
          <p:nvPr/>
        </p:nvSpPr>
        <p:spPr>
          <a:xfrm>
            <a:off x="629813" y="3387492"/>
            <a:ext cx="7939644" cy="784830"/>
          </a:xfrm>
          <a:prstGeom prst="rect">
            <a:avLst/>
          </a:prstGeom>
        </p:spPr>
        <p:txBody>
          <a:bodyPr wrap="square">
            <a:spAutoFit/>
          </a:bodyPr>
          <a:lstStyle/>
          <a:p>
            <a:r>
              <a:rPr lang="en-AU" sz="4500" b="1" i="1" dirty="0">
                <a:solidFill>
                  <a:srgbClr val="151F6D"/>
                </a:solidFill>
                <a:latin typeface="Arial" panose="020B0604020202020204" pitchFamily="34" charset="0"/>
                <a:cs typeface="Arial" panose="020B0604020202020204" pitchFamily="34" charset="0"/>
              </a:rPr>
              <a:t>informme.org.au/stroke-data</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07315" y="857251"/>
            <a:ext cx="1454699" cy="1028700"/>
          </a:xfrm>
          <a:prstGeom prst="rect">
            <a:avLst/>
          </a:prstGeom>
        </p:spPr>
      </p:pic>
      <p:pic>
        <p:nvPicPr>
          <p:cNvPr id="5" name="Picture 4"/>
          <p:cNvPicPr>
            <a:picLocks noChangeAspect="1"/>
          </p:cNvPicPr>
          <p:nvPr/>
        </p:nvPicPr>
        <p:blipFill rotWithShape="1">
          <a:blip r:embed="rId4"/>
          <a:srcRect b="21365"/>
          <a:stretch/>
        </p:blipFill>
        <p:spPr>
          <a:xfrm>
            <a:off x="0" y="857251"/>
            <a:ext cx="9144000" cy="4044534"/>
          </a:xfrm>
          <a:prstGeom prst="rect">
            <a:avLst/>
          </a:prstGeom>
        </p:spPr>
      </p:pic>
    </p:spTree>
    <p:extLst>
      <p:ext uri="{BB962C8B-B14F-4D97-AF65-F5344CB8AC3E}">
        <p14:creationId xmlns:p14="http://schemas.microsoft.com/office/powerpoint/2010/main" val="16818699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12424" y="147928"/>
            <a:ext cx="1454699" cy="1028700"/>
          </a:xfrm>
          <a:prstGeom prst="rect">
            <a:avLst/>
          </a:prstGeom>
        </p:spPr>
      </p:pic>
      <p:sp>
        <p:nvSpPr>
          <p:cNvPr id="4" name="TextBox 3"/>
          <p:cNvSpPr txBox="1"/>
          <p:nvPr/>
        </p:nvSpPr>
        <p:spPr>
          <a:xfrm>
            <a:off x="226502" y="1937857"/>
            <a:ext cx="8330269" cy="4759577"/>
          </a:xfrm>
          <a:prstGeom prst="rect">
            <a:avLst/>
          </a:prstGeom>
          <a:noFill/>
        </p:spPr>
        <p:txBody>
          <a:bodyPr wrap="square" rtlCol="0">
            <a:noAutofit/>
          </a:bodyPr>
          <a:lstStyle/>
          <a:p>
            <a:pPr marL="457200" indent="-457200">
              <a:buFont typeface="Arial" panose="020B0604020202020204" pitchFamily="34" charset="0"/>
              <a:buChar char="•"/>
            </a:pPr>
            <a:r>
              <a:rPr lang="en-AU" sz="2000" dirty="0">
                <a:latin typeface="Arial" panose="020B0604020202020204" pitchFamily="34" charset="0"/>
                <a:cs typeface="Arial" panose="020B0604020202020204" pitchFamily="34" charset="0"/>
              </a:rPr>
              <a:t>Share with other team members data on both the </a:t>
            </a:r>
            <a:r>
              <a:rPr lang="en-AU" sz="2000" b="1" dirty="0">
                <a:solidFill>
                  <a:srgbClr val="008264"/>
                </a:solidFill>
                <a:latin typeface="Arial" panose="020B0604020202020204" pitchFamily="34" charset="0"/>
                <a:cs typeface="Arial" panose="020B0604020202020204" pitchFamily="34" charset="0"/>
              </a:rPr>
              <a:t>processes of care </a:t>
            </a:r>
            <a:r>
              <a:rPr lang="en-AU" sz="2000" dirty="0">
                <a:latin typeface="Arial" panose="020B0604020202020204" pitchFamily="34" charset="0"/>
                <a:cs typeface="Arial" panose="020B0604020202020204" pitchFamily="34" charset="0"/>
              </a:rPr>
              <a:t>and </a:t>
            </a:r>
            <a:r>
              <a:rPr lang="en-AU" sz="2000" b="1" dirty="0">
                <a:solidFill>
                  <a:srgbClr val="008264"/>
                </a:solidFill>
                <a:latin typeface="Arial" panose="020B0604020202020204" pitchFamily="34" charset="0"/>
                <a:cs typeface="Arial" panose="020B0604020202020204" pitchFamily="34" charset="0"/>
              </a:rPr>
              <a:t>organisational issues </a:t>
            </a:r>
            <a:r>
              <a:rPr lang="en-AU" sz="2000" dirty="0">
                <a:latin typeface="Arial" panose="020B0604020202020204" pitchFamily="34" charset="0"/>
                <a:cs typeface="Arial" panose="020B0604020202020204" pitchFamily="34" charset="0"/>
              </a:rPr>
              <a:t>that impact on stroke service delivery at your service.</a:t>
            </a:r>
          </a:p>
          <a:p>
            <a:pPr marL="457200" indent="-457200">
              <a:buFont typeface="Arial" panose="020B0604020202020204" pitchFamily="34" charset="0"/>
              <a:buChar char="•"/>
            </a:pPr>
            <a:endParaRPr lang="en-AU" sz="800" dirty="0">
              <a:latin typeface="Arial" panose="020B0604020202020204" pitchFamily="34" charset="0"/>
              <a:cs typeface="Arial" panose="020B0604020202020204" pitchFamily="34" charset="0"/>
            </a:endParaRPr>
          </a:p>
          <a:p>
            <a:pPr marL="457200" indent="-457200">
              <a:buClr>
                <a:schemeClr val="tx1"/>
              </a:buClr>
              <a:buFont typeface="Arial" panose="020B0604020202020204" pitchFamily="34" charset="0"/>
              <a:buChar char="•"/>
            </a:pPr>
            <a:r>
              <a:rPr lang="en-AU" sz="2000" b="1" dirty="0">
                <a:solidFill>
                  <a:srgbClr val="008264"/>
                </a:solidFill>
                <a:latin typeface="Arial" panose="020B0604020202020204" pitchFamily="34" charset="0"/>
                <a:cs typeface="Arial" panose="020B0604020202020204" pitchFamily="34" charset="0"/>
              </a:rPr>
              <a:t>Benchmark</a:t>
            </a:r>
            <a:r>
              <a:rPr lang="en-AU" sz="2000" dirty="0">
                <a:latin typeface="Arial" panose="020B0604020202020204" pitchFamily="34" charset="0"/>
                <a:cs typeface="Arial" panose="020B0604020202020204" pitchFamily="34" charset="0"/>
              </a:rPr>
              <a:t> the quality of stroke care in your hospital against other hospitals that manage similar numbers of stroke admissions. </a:t>
            </a:r>
          </a:p>
          <a:p>
            <a:pPr marL="457200" indent="-457200">
              <a:buClr>
                <a:schemeClr val="tx1"/>
              </a:buClr>
              <a:buFont typeface="Arial" panose="020B0604020202020204" pitchFamily="34" charset="0"/>
              <a:buChar char="•"/>
            </a:pPr>
            <a:endParaRPr lang="en-AU" sz="800" dirty="0">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en-AU" sz="2000" dirty="0">
                <a:latin typeface="Arial" panose="020B0604020202020204" pitchFamily="34" charset="0"/>
                <a:cs typeface="Arial" panose="020B0604020202020204" pitchFamily="34" charset="0"/>
              </a:rPr>
              <a:t>Identify potential strengths and weaknesses in the management of stroke and highlight focus areas for ongoing </a:t>
            </a:r>
            <a:r>
              <a:rPr lang="en-AU" sz="2000" b="1" dirty="0">
                <a:solidFill>
                  <a:srgbClr val="008264"/>
                </a:solidFill>
                <a:latin typeface="Arial" panose="020B0604020202020204" pitchFamily="34" charset="0"/>
                <a:cs typeface="Arial" panose="020B0604020202020204" pitchFamily="34" charset="0"/>
              </a:rPr>
              <a:t>quality improvement activities:</a:t>
            </a:r>
          </a:p>
          <a:p>
            <a:pPr marL="914400" lvl="1" indent="-457200">
              <a:buFont typeface="+mj-lt"/>
              <a:buAutoNum type="arabicPeriod"/>
            </a:pPr>
            <a:r>
              <a:rPr lang="en-AU" sz="2000" dirty="0">
                <a:latin typeface="Arial" panose="020B0604020202020204" pitchFamily="34" charset="0"/>
                <a:cs typeface="Arial" panose="020B0604020202020204" pitchFamily="34" charset="0"/>
              </a:rPr>
              <a:t>Identify issues</a:t>
            </a:r>
          </a:p>
          <a:p>
            <a:pPr marL="914400" lvl="1" indent="-457200">
              <a:buFont typeface="+mj-lt"/>
              <a:buAutoNum type="arabicPeriod"/>
            </a:pPr>
            <a:r>
              <a:rPr lang="en-AU" sz="2000" dirty="0">
                <a:latin typeface="Arial" panose="020B0604020202020204" pitchFamily="34" charset="0"/>
                <a:cs typeface="Arial" panose="020B0604020202020204" pitchFamily="34" charset="0"/>
              </a:rPr>
              <a:t>Define the standard/criteria</a:t>
            </a:r>
          </a:p>
          <a:p>
            <a:pPr marL="914400" lvl="1" indent="-457200">
              <a:buFont typeface="+mj-lt"/>
              <a:buAutoNum type="arabicPeriod"/>
            </a:pPr>
            <a:r>
              <a:rPr lang="en-AU" sz="2000" dirty="0">
                <a:latin typeface="Arial" panose="020B0604020202020204" pitchFamily="34" charset="0"/>
                <a:cs typeface="Arial" panose="020B0604020202020204" pitchFamily="34" charset="0"/>
              </a:rPr>
              <a:t>Review data analysis</a:t>
            </a:r>
          </a:p>
          <a:p>
            <a:pPr marL="914400" lvl="1" indent="-457200">
              <a:buFont typeface="+mj-lt"/>
              <a:buAutoNum type="arabicPeriod"/>
            </a:pPr>
            <a:r>
              <a:rPr lang="en-AU" sz="2000" dirty="0">
                <a:latin typeface="Arial" panose="020B0604020202020204" pitchFamily="34" charset="0"/>
                <a:cs typeface="Arial" panose="020B0604020202020204" pitchFamily="34" charset="0"/>
              </a:rPr>
              <a:t>Implement change</a:t>
            </a:r>
          </a:p>
          <a:p>
            <a:pPr marL="914400" lvl="1" indent="-457200">
              <a:buFont typeface="+mj-lt"/>
              <a:buAutoNum type="arabicPeriod"/>
            </a:pPr>
            <a:r>
              <a:rPr lang="en-AU" sz="2000" dirty="0">
                <a:latin typeface="Arial" panose="020B0604020202020204" pitchFamily="34" charset="0"/>
                <a:cs typeface="Arial" panose="020B0604020202020204" pitchFamily="34" charset="0"/>
              </a:rPr>
              <a:t>Re-audit (through our </a:t>
            </a:r>
            <a:r>
              <a:rPr lang="en-AU" sz="2000" b="1" dirty="0">
                <a:solidFill>
                  <a:srgbClr val="008264"/>
                </a:solidFill>
                <a:latin typeface="Arial" panose="020B0604020202020204" pitchFamily="34" charset="0"/>
                <a:cs typeface="Arial" panose="020B0604020202020204" pitchFamily="34" charset="0"/>
              </a:rPr>
              <a:t>new spot audit program </a:t>
            </a:r>
            <a:r>
              <a:rPr lang="en-AU" sz="2000" dirty="0">
                <a:latin typeface="Arial" panose="020B0604020202020204" pitchFamily="34" charset="0"/>
                <a:cs typeface="Arial" panose="020B0604020202020204" pitchFamily="34" charset="0"/>
              </a:rPr>
              <a:t>you can choose a clinical module and audit anytime)</a:t>
            </a:r>
          </a:p>
          <a:p>
            <a:endParaRPr lang="en-AU" sz="2400" dirty="0">
              <a:latin typeface="Arial" panose="020B0604020202020204" pitchFamily="34" charset="0"/>
              <a:cs typeface="Arial" panose="020B0604020202020204" pitchFamily="34" charset="0"/>
            </a:endParaRPr>
          </a:p>
          <a:p>
            <a:endParaRPr lang="en-AU" sz="2400" dirty="0">
              <a:latin typeface="Arial" panose="020B0604020202020204" pitchFamily="34" charset="0"/>
              <a:cs typeface="Arial" panose="020B0604020202020204" pitchFamily="34" charset="0"/>
            </a:endParaRPr>
          </a:p>
        </p:txBody>
      </p:sp>
      <p:sp>
        <p:nvSpPr>
          <p:cNvPr id="3" name="Rectangle 2"/>
          <p:cNvSpPr/>
          <p:nvPr/>
        </p:nvSpPr>
        <p:spPr>
          <a:xfrm>
            <a:off x="1610686" y="937854"/>
            <a:ext cx="5612236" cy="954107"/>
          </a:xfrm>
          <a:prstGeom prst="rect">
            <a:avLst/>
          </a:prstGeom>
        </p:spPr>
        <p:txBody>
          <a:bodyPr wrap="square">
            <a:spAutoFit/>
          </a:bodyPr>
          <a:lstStyle/>
          <a:p>
            <a:pPr algn="ctr"/>
            <a:r>
              <a:rPr lang="en-US" sz="2800" b="1" dirty="0">
                <a:latin typeface="Arial" panose="020B0604020202020204" pitchFamily="34" charset="0"/>
                <a:cs typeface="Arial" panose="020B0604020202020204" pitchFamily="34" charset="0"/>
              </a:rPr>
              <a:t>Quality Improvement </a:t>
            </a:r>
          </a:p>
          <a:p>
            <a:pPr algn="ctr"/>
            <a:r>
              <a:rPr lang="en-US" sz="2800" b="1" dirty="0">
                <a:latin typeface="Arial" panose="020B0604020202020204" pitchFamily="34" charset="0"/>
                <a:cs typeface="Arial" panose="020B0604020202020204" pitchFamily="34" charset="0"/>
              </a:rPr>
              <a:t>Action Planning</a:t>
            </a:r>
            <a:endParaRPr lang="en-AU" sz="2800" b="1" dirty="0">
              <a:latin typeface="Arial" panose="020B0604020202020204" pitchFamily="34" charset="0"/>
              <a:cs typeface="Arial" panose="020B0604020202020204" pitchFamily="34" charset="0"/>
            </a:endParaRPr>
          </a:p>
        </p:txBody>
      </p:sp>
      <p:sp>
        <p:nvSpPr>
          <p:cNvPr id="6" name="Title 1">
            <a:extLst>
              <a:ext uri="{FF2B5EF4-FFF2-40B4-BE49-F238E27FC236}">
                <a16:creationId xmlns:a16="http://schemas.microsoft.com/office/drawing/2014/main" id="{86E0E1A5-B476-4B9B-A14B-D01FA534C9C1}"/>
              </a:ext>
            </a:extLst>
          </p:cNvPr>
          <p:cNvSpPr>
            <a:spLocks noGrp="1"/>
          </p:cNvSpPr>
          <p:nvPr>
            <p:ph type="title"/>
          </p:nvPr>
        </p:nvSpPr>
        <p:spPr>
          <a:xfrm>
            <a:off x="92279" y="160565"/>
            <a:ext cx="3693444" cy="731394"/>
          </a:xfrm>
        </p:spPr>
        <p:txBody>
          <a:bodyPr>
            <a:noAutofit/>
          </a:bodyPr>
          <a:lstStyle/>
          <a:p>
            <a:r>
              <a:rPr lang="en-AU" sz="2000" dirty="0">
                <a:solidFill>
                  <a:srgbClr val="151F6D"/>
                </a:solidFill>
                <a:latin typeface="Arial" panose="020B0604020202020204" pitchFamily="34" charset="0"/>
                <a:cs typeface="Arial" panose="020B0604020202020204" pitchFamily="34" charset="0"/>
              </a:rPr>
              <a:t>National Stroke Audit </a:t>
            </a:r>
            <a:br>
              <a:rPr lang="en-AU" sz="1800" dirty="0">
                <a:solidFill>
                  <a:srgbClr val="151F6D"/>
                </a:solidFill>
                <a:latin typeface="Arial" panose="020B0604020202020204" pitchFamily="34" charset="0"/>
                <a:cs typeface="Arial" panose="020B0604020202020204" pitchFamily="34" charset="0"/>
              </a:rPr>
            </a:br>
            <a:r>
              <a:rPr lang="en-AU" sz="2200" b="1" dirty="0">
                <a:solidFill>
                  <a:srgbClr val="151F6D"/>
                </a:solidFill>
                <a:latin typeface="Arial" panose="020B0604020202020204" pitchFamily="34" charset="0"/>
                <a:cs typeface="Arial" panose="020B0604020202020204" pitchFamily="34" charset="0"/>
              </a:rPr>
              <a:t>Acute Services 2019</a:t>
            </a:r>
          </a:p>
        </p:txBody>
      </p:sp>
    </p:spTree>
    <p:extLst>
      <p:ext uri="{BB962C8B-B14F-4D97-AF65-F5344CB8AC3E}">
        <p14:creationId xmlns:p14="http://schemas.microsoft.com/office/powerpoint/2010/main" val="25659329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61027" y="171099"/>
            <a:ext cx="1454699" cy="1028700"/>
          </a:xfrm>
          <a:prstGeom prst="rect">
            <a:avLst/>
          </a:prstGeom>
        </p:spPr>
      </p:pic>
      <p:sp>
        <p:nvSpPr>
          <p:cNvPr id="4" name="TextBox 3"/>
          <p:cNvSpPr txBox="1"/>
          <p:nvPr/>
        </p:nvSpPr>
        <p:spPr>
          <a:xfrm>
            <a:off x="478172" y="2172749"/>
            <a:ext cx="7852096" cy="4202884"/>
          </a:xfrm>
          <a:prstGeom prst="rect">
            <a:avLst/>
          </a:prstGeom>
          <a:noFill/>
        </p:spPr>
        <p:txBody>
          <a:bodyPr wrap="square" rtlCol="0">
            <a:noAutofit/>
          </a:bodyPr>
          <a:lstStyle/>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This </a:t>
            </a:r>
            <a:r>
              <a:rPr lang="en-US" sz="2000" b="1" dirty="0">
                <a:solidFill>
                  <a:srgbClr val="008264"/>
                </a:solidFill>
                <a:latin typeface="Arial" panose="020B0604020202020204" pitchFamily="34" charset="0"/>
                <a:cs typeface="Arial" panose="020B0604020202020204" pitchFamily="34" charset="0"/>
              </a:rPr>
              <a:t>slide-deck</a:t>
            </a:r>
            <a:r>
              <a:rPr lang="en-US" sz="2000" dirty="0">
                <a:latin typeface="Arial" panose="020B0604020202020204" pitchFamily="34" charset="0"/>
                <a:cs typeface="Arial" panose="020B0604020202020204" pitchFamily="34" charset="0"/>
              </a:rPr>
              <a:t> can be tailored and used to</a:t>
            </a:r>
            <a:r>
              <a:rPr lang="en-US" sz="2000" dirty="0">
                <a:solidFill>
                  <a:srgbClr val="008264"/>
                </a:solidFill>
                <a:latin typeface="Arial" panose="020B0604020202020204" pitchFamily="34" charset="0"/>
                <a:cs typeface="Arial" panose="020B0604020202020204" pitchFamily="34" charset="0"/>
              </a:rPr>
              <a:t> </a:t>
            </a:r>
            <a:r>
              <a:rPr lang="en-US" sz="2000" b="1" dirty="0">
                <a:solidFill>
                  <a:srgbClr val="008264"/>
                </a:solidFill>
                <a:latin typeface="Arial" panose="020B0604020202020204" pitchFamily="34" charset="0"/>
                <a:cs typeface="Arial" panose="020B0604020202020204" pitchFamily="34" charset="0"/>
              </a:rPr>
              <a:t>share</a:t>
            </a:r>
            <a:r>
              <a:rPr lang="en-US" sz="2000" dirty="0">
                <a:solidFill>
                  <a:srgbClr val="008264"/>
                </a:solidFill>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and </a:t>
            </a:r>
            <a:r>
              <a:rPr lang="en-US" sz="2000" b="1" dirty="0">
                <a:solidFill>
                  <a:srgbClr val="008264"/>
                </a:solidFill>
                <a:latin typeface="Arial" panose="020B0604020202020204" pitchFamily="34" charset="0"/>
                <a:cs typeface="Arial" panose="020B0604020202020204" pitchFamily="34" charset="0"/>
              </a:rPr>
              <a:t>present</a:t>
            </a:r>
            <a:r>
              <a:rPr lang="en-US" sz="2000" b="1" dirty="0">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your site’s National Stroke Audit data to your team and other stakeholders.</a:t>
            </a:r>
          </a:p>
          <a:p>
            <a:endParaRPr lang="en-US" sz="8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The template is intended to be </a:t>
            </a:r>
            <a:r>
              <a:rPr lang="en-US" sz="2000" b="1" dirty="0">
                <a:solidFill>
                  <a:srgbClr val="008264"/>
                </a:solidFill>
                <a:latin typeface="Arial" panose="020B0604020202020204" pitchFamily="34" charset="0"/>
                <a:cs typeface="Arial" panose="020B0604020202020204" pitchFamily="34" charset="0"/>
              </a:rPr>
              <a:t>interactive</a:t>
            </a:r>
            <a:r>
              <a:rPr lang="en-US" sz="2000" dirty="0">
                <a:latin typeface="Arial" panose="020B0604020202020204" pitchFamily="34" charset="0"/>
                <a:cs typeface="Arial" panose="020B0604020202020204" pitchFamily="34" charset="0"/>
              </a:rPr>
              <a:t>, please add or remove slides to suit your hospital’s individual requirements. </a:t>
            </a:r>
          </a:p>
          <a:p>
            <a:endParaRPr lang="en-US" sz="8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To populate, refer to </a:t>
            </a:r>
            <a:r>
              <a:rPr lang="en-US" sz="2000" b="1" dirty="0">
                <a:solidFill>
                  <a:srgbClr val="008264"/>
                </a:solidFill>
                <a:latin typeface="Arial" panose="020B0604020202020204" pitchFamily="34" charset="0"/>
                <a:cs typeface="Arial" panose="020B0604020202020204" pitchFamily="34" charset="0"/>
              </a:rPr>
              <a:t>your hospital’s site report </a:t>
            </a:r>
            <a:r>
              <a:rPr lang="en-US" sz="2000" dirty="0">
                <a:latin typeface="Arial" panose="020B0604020202020204" pitchFamily="34" charset="0"/>
                <a:cs typeface="Arial" panose="020B0604020202020204" pitchFamily="34" charset="0"/>
              </a:rPr>
              <a:t>(in excel format) to locate your Framework and Clinical Care Indicator results. Transpose your results (and state results when required) into each slide.</a:t>
            </a:r>
          </a:p>
          <a:p>
            <a:pPr marL="342900" indent="-342900">
              <a:buFont typeface="Arial" panose="020B0604020202020204" pitchFamily="34" charset="0"/>
              <a:buChar char="•"/>
            </a:pPr>
            <a:endParaRPr lang="en-US" sz="8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It is recommended all data is read in conjunction with the National Report which is available to download from </a:t>
            </a:r>
            <a:r>
              <a:rPr lang="en-US" dirty="0">
                <a:latin typeface="Arial" panose="020B0604020202020204" pitchFamily="34" charset="0"/>
                <a:cs typeface="Arial" panose="020B0604020202020204" pitchFamily="34" charset="0"/>
                <a:hlinkClick r:id="rId4"/>
              </a:rPr>
              <a:t>https://informme.org.au/stroke-data/Acute-audits</a:t>
            </a:r>
            <a:r>
              <a:rPr lang="en-US" dirty="0">
                <a:latin typeface="Arial" panose="020B0604020202020204" pitchFamily="34" charset="0"/>
                <a:cs typeface="Arial" panose="020B0604020202020204" pitchFamily="34" charset="0"/>
              </a:rPr>
              <a:t> </a:t>
            </a:r>
            <a:br>
              <a:rPr lang="en-US" sz="2400" dirty="0">
                <a:latin typeface="Arial" panose="020B0604020202020204" pitchFamily="34" charset="0"/>
                <a:cs typeface="Arial" panose="020B0604020202020204" pitchFamily="34" charset="0"/>
              </a:rPr>
            </a:br>
            <a:br>
              <a:rPr lang="en-US" sz="2400" dirty="0">
                <a:latin typeface="Arial" panose="020B0604020202020204" pitchFamily="34" charset="0"/>
                <a:cs typeface="Arial" panose="020B0604020202020204" pitchFamily="34" charset="0"/>
              </a:rPr>
            </a:br>
            <a:br>
              <a:rPr lang="en-US" sz="2400" dirty="0">
                <a:latin typeface="Arial" panose="020B0604020202020204" pitchFamily="34" charset="0"/>
                <a:cs typeface="Arial" panose="020B0604020202020204" pitchFamily="34" charset="0"/>
              </a:rPr>
            </a:b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 </a:t>
            </a:r>
          </a:p>
          <a:p>
            <a:br>
              <a:rPr lang="en-US" sz="2400" i="1" dirty="0">
                <a:latin typeface="Arial" panose="020B0604020202020204" pitchFamily="34" charset="0"/>
                <a:cs typeface="Arial" panose="020B0604020202020204" pitchFamily="34" charset="0"/>
              </a:rPr>
            </a:br>
            <a:endParaRPr lang="en-US" sz="2400" i="1" dirty="0">
              <a:latin typeface="Arial" panose="020B0604020202020204" pitchFamily="34" charset="0"/>
              <a:cs typeface="Arial" panose="020B0604020202020204" pitchFamily="34" charset="0"/>
            </a:endParaRPr>
          </a:p>
          <a:p>
            <a:br>
              <a:rPr lang="en-US" sz="2400" b="1" dirty="0">
                <a:latin typeface="Arial" panose="020B0604020202020204" pitchFamily="34" charset="0"/>
                <a:cs typeface="Arial" panose="020B0604020202020204" pitchFamily="34" charset="0"/>
              </a:rPr>
            </a:br>
            <a:endParaRPr lang="en-US" sz="2400" dirty="0">
              <a:latin typeface="Arial" panose="020B0604020202020204" pitchFamily="34" charset="0"/>
              <a:cs typeface="Arial" panose="020B0604020202020204" pitchFamily="34" charset="0"/>
            </a:endParaRPr>
          </a:p>
        </p:txBody>
      </p:sp>
      <p:sp>
        <p:nvSpPr>
          <p:cNvPr id="6" name="Rectangle 5"/>
          <p:cNvSpPr/>
          <p:nvPr/>
        </p:nvSpPr>
        <p:spPr>
          <a:xfrm>
            <a:off x="1939001" y="1003210"/>
            <a:ext cx="5426533" cy="954107"/>
          </a:xfrm>
          <a:prstGeom prst="rect">
            <a:avLst/>
          </a:prstGeom>
        </p:spPr>
        <p:txBody>
          <a:bodyPr wrap="square">
            <a:spAutoFit/>
          </a:bodyPr>
          <a:lstStyle/>
          <a:p>
            <a:pPr algn="ctr"/>
            <a:r>
              <a:rPr lang="en-US" sz="2800" b="1" dirty="0">
                <a:latin typeface="Arial" panose="020B0604020202020204" pitchFamily="34" charset="0"/>
                <a:cs typeface="Arial" panose="020B0604020202020204" pitchFamily="34" charset="0"/>
              </a:rPr>
              <a:t>Setting up the slide-deck with your hospital’s data</a:t>
            </a:r>
            <a:endParaRPr lang="en-AU" sz="2800" dirty="0">
              <a:latin typeface="Arial" panose="020B0604020202020204" pitchFamily="34" charset="0"/>
              <a:cs typeface="Arial" panose="020B0604020202020204" pitchFamily="34" charset="0"/>
            </a:endParaRPr>
          </a:p>
        </p:txBody>
      </p:sp>
      <p:sp>
        <p:nvSpPr>
          <p:cNvPr id="7" name="Title 1">
            <a:extLst>
              <a:ext uri="{FF2B5EF4-FFF2-40B4-BE49-F238E27FC236}">
                <a16:creationId xmlns:a16="http://schemas.microsoft.com/office/drawing/2014/main" id="{F467EA2E-6C3D-42CE-8390-0A64C44C11DC}"/>
              </a:ext>
            </a:extLst>
          </p:cNvPr>
          <p:cNvSpPr>
            <a:spLocks noGrp="1"/>
          </p:cNvSpPr>
          <p:nvPr>
            <p:ph type="title"/>
          </p:nvPr>
        </p:nvSpPr>
        <p:spPr>
          <a:xfrm>
            <a:off x="92279" y="160565"/>
            <a:ext cx="3693444" cy="731394"/>
          </a:xfrm>
        </p:spPr>
        <p:txBody>
          <a:bodyPr>
            <a:noAutofit/>
          </a:bodyPr>
          <a:lstStyle/>
          <a:p>
            <a:r>
              <a:rPr lang="en-AU" sz="2000" dirty="0">
                <a:solidFill>
                  <a:srgbClr val="151F6D"/>
                </a:solidFill>
                <a:latin typeface="Arial" panose="020B0604020202020204" pitchFamily="34" charset="0"/>
                <a:cs typeface="Arial" panose="020B0604020202020204" pitchFamily="34" charset="0"/>
              </a:rPr>
              <a:t>National Stroke Audit </a:t>
            </a:r>
            <a:br>
              <a:rPr lang="en-AU" sz="1800" dirty="0">
                <a:solidFill>
                  <a:srgbClr val="151F6D"/>
                </a:solidFill>
                <a:latin typeface="Arial" panose="020B0604020202020204" pitchFamily="34" charset="0"/>
                <a:cs typeface="Arial" panose="020B0604020202020204" pitchFamily="34" charset="0"/>
              </a:rPr>
            </a:br>
            <a:r>
              <a:rPr lang="en-AU" sz="2200" b="1" dirty="0">
                <a:solidFill>
                  <a:srgbClr val="151F6D"/>
                </a:solidFill>
                <a:latin typeface="Arial" panose="020B0604020202020204" pitchFamily="34" charset="0"/>
                <a:cs typeface="Arial" panose="020B0604020202020204" pitchFamily="34" charset="0"/>
              </a:rPr>
              <a:t>Acute Services 2019</a:t>
            </a:r>
          </a:p>
        </p:txBody>
      </p:sp>
    </p:spTree>
    <p:extLst>
      <p:ext uri="{BB962C8B-B14F-4D97-AF65-F5344CB8AC3E}">
        <p14:creationId xmlns:p14="http://schemas.microsoft.com/office/powerpoint/2010/main" val="28037979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A screenshot of a computer&#10;&#10;Description automatically generated">
            <a:extLst>
              <a:ext uri="{FF2B5EF4-FFF2-40B4-BE49-F238E27FC236}">
                <a16:creationId xmlns:a16="http://schemas.microsoft.com/office/drawing/2014/main" id="{ED6D5422-05D9-48C0-9490-5FD22BE23C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190483"/>
            <a:ext cx="9144000" cy="4667517"/>
          </a:xfrm>
          <a:prstGeom prst="rect">
            <a:avLst/>
          </a:prstGeom>
        </p:spPr>
      </p:pic>
      <p:sp>
        <p:nvSpPr>
          <p:cNvPr id="17" name="TextBox 16"/>
          <p:cNvSpPr txBox="1"/>
          <p:nvPr/>
        </p:nvSpPr>
        <p:spPr>
          <a:xfrm>
            <a:off x="1905799" y="1882706"/>
            <a:ext cx="4659086" cy="307777"/>
          </a:xfrm>
          <a:prstGeom prst="rect">
            <a:avLst/>
          </a:prstGeom>
          <a:solidFill>
            <a:srgbClr val="151F6D"/>
          </a:solidFill>
        </p:spPr>
        <p:txBody>
          <a:bodyPr wrap="square" rtlCol="0">
            <a:spAutoFit/>
          </a:bodyPr>
          <a:lstStyle/>
          <a:p>
            <a:pPr algn="ctr"/>
            <a:r>
              <a:rPr lang="en-GB" sz="1400" dirty="0">
                <a:solidFill>
                  <a:schemeClr val="bg1"/>
                </a:solidFill>
                <a:latin typeface="Arial" panose="020B0604020202020204" pitchFamily="34" charset="0"/>
                <a:cs typeface="Arial" panose="020B0604020202020204" pitchFamily="34" charset="0"/>
              </a:rPr>
              <a:t>Step 2. Select </a:t>
            </a:r>
            <a:r>
              <a:rPr lang="en-GB" sz="1400" i="1" dirty="0">
                <a:solidFill>
                  <a:schemeClr val="bg1"/>
                </a:solidFill>
                <a:latin typeface="Arial" panose="020B0604020202020204" pitchFamily="34" charset="0"/>
                <a:cs typeface="Arial" panose="020B0604020202020204" pitchFamily="34" charset="0"/>
              </a:rPr>
              <a:t>Tab A.</a:t>
            </a:r>
            <a:r>
              <a:rPr lang="en-GB" sz="1400" dirty="0">
                <a:solidFill>
                  <a:schemeClr val="bg1"/>
                </a:solidFill>
                <a:latin typeface="Arial" panose="020B0604020202020204" pitchFamily="34" charset="0"/>
                <a:cs typeface="Arial" panose="020B0604020202020204" pitchFamily="34" charset="0"/>
              </a:rPr>
              <a:t> along the bottom of your screen</a:t>
            </a:r>
            <a:endParaRPr lang="en-AU" sz="1400" dirty="0">
              <a:solidFill>
                <a:schemeClr val="bg1"/>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81797" y="72248"/>
            <a:ext cx="1454699" cy="1028700"/>
          </a:xfrm>
          <a:prstGeom prst="rect">
            <a:avLst/>
          </a:prstGeom>
        </p:spPr>
      </p:pic>
      <p:sp>
        <p:nvSpPr>
          <p:cNvPr id="6" name="Rectangle 5"/>
          <p:cNvSpPr/>
          <p:nvPr/>
        </p:nvSpPr>
        <p:spPr>
          <a:xfrm>
            <a:off x="251520" y="269950"/>
            <a:ext cx="4572000" cy="830997"/>
          </a:xfrm>
          <a:prstGeom prst="rect">
            <a:avLst/>
          </a:prstGeom>
        </p:spPr>
        <p:txBody>
          <a:bodyPr>
            <a:spAutoFit/>
          </a:bodyPr>
          <a:lstStyle/>
          <a:p>
            <a:r>
              <a:rPr lang="en-US" sz="2400" dirty="0">
                <a:latin typeface="Arial" panose="020B0604020202020204" pitchFamily="34" charset="0"/>
                <a:cs typeface="Arial" panose="020B0604020202020204" pitchFamily="34" charset="0"/>
              </a:rPr>
              <a:t>Where to find your </a:t>
            </a:r>
            <a:r>
              <a:rPr lang="en-US" sz="2400" b="1" dirty="0">
                <a:latin typeface="Arial" panose="020B0604020202020204" pitchFamily="34" charset="0"/>
                <a:cs typeface="Arial" panose="020B0604020202020204" pitchFamily="34" charset="0"/>
              </a:rPr>
              <a:t>Organisational Survey </a:t>
            </a:r>
            <a:r>
              <a:rPr lang="en-US" sz="2400" dirty="0">
                <a:latin typeface="Arial" panose="020B0604020202020204" pitchFamily="34" charset="0"/>
                <a:cs typeface="Arial" panose="020B0604020202020204" pitchFamily="34" charset="0"/>
              </a:rPr>
              <a:t>data..</a:t>
            </a:r>
            <a:endParaRPr lang="en-AU" sz="2400" dirty="0">
              <a:latin typeface="Arial" panose="020B0604020202020204" pitchFamily="34" charset="0"/>
              <a:cs typeface="Arial" panose="020B0604020202020204" pitchFamily="34" charset="0"/>
            </a:endParaRPr>
          </a:p>
        </p:txBody>
      </p:sp>
      <p:sp>
        <p:nvSpPr>
          <p:cNvPr id="4" name="TextBox 3"/>
          <p:cNvSpPr txBox="1"/>
          <p:nvPr/>
        </p:nvSpPr>
        <p:spPr>
          <a:xfrm>
            <a:off x="0" y="1250216"/>
            <a:ext cx="9144000" cy="307777"/>
          </a:xfrm>
          <a:prstGeom prst="rect">
            <a:avLst/>
          </a:prstGeom>
          <a:solidFill>
            <a:srgbClr val="151F6D"/>
          </a:solidFill>
        </p:spPr>
        <p:txBody>
          <a:bodyPr wrap="square" rtlCol="0">
            <a:spAutoFit/>
          </a:bodyPr>
          <a:lstStyle/>
          <a:p>
            <a:pPr algn="ctr"/>
            <a:r>
              <a:rPr lang="en-GB" sz="1400" dirty="0">
                <a:solidFill>
                  <a:schemeClr val="bg1"/>
                </a:solidFill>
                <a:latin typeface="Arial" panose="020B0604020202020204" pitchFamily="34" charset="0"/>
                <a:cs typeface="Arial" panose="020B0604020202020204" pitchFamily="34" charset="0"/>
              </a:rPr>
              <a:t>Step 1. Download your site report: </a:t>
            </a:r>
            <a:r>
              <a:rPr lang="en-GB" sz="1400" b="1" dirty="0">
                <a:solidFill>
                  <a:schemeClr val="bg1"/>
                </a:solidFill>
                <a:latin typeface="Arial" panose="020B0604020202020204" pitchFamily="34" charset="0"/>
                <a:cs typeface="Arial" panose="020B0604020202020204" pitchFamily="34" charset="0"/>
              </a:rPr>
              <a:t>informme.org.au/stroke-data </a:t>
            </a:r>
          </a:p>
        </p:txBody>
      </p:sp>
      <p:sp>
        <p:nvSpPr>
          <p:cNvPr id="18" name="TextBox 17"/>
          <p:cNvSpPr txBox="1"/>
          <p:nvPr/>
        </p:nvSpPr>
        <p:spPr>
          <a:xfrm>
            <a:off x="948791" y="5070135"/>
            <a:ext cx="2928258" cy="307777"/>
          </a:xfrm>
          <a:prstGeom prst="rect">
            <a:avLst/>
          </a:prstGeom>
          <a:solidFill>
            <a:srgbClr val="151F6D"/>
          </a:solidFill>
        </p:spPr>
        <p:txBody>
          <a:bodyPr wrap="square" rtlCol="0">
            <a:spAutoFit/>
          </a:bodyPr>
          <a:lstStyle/>
          <a:p>
            <a:r>
              <a:rPr lang="en-GB" sz="1400" dirty="0">
                <a:solidFill>
                  <a:schemeClr val="bg1"/>
                </a:solidFill>
                <a:latin typeface="Arial" panose="020B0604020202020204" pitchFamily="34" charset="0"/>
                <a:cs typeface="Arial" panose="020B0604020202020204" pitchFamily="34" charset="0"/>
              </a:rPr>
              <a:t>Your site’s results are in </a:t>
            </a:r>
            <a:r>
              <a:rPr lang="en-GB" sz="1400" b="1" dirty="0">
                <a:solidFill>
                  <a:schemeClr val="bg1"/>
                </a:solidFill>
                <a:latin typeface="Arial" panose="020B0604020202020204" pitchFamily="34" charset="0"/>
                <a:cs typeface="Arial" panose="020B0604020202020204" pitchFamily="34" charset="0"/>
              </a:rPr>
              <a:t>column B</a:t>
            </a:r>
            <a:endParaRPr lang="en-AU" sz="1400" b="1" dirty="0">
              <a:solidFill>
                <a:schemeClr val="bg1"/>
              </a:solidFill>
              <a:latin typeface="Arial" panose="020B0604020202020204" pitchFamily="34" charset="0"/>
              <a:cs typeface="Arial" panose="020B0604020202020204" pitchFamily="34" charset="0"/>
            </a:endParaRPr>
          </a:p>
        </p:txBody>
      </p:sp>
      <p:sp>
        <p:nvSpPr>
          <p:cNvPr id="19" name="TextBox 18"/>
          <p:cNvSpPr txBox="1"/>
          <p:nvPr/>
        </p:nvSpPr>
        <p:spPr>
          <a:xfrm>
            <a:off x="3149551" y="6010402"/>
            <a:ext cx="5951019" cy="307777"/>
          </a:xfrm>
          <a:prstGeom prst="rect">
            <a:avLst/>
          </a:prstGeom>
          <a:solidFill>
            <a:srgbClr val="151F6D"/>
          </a:solidFill>
        </p:spPr>
        <p:txBody>
          <a:bodyPr wrap="square" rtlCol="0">
            <a:spAutoFit/>
          </a:bodyPr>
          <a:lstStyle/>
          <a:p>
            <a:r>
              <a:rPr lang="en-GB" sz="1400" dirty="0">
                <a:solidFill>
                  <a:schemeClr val="bg1"/>
                </a:solidFill>
                <a:latin typeface="Arial" panose="020B0604020202020204" pitchFamily="34" charset="0"/>
                <a:cs typeface="Arial" panose="020B0604020202020204" pitchFamily="34" charset="0"/>
              </a:rPr>
              <a:t>Find aggregated data for service’s of a similar size to yours in </a:t>
            </a:r>
            <a:r>
              <a:rPr lang="en-GB" sz="1400" b="1" dirty="0">
                <a:solidFill>
                  <a:schemeClr val="bg1"/>
                </a:solidFill>
                <a:latin typeface="Arial" panose="020B0604020202020204" pitchFamily="34" charset="0"/>
                <a:cs typeface="Arial" panose="020B0604020202020204" pitchFamily="34" charset="0"/>
              </a:rPr>
              <a:t>column E</a:t>
            </a:r>
            <a:endParaRPr lang="en-AU" sz="1400" b="1" dirty="0">
              <a:solidFill>
                <a:schemeClr val="bg1"/>
              </a:solidFill>
              <a:latin typeface="Arial" panose="020B0604020202020204" pitchFamily="34" charset="0"/>
              <a:cs typeface="Arial" panose="020B0604020202020204" pitchFamily="34" charset="0"/>
            </a:endParaRPr>
          </a:p>
        </p:txBody>
      </p:sp>
      <p:cxnSp>
        <p:nvCxnSpPr>
          <p:cNvPr id="22" name="Straight Arrow Connector 21"/>
          <p:cNvCxnSpPr>
            <a:cxnSpLocks/>
          </p:cNvCxnSpPr>
          <p:nvPr/>
        </p:nvCxnSpPr>
        <p:spPr>
          <a:xfrm flipV="1">
            <a:off x="3749879" y="2822973"/>
            <a:ext cx="2265027" cy="2197034"/>
          </a:xfrm>
          <a:prstGeom prst="straightConnector1">
            <a:avLst/>
          </a:prstGeom>
          <a:ln w="38100">
            <a:solidFill>
              <a:srgbClr val="008264"/>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cxnSpLocks/>
          </p:cNvCxnSpPr>
          <p:nvPr/>
        </p:nvCxnSpPr>
        <p:spPr>
          <a:xfrm flipV="1">
            <a:off x="8825218" y="2961314"/>
            <a:ext cx="0" cy="2969704"/>
          </a:xfrm>
          <a:prstGeom prst="straightConnector1">
            <a:avLst/>
          </a:prstGeom>
          <a:ln w="38100">
            <a:solidFill>
              <a:srgbClr val="008264"/>
            </a:solidFill>
            <a:tailEnd type="triangle"/>
          </a:ln>
        </p:spPr>
        <p:style>
          <a:lnRef idx="1">
            <a:schemeClr val="accent1"/>
          </a:lnRef>
          <a:fillRef idx="0">
            <a:schemeClr val="accent1"/>
          </a:fillRef>
          <a:effectRef idx="0">
            <a:schemeClr val="accent1"/>
          </a:effectRef>
          <a:fontRef idx="minor">
            <a:schemeClr val="tx1"/>
          </a:fontRef>
        </p:style>
      </p:cxnSp>
      <p:cxnSp>
        <p:nvCxnSpPr>
          <p:cNvPr id="30" name="Elbow Connector 29"/>
          <p:cNvCxnSpPr/>
          <p:nvPr/>
        </p:nvCxnSpPr>
        <p:spPr>
          <a:xfrm rot="10800000" flipV="1">
            <a:off x="6564885" y="1703638"/>
            <a:ext cx="653879" cy="375974"/>
          </a:xfrm>
          <a:prstGeom prst="bentConnector3">
            <a:avLst/>
          </a:prstGeom>
          <a:ln w="38100">
            <a:solidFill>
              <a:srgbClr val="008264"/>
            </a:solidFill>
            <a:tailEnd type="triangle"/>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5DA052A7-3DFD-4E99-9D43-3C92C9EA682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31545" y="1585923"/>
            <a:ext cx="5687219" cy="285790"/>
          </a:xfrm>
          <a:prstGeom prst="rect">
            <a:avLst/>
          </a:prstGeom>
        </p:spPr>
      </p:pic>
    </p:spTree>
    <p:extLst>
      <p:ext uri="{BB962C8B-B14F-4D97-AF65-F5344CB8AC3E}">
        <p14:creationId xmlns:p14="http://schemas.microsoft.com/office/powerpoint/2010/main" val="11551995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31">
            <a:extLst>
              <a:ext uri="{FF2B5EF4-FFF2-40B4-BE49-F238E27FC236}">
                <a16:creationId xmlns:a16="http://schemas.microsoft.com/office/drawing/2014/main" id="{1550833D-6B50-4336-854B-2861B26809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203882"/>
            <a:ext cx="9144000" cy="4654117"/>
          </a:xfrm>
          <a:prstGeom prst="rect">
            <a:avLst/>
          </a:prstGeom>
        </p:spPr>
      </p:pic>
      <p:cxnSp>
        <p:nvCxnSpPr>
          <p:cNvPr id="16" name="Elbow Connector 29">
            <a:extLst>
              <a:ext uri="{FF2B5EF4-FFF2-40B4-BE49-F238E27FC236}">
                <a16:creationId xmlns:a16="http://schemas.microsoft.com/office/drawing/2014/main" id="{3B35CE7B-1188-4DBB-A633-0FAD24A9EED5}"/>
              </a:ext>
            </a:extLst>
          </p:cNvPr>
          <p:cNvCxnSpPr>
            <a:cxnSpLocks/>
          </p:cNvCxnSpPr>
          <p:nvPr/>
        </p:nvCxnSpPr>
        <p:spPr>
          <a:xfrm rot="10800000" flipV="1">
            <a:off x="6824970" y="1781384"/>
            <a:ext cx="507685" cy="325158"/>
          </a:xfrm>
          <a:prstGeom prst="bentConnector3">
            <a:avLst>
              <a:gd name="adj1" fmla="val 50000"/>
            </a:avLst>
          </a:prstGeom>
          <a:ln w="38100">
            <a:solidFill>
              <a:srgbClr val="008264"/>
            </a:solidFill>
            <a:tailEnd type="triangle"/>
          </a:ln>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81797" y="72248"/>
            <a:ext cx="1454699" cy="1028700"/>
          </a:xfrm>
          <a:prstGeom prst="rect">
            <a:avLst/>
          </a:prstGeom>
        </p:spPr>
      </p:pic>
      <p:sp>
        <p:nvSpPr>
          <p:cNvPr id="6" name="Rectangle 5"/>
          <p:cNvSpPr/>
          <p:nvPr/>
        </p:nvSpPr>
        <p:spPr>
          <a:xfrm>
            <a:off x="251520" y="269950"/>
            <a:ext cx="4572000" cy="830997"/>
          </a:xfrm>
          <a:prstGeom prst="rect">
            <a:avLst/>
          </a:prstGeom>
        </p:spPr>
        <p:txBody>
          <a:bodyPr>
            <a:spAutoFit/>
          </a:bodyPr>
          <a:lstStyle/>
          <a:p>
            <a:r>
              <a:rPr lang="en-US" sz="2400" dirty="0">
                <a:latin typeface="Arial" panose="020B0604020202020204" pitchFamily="34" charset="0"/>
                <a:cs typeface="Arial" panose="020B0604020202020204" pitchFamily="34" charset="0"/>
              </a:rPr>
              <a:t>Where to find your </a:t>
            </a:r>
            <a:r>
              <a:rPr lang="en-US" sz="2400" b="1" dirty="0">
                <a:latin typeface="Arial" panose="020B0604020202020204" pitchFamily="34" charset="0"/>
                <a:cs typeface="Arial" panose="020B0604020202020204" pitchFamily="34" charset="0"/>
              </a:rPr>
              <a:t>Clinical Audit </a:t>
            </a:r>
            <a:r>
              <a:rPr lang="en-US" sz="2400" dirty="0">
                <a:latin typeface="Arial" panose="020B0604020202020204" pitchFamily="34" charset="0"/>
                <a:cs typeface="Arial" panose="020B0604020202020204" pitchFamily="34" charset="0"/>
              </a:rPr>
              <a:t>data..</a:t>
            </a:r>
            <a:endParaRPr lang="en-AU" sz="2400" dirty="0">
              <a:latin typeface="Arial" panose="020B0604020202020204" pitchFamily="34" charset="0"/>
              <a:cs typeface="Arial" panose="020B0604020202020204" pitchFamily="34" charset="0"/>
            </a:endParaRPr>
          </a:p>
        </p:txBody>
      </p:sp>
      <p:sp>
        <p:nvSpPr>
          <p:cNvPr id="4" name="TextBox 3"/>
          <p:cNvSpPr txBox="1"/>
          <p:nvPr/>
        </p:nvSpPr>
        <p:spPr>
          <a:xfrm>
            <a:off x="0" y="1250216"/>
            <a:ext cx="9144000" cy="307777"/>
          </a:xfrm>
          <a:prstGeom prst="rect">
            <a:avLst/>
          </a:prstGeom>
          <a:solidFill>
            <a:srgbClr val="151F6D"/>
          </a:solidFill>
        </p:spPr>
        <p:txBody>
          <a:bodyPr wrap="square" rtlCol="0">
            <a:spAutoFit/>
          </a:bodyPr>
          <a:lstStyle/>
          <a:p>
            <a:pPr algn="ctr"/>
            <a:r>
              <a:rPr lang="en-GB" sz="1400" dirty="0">
                <a:solidFill>
                  <a:schemeClr val="bg1"/>
                </a:solidFill>
                <a:latin typeface="Arial" panose="020B0604020202020204" pitchFamily="34" charset="0"/>
                <a:cs typeface="Arial" panose="020B0604020202020204" pitchFamily="34" charset="0"/>
              </a:rPr>
              <a:t>Step 1. Download your site report: </a:t>
            </a:r>
            <a:r>
              <a:rPr lang="en-GB" sz="1400" b="1" dirty="0">
                <a:solidFill>
                  <a:schemeClr val="bg1"/>
                </a:solidFill>
                <a:latin typeface="Arial" panose="020B0604020202020204" pitchFamily="34" charset="0"/>
                <a:cs typeface="Arial" panose="020B0604020202020204" pitchFamily="34" charset="0"/>
              </a:rPr>
              <a:t>informme.org.au/stroke-data </a:t>
            </a:r>
          </a:p>
        </p:txBody>
      </p:sp>
      <p:sp>
        <p:nvSpPr>
          <p:cNvPr id="17" name="TextBox 16"/>
          <p:cNvSpPr txBox="1"/>
          <p:nvPr/>
        </p:nvSpPr>
        <p:spPr>
          <a:xfrm>
            <a:off x="1632486" y="1896105"/>
            <a:ext cx="5192484" cy="307777"/>
          </a:xfrm>
          <a:prstGeom prst="rect">
            <a:avLst/>
          </a:prstGeom>
          <a:solidFill>
            <a:srgbClr val="151F6D"/>
          </a:solidFill>
        </p:spPr>
        <p:txBody>
          <a:bodyPr wrap="square" rtlCol="0">
            <a:spAutoFit/>
          </a:bodyPr>
          <a:lstStyle/>
          <a:p>
            <a:pPr algn="ctr"/>
            <a:r>
              <a:rPr lang="en-GB" sz="1400" dirty="0">
                <a:solidFill>
                  <a:schemeClr val="bg1"/>
                </a:solidFill>
                <a:latin typeface="Arial" panose="020B0604020202020204" pitchFamily="34" charset="0"/>
                <a:cs typeface="Arial" panose="020B0604020202020204" pitchFamily="34" charset="0"/>
              </a:rPr>
              <a:t>Step 2. Select </a:t>
            </a:r>
            <a:r>
              <a:rPr lang="en-GB" sz="1400" i="1" dirty="0">
                <a:solidFill>
                  <a:schemeClr val="bg1"/>
                </a:solidFill>
                <a:latin typeface="Arial" panose="020B0604020202020204" pitchFamily="34" charset="0"/>
                <a:cs typeface="Arial" panose="020B0604020202020204" pitchFamily="34" charset="0"/>
              </a:rPr>
              <a:t>Tab B.</a:t>
            </a:r>
            <a:r>
              <a:rPr lang="en-GB" sz="1400" dirty="0">
                <a:solidFill>
                  <a:schemeClr val="bg1"/>
                </a:solidFill>
                <a:latin typeface="Arial" panose="020B0604020202020204" pitchFamily="34" charset="0"/>
                <a:cs typeface="Arial" panose="020B0604020202020204" pitchFamily="34" charset="0"/>
              </a:rPr>
              <a:t> along the bottom of your screen</a:t>
            </a:r>
            <a:endParaRPr lang="en-AU" sz="1400" dirty="0">
              <a:solidFill>
                <a:schemeClr val="bg1"/>
              </a:solidFill>
              <a:latin typeface="Arial" panose="020B0604020202020204" pitchFamily="34" charset="0"/>
              <a:cs typeface="Arial" panose="020B0604020202020204" pitchFamily="34" charset="0"/>
            </a:endParaRPr>
          </a:p>
        </p:txBody>
      </p:sp>
      <p:sp>
        <p:nvSpPr>
          <p:cNvPr id="18" name="TextBox 17"/>
          <p:cNvSpPr txBox="1"/>
          <p:nvPr/>
        </p:nvSpPr>
        <p:spPr>
          <a:xfrm>
            <a:off x="383291" y="5157296"/>
            <a:ext cx="2928258" cy="307777"/>
          </a:xfrm>
          <a:prstGeom prst="rect">
            <a:avLst/>
          </a:prstGeom>
          <a:solidFill>
            <a:srgbClr val="151F6D"/>
          </a:solidFill>
        </p:spPr>
        <p:txBody>
          <a:bodyPr wrap="square" rtlCol="0">
            <a:spAutoFit/>
          </a:bodyPr>
          <a:lstStyle/>
          <a:p>
            <a:pPr algn="ctr"/>
            <a:r>
              <a:rPr lang="en-GB" sz="1400" dirty="0">
                <a:solidFill>
                  <a:schemeClr val="bg1"/>
                </a:solidFill>
                <a:latin typeface="Arial" panose="020B0604020202020204" pitchFamily="34" charset="0"/>
                <a:cs typeface="Arial" panose="020B0604020202020204" pitchFamily="34" charset="0"/>
              </a:rPr>
              <a:t>Your site’s results are in </a:t>
            </a:r>
            <a:r>
              <a:rPr lang="en-GB" sz="1400" b="1" dirty="0">
                <a:solidFill>
                  <a:schemeClr val="bg1"/>
                </a:solidFill>
                <a:latin typeface="Arial" panose="020B0604020202020204" pitchFamily="34" charset="0"/>
                <a:cs typeface="Arial" panose="020B0604020202020204" pitchFamily="34" charset="0"/>
              </a:rPr>
              <a:t>column B</a:t>
            </a:r>
            <a:endParaRPr lang="en-AU" sz="1400" b="1" dirty="0">
              <a:solidFill>
                <a:schemeClr val="bg1"/>
              </a:solidFill>
              <a:latin typeface="Arial" panose="020B0604020202020204" pitchFamily="34" charset="0"/>
              <a:cs typeface="Arial" panose="020B0604020202020204" pitchFamily="34" charset="0"/>
            </a:endParaRPr>
          </a:p>
        </p:txBody>
      </p:sp>
      <p:sp>
        <p:nvSpPr>
          <p:cNvPr id="19" name="TextBox 18"/>
          <p:cNvSpPr txBox="1"/>
          <p:nvPr/>
        </p:nvSpPr>
        <p:spPr>
          <a:xfrm>
            <a:off x="2667002" y="5938397"/>
            <a:ext cx="6248397" cy="307777"/>
          </a:xfrm>
          <a:prstGeom prst="rect">
            <a:avLst/>
          </a:prstGeom>
          <a:solidFill>
            <a:srgbClr val="151F6D"/>
          </a:solidFill>
        </p:spPr>
        <p:txBody>
          <a:bodyPr wrap="square" rtlCol="0">
            <a:spAutoFit/>
          </a:bodyPr>
          <a:lstStyle/>
          <a:p>
            <a:pPr algn="ctr"/>
            <a:r>
              <a:rPr lang="en-GB" sz="1400" dirty="0">
                <a:solidFill>
                  <a:schemeClr val="bg1"/>
                </a:solidFill>
                <a:latin typeface="Arial" panose="020B0604020202020204" pitchFamily="34" charset="0"/>
                <a:cs typeface="Arial" panose="020B0604020202020204" pitchFamily="34" charset="0"/>
              </a:rPr>
              <a:t>Find aggregated data for service’s of a similar size to yours in </a:t>
            </a:r>
            <a:r>
              <a:rPr lang="en-GB" sz="1400" b="1" dirty="0">
                <a:solidFill>
                  <a:schemeClr val="bg1"/>
                </a:solidFill>
                <a:latin typeface="Arial" panose="020B0604020202020204" pitchFamily="34" charset="0"/>
                <a:cs typeface="Arial" panose="020B0604020202020204" pitchFamily="34" charset="0"/>
              </a:rPr>
              <a:t>column J</a:t>
            </a:r>
            <a:endParaRPr lang="en-AU" sz="1400" b="1" dirty="0">
              <a:solidFill>
                <a:schemeClr val="bg1"/>
              </a:solidFill>
              <a:latin typeface="Arial" panose="020B0604020202020204" pitchFamily="34" charset="0"/>
              <a:cs typeface="Arial" panose="020B0604020202020204" pitchFamily="34" charset="0"/>
            </a:endParaRPr>
          </a:p>
        </p:txBody>
      </p:sp>
      <p:cxnSp>
        <p:nvCxnSpPr>
          <p:cNvPr id="22" name="Straight Arrow Connector 21"/>
          <p:cNvCxnSpPr>
            <a:cxnSpLocks/>
          </p:cNvCxnSpPr>
          <p:nvPr/>
        </p:nvCxnSpPr>
        <p:spPr>
          <a:xfrm flipV="1">
            <a:off x="2544779" y="2749990"/>
            <a:ext cx="814621" cy="2407306"/>
          </a:xfrm>
          <a:prstGeom prst="straightConnector1">
            <a:avLst/>
          </a:prstGeom>
          <a:ln w="38100">
            <a:solidFill>
              <a:srgbClr val="008264"/>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6599222" y="2954808"/>
            <a:ext cx="1807029" cy="2950028"/>
          </a:xfrm>
          <a:prstGeom prst="straightConnector1">
            <a:avLst/>
          </a:prstGeom>
          <a:ln w="38100">
            <a:solidFill>
              <a:srgbClr val="008264"/>
            </a:solidFill>
            <a:tailEnd type="triangle"/>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759A2250-69BD-44C2-BC8D-2CF570AF429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32485" y="1599033"/>
            <a:ext cx="5791771" cy="266737"/>
          </a:xfrm>
          <a:prstGeom prst="rect">
            <a:avLst/>
          </a:prstGeom>
        </p:spPr>
      </p:pic>
    </p:spTree>
    <p:extLst>
      <p:ext uri="{BB962C8B-B14F-4D97-AF65-F5344CB8AC3E}">
        <p14:creationId xmlns:p14="http://schemas.microsoft.com/office/powerpoint/2010/main" val="41990400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279" y="160565"/>
            <a:ext cx="3693444" cy="731394"/>
          </a:xfrm>
        </p:spPr>
        <p:txBody>
          <a:bodyPr>
            <a:noAutofit/>
          </a:bodyPr>
          <a:lstStyle/>
          <a:p>
            <a:r>
              <a:rPr lang="en-AU" sz="2000" dirty="0">
                <a:solidFill>
                  <a:srgbClr val="151F6D"/>
                </a:solidFill>
                <a:latin typeface="Arial" panose="020B0604020202020204" pitchFamily="34" charset="0"/>
                <a:cs typeface="Arial" panose="020B0604020202020204" pitchFamily="34" charset="0"/>
              </a:rPr>
              <a:t>National Stroke Audit </a:t>
            </a:r>
            <a:br>
              <a:rPr lang="en-AU" sz="1800" dirty="0">
                <a:solidFill>
                  <a:srgbClr val="151F6D"/>
                </a:solidFill>
                <a:latin typeface="Arial" panose="020B0604020202020204" pitchFamily="34" charset="0"/>
                <a:cs typeface="Arial" panose="020B0604020202020204" pitchFamily="34" charset="0"/>
              </a:rPr>
            </a:br>
            <a:r>
              <a:rPr lang="en-AU" sz="2200" b="1" dirty="0">
                <a:solidFill>
                  <a:srgbClr val="151F6D"/>
                </a:solidFill>
                <a:latin typeface="Arial" panose="020B0604020202020204" pitchFamily="34" charset="0"/>
                <a:cs typeface="Arial" panose="020B0604020202020204" pitchFamily="34" charset="0"/>
              </a:rPr>
              <a:t>Acute Services 2019</a:t>
            </a:r>
          </a:p>
        </p:txBody>
      </p:sp>
      <p:sp>
        <p:nvSpPr>
          <p:cNvPr id="3" name="Content Placeholder 2"/>
          <p:cNvSpPr>
            <a:spLocks noGrp="1"/>
          </p:cNvSpPr>
          <p:nvPr>
            <p:ph idx="1"/>
          </p:nvPr>
        </p:nvSpPr>
        <p:spPr>
          <a:xfrm>
            <a:off x="620785" y="2273417"/>
            <a:ext cx="8101668" cy="2768366"/>
          </a:xfrm>
        </p:spPr>
        <p:txBody>
          <a:bodyPr>
            <a:noAutofit/>
          </a:bodyPr>
          <a:lstStyle/>
          <a:p>
            <a:pPr marL="0" indent="0" algn="ctr">
              <a:buNone/>
            </a:pPr>
            <a:r>
              <a:rPr lang="en-US" sz="4050" b="1" dirty="0">
                <a:solidFill>
                  <a:srgbClr val="008264"/>
                </a:solidFill>
                <a:latin typeface="Arial" panose="020B0604020202020204" pitchFamily="34" charset="0"/>
                <a:cs typeface="Arial" panose="020B0604020202020204" pitchFamily="34" charset="0"/>
              </a:rPr>
              <a:t>(Name) Hospital Results</a:t>
            </a:r>
          </a:p>
          <a:p>
            <a:pPr marL="0" indent="0" algn="ctr">
              <a:buNone/>
            </a:pPr>
            <a:endParaRPr lang="en-US" sz="4050" b="1" dirty="0">
              <a:solidFill>
                <a:srgbClr val="008264"/>
              </a:solidFill>
              <a:latin typeface="Arial" panose="020B0604020202020204" pitchFamily="34" charset="0"/>
              <a:cs typeface="Arial" panose="020B0604020202020204" pitchFamily="34" charset="0"/>
            </a:endParaRPr>
          </a:p>
          <a:p>
            <a:pPr marL="0" indent="0" algn="ctr">
              <a:buNone/>
            </a:pPr>
            <a:r>
              <a:rPr lang="en-US" sz="3600" b="1" dirty="0">
                <a:solidFill>
                  <a:srgbClr val="151F6D"/>
                </a:solidFill>
                <a:latin typeface="Arial" panose="020B0604020202020204" pitchFamily="34" charset="0"/>
                <a:cs typeface="Arial" panose="020B0604020202020204" pitchFamily="34" charset="0"/>
              </a:rPr>
              <a:t>National Stroke Audit – </a:t>
            </a:r>
          </a:p>
          <a:p>
            <a:pPr marL="0" indent="0" algn="ctr">
              <a:buNone/>
            </a:pPr>
            <a:r>
              <a:rPr lang="en-US" sz="3600" b="1" dirty="0">
                <a:solidFill>
                  <a:srgbClr val="151F6D"/>
                </a:solidFill>
                <a:latin typeface="Arial" panose="020B0604020202020204" pitchFamily="34" charset="0"/>
                <a:cs typeface="Arial" panose="020B0604020202020204" pitchFamily="34" charset="0"/>
              </a:rPr>
              <a:t>Acute Services 2019</a:t>
            </a:r>
            <a:br>
              <a:rPr lang="en-US" sz="3300" b="1" dirty="0">
                <a:latin typeface="Arial" panose="020B0604020202020204" pitchFamily="34" charset="0"/>
                <a:cs typeface="Arial" panose="020B0604020202020204" pitchFamily="34" charset="0"/>
              </a:rPr>
            </a:br>
            <a:endParaRPr lang="en-GB" sz="3150" dirty="0">
              <a:solidFill>
                <a:srgbClr val="008264"/>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60701" y="160565"/>
            <a:ext cx="1454699" cy="1028700"/>
          </a:xfrm>
          <a:prstGeom prst="rect">
            <a:avLst/>
          </a:prstGeom>
        </p:spPr>
      </p:pic>
    </p:spTree>
    <p:extLst>
      <p:ext uri="{BB962C8B-B14F-4D97-AF65-F5344CB8AC3E}">
        <p14:creationId xmlns:p14="http://schemas.microsoft.com/office/powerpoint/2010/main" val="20434638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073" y="338895"/>
            <a:ext cx="6616788" cy="965657"/>
          </a:xfrm>
        </p:spPr>
        <p:txBody>
          <a:bodyPr>
            <a:noAutofit/>
          </a:bodyPr>
          <a:lstStyle/>
          <a:p>
            <a:r>
              <a:rPr lang="en-US" sz="2400" dirty="0">
                <a:latin typeface="Arial" panose="020B0604020202020204" pitchFamily="34" charset="0"/>
                <a:cs typeface="Arial" panose="020B0604020202020204" pitchFamily="34" charset="0"/>
              </a:rPr>
              <a:t>The </a:t>
            </a:r>
            <a:r>
              <a:rPr lang="en-US" sz="2400" b="1" dirty="0">
                <a:latin typeface="Arial" panose="020B0604020202020204" pitchFamily="34" charset="0"/>
                <a:cs typeface="Arial" panose="020B0604020202020204" pitchFamily="34" charset="0"/>
              </a:rPr>
              <a:t>National Stroke Audit - Acute Services</a:t>
            </a:r>
            <a:r>
              <a:rPr lang="en-US" sz="2400" dirty="0">
                <a:latin typeface="Arial" panose="020B0604020202020204" pitchFamily="34" charset="0"/>
                <a:cs typeface="Arial" panose="020B0604020202020204" pitchFamily="34" charset="0"/>
              </a:rPr>
              <a:t> comprises two elements:</a:t>
            </a:r>
            <a:endParaRPr lang="en-AU" sz="1600" dirty="0">
              <a:latin typeface="Arial" panose="020B0604020202020204" pitchFamily="34" charset="0"/>
              <a:cs typeface="Arial" panose="020B0604020202020204" pitchFamily="34" charset="0"/>
            </a:endParaRPr>
          </a:p>
        </p:txBody>
      </p:sp>
      <p:sp>
        <p:nvSpPr>
          <p:cNvPr id="5" name="Snip Diagonal Corner Rectangle 4"/>
          <p:cNvSpPr/>
          <p:nvPr/>
        </p:nvSpPr>
        <p:spPr>
          <a:xfrm>
            <a:off x="168807" y="1386876"/>
            <a:ext cx="4267200" cy="4815265"/>
          </a:xfrm>
          <a:prstGeom prst="snip2DiagRect">
            <a:avLst/>
          </a:prstGeom>
          <a:solidFill>
            <a:srgbClr val="008264"/>
          </a:solidFill>
          <a:ln>
            <a:solidFill>
              <a:srgbClr val="E9ED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050" dirty="0">
              <a:solidFill>
                <a:schemeClr val="tx1"/>
              </a:solidFill>
              <a:latin typeface="Arial" panose="020B0604020202020204" pitchFamily="34" charset="0"/>
              <a:cs typeface="Arial" panose="020B0604020202020204" pitchFamily="34" charset="0"/>
            </a:endParaRPr>
          </a:p>
        </p:txBody>
      </p:sp>
      <p:sp>
        <p:nvSpPr>
          <p:cNvPr id="8" name="Snip Diagonal Corner Rectangle 7"/>
          <p:cNvSpPr/>
          <p:nvPr/>
        </p:nvSpPr>
        <p:spPr>
          <a:xfrm>
            <a:off x="4865386" y="1386876"/>
            <a:ext cx="4109805" cy="4815265"/>
          </a:xfrm>
          <a:prstGeom prst="snip2DiagRect">
            <a:avLst/>
          </a:prstGeom>
          <a:solidFill>
            <a:srgbClr val="151F6D"/>
          </a:solidFill>
          <a:ln>
            <a:solidFill>
              <a:srgbClr val="D0D8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050" dirty="0">
              <a:solidFill>
                <a:schemeClr val="bg1"/>
              </a:solidFill>
              <a:latin typeface="Arial" panose="020B0604020202020204" pitchFamily="34" charset="0"/>
              <a:cs typeface="Arial" panose="020B0604020202020204" pitchFamily="34" charset="0"/>
            </a:endParaRPr>
          </a:p>
        </p:txBody>
      </p:sp>
      <p:sp>
        <p:nvSpPr>
          <p:cNvPr id="11" name="TextBox 10"/>
          <p:cNvSpPr txBox="1"/>
          <p:nvPr/>
        </p:nvSpPr>
        <p:spPr>
          <a:xfrm>
            <a:off x="416758" y="3316314"/>
            <a:ext cx="3823808" cy="2862322"/>
          </a:xfrm>
          <a:prstGeom prst="rect">
            <a:avLst/>
          </a:prstGeom>
          <a:noFill/>
        </p:spPr>
        <p:txBody>
          <a:bodyPr wrap="square" rtlCol="0">
            <a:spAutoFit/>
          </a:bodyPr>
          <a:lstStyle/>
          <a:p>
            <a:pPr marL="214313" indent="-214313">
              <a:buFont typeface="Arial" panose="020B0604020202020204" pitchFamily="34" charset="0"/>
              <a:buChar char="•"/>
            </a:pPr>
            <a:r>
              <a:rPr lang="en-US" dirty="0">
                <a:solidFill>
                  <a:schemeClr val="bg1"/>
                </a:solidFill>
                <a:latin typeface="Arial" panose="020B0604020202020204" pitchFamily="34" charset="0"/>
                <a:cs typeface="Arial" panose="020B0604020202020204" pitchFamily="34" charset="0"/>
              </a:rPr>
              <a:t>Examining the r</a:t>
            </a:r>
            <a:r>
              <a:rPr lang="en-US" b="1" dirty="0">
                <a:solidFill>
                  <a:schemeClr val="bg1"/>
                </a:solidFill>
                <a:latin typeface="Arial" panose="020B0604020202020204" pitchFamily="34" charset="0"/>
                <a:cs typeface="Arial" panose="020B0604020202020204" pitchFamily="34" charset="0"/>
              </a:rPr>
              <a:t>esources, processes and infrastructure</a:t>
            </a:r>
            <a:r>
              <a:rPr lang="en-US" dirty="0">
                <a:solidFill>
                  <a:schemeClr val="bg1"/>
                </a:solidFill>
                <a:latin typeface="Arial" panose="020B0604020202020204" pitchFamily="34" charset="0"/>
                <a:cs typeface="Arial" panose="020B0604020202020204" pitchFamily="34" charset="0"/>
              </a:rPr>
              <a:t> in place to support best practice stroke care</a:t>
            </a:r>
            <a:br>
              <a:rPr lang="en-US" dirty="0">
                <a:solidFill>
                  <a:schemeClr val="bg1"/>
                </a:solidFill>
                <a:latin typeface="Arial" panose="020B0604020202020204" pitchFamily="34" charset="0"/>
                <a:cs typeface="Arial" panose="020B0604020202020204" pitchFamily="34" charset="0"/>
              </a:rPr>
            </a:br>
            <a:endParaRPr lang="en-US" dirty="0">
              <a:solidFill>
                <a:schemeClr val="bg1"/>
              </a:solidFill>
              <a:latin typeface="Arial" panose="020B0604020202020204" pitchFamily="34" charset="0"/>
              <a:cs typeface="Arial" panose="020B0604020202020204" pitchFamily="34" charset="0"/>
            </a:endParaRPr>
          </a:p>
          <a:p>
            <a:pPr marL="214313" indent="-214313">
              <a:buFont typeface="Arial" panose="020B0604020202020204" pitchFamily="34" charset="0"/>
              <a:buChar char="•"/>
            </a:pPr>
            <a:r>
              <a:rPr lang="en-US" dirty="0">
                <a:solidFill>
                  <a:schemeClr val="bg1"/>
                </a:solidFill>
                <a:latin typeface="Arial" panose="020B0604020202020204" pitchFamily="34" charset="0"/>
                <a:cs typeface="Arial" panose="020B0604020202020204" pitchFamily="34" charset="0"/>
              </a:rPr>
              <a:t>Enables reporting against each required element outlined in the </a:t>
            </a:r>
            <a:r>
              <a:rPr lang="en-US" b="1" i="1" dirty="0">
                <a:solidFill>
                  <a:schemeClr val="bg1"/>
                </a:solidFill>
                <a:latin typeface="Arial" panose="020B0604020202020204" pitchFamily="34" charset="0"/>
                <a:cs typeface="Arial" panose="020B0604020202020204" pitchFamily="34" charset="0"/>
              </a:rPr>
              <a:t>National Acute Stroke Services Framework 2019</a:t>
            </a:r>
            <a:br>
              <a:rPr lang="en-US" dirty="0">
                <a:solidFill>
                  <a:schemeClr val="bg1"/>
                </a:solidFill>
                <a:latin typeface="Arial" panose="020B0604020202020204" pitchFamily="34" charset="0"/>
                <a:cs typeface="Arial" panose="020B0604020202020204" pitchFamily="34" charset="0"/>
              </a:rPr>
            </a:br>
            <a:endParaRPr lang="en-US" b="1" i="1" dirty="0">
              <a:solidFill>
                <a:schemeClr val="bg1"/>
              </a:solidFill>
              <a:latin typeface="Arial" panose="020B0604020202020204" pitchFamily="34" charset="0"/>
              <a:cs typeface="Arial" panose="020B0604020202020204" pitchFamily="34" charset="0"/>
            </a:endParaRPr>
          </a:p>
        </p:txBody>
      </p:sp>
      <p:sp>
        <p:nvSpPr>
          <p:cNvPr id="12" name="TextBox 11"/>
          <p:cNvSpPr txBox="1"/>
          <p:nvPr/>
        </p:nvSpPr>
        <p:spPr>
          <a:xfrm>
            <a:off x="416758" y="2008116"/>
            <a:ext cx="3447875" cy="1015663"/>
          </a:xfrm>
          <a:prstGeom prst="rect">
            <a:avLst/>
          </a:prstGeom>
          <a:noFill/>
        </p:spPr>
        <p:txBody>
          <a:bodyPr wrap="square" rtlCol="0">
            <a:spAutoFit/>
          </a:bodyPr>
          <a:lstStyle/>
          <a:p>
            <a:r>
              <a:rPr lang="en-US" sz="2000" b="1" dirty="0" err="1">
                <a:solidFill>
                  <a:schemeClr val="bg1"/>
                </a:solidFill>
                <a:latin typeface="Arial" panose="020B0604020202020204" pitchFamily="34" charset="0"/>
                <a:cs typeface="Arial" panose="020B0604020202020204" pitchFamily="34" charset="0"/>
              </a:rPr>
              <a:t>Organisational</a:t>
            </a:r>
            <a:r>
              <a:rPr lang="en-US" sz="2000" b="1" dirty="0">
                <a:solidFill>
                  <a:schemeClr val="bg1"/>
                </a:solidFill>
                <a:latin typeface="Arial" panose="020B0604020202020204" pitchFamily="34" charset="0"/>
                <a:cs typeface="Arial" panose="020B0604020202020204" pitchFamily="34" charset="0"/>
              </a:rPr>
              <a:t> Survey </a:t>
            </a:r>
            <a:r>
              <a:rPr lang="en-US" sz="2000" dirty="0">
                <a:solidFill>
                  <a:schemeClr val="bg1"/>
                </a:solidFill>
                <a:latin typeface="Arial" panose="020B0604020202020204" pitchFamily="34" charset="0"/>
                <a:cs typeface="Arial" panose="020B0604020202020204" pitchFamily="34" charset="0"/>
              </a:rPr>
              <a:t>of acute stroke services across Australia.</a:t>
            </a:r>
            <a:endParaRPr lang="en-AU" sz="2000" dirty="0">
              <a:solidFill>
                <a:schemeClr val="bg1"/>
              </a:solidFill>
              <a:latin typeface="Arial" panose="020B0604020202020204" pitchFamily="34" charset="0"/>
              <a:cs typeface="Arial" panose="020B0604020202020204" pitchFamily="34" charset="0"/>
            </a:endParaRPr>
          </a:p>
        </p:txBody>
      </p:sp>
      <p:sp>
        <p:nvSpPr>
          <p:cNvPr id="13" name="TextBox 12"/>
          <p:cNvSpPr txBox="1"/>
          <p:nvPr/>
        </p:nvSpPr>
        <p:spPr>
          <a:xfrm>
            <a:off x="5022523" y="2008116"/>
            <a:ext cx="3795533" cy="1569660"/>
          </a:xfrm>
          <a:prstGeom prst="rect">
            <a:avLst/>
          </a:prstGeom>
          <a:noFill/>
        </p:spPr>
        <p:txBody>
          <a:bodyPr wrap="square" rtlCol="0">
            <a:spAutoFit/>
          </a:bodyPr>
          <a:lstStyle/>
          <a:p>
            <a:r>
              <a:rPr lang="en-US" sz="2000" dirty="0">
                <a:solidFill>
                  <a:schemeClr val="bg1"/>
                </a:solidFill>
                <a:latin typeface="Arial" panose="020B0604020202020204" pitchFamily="34" charset="0"/>
                <a:cs typeface="Arial" panose="020B0604020202020204" pitchFamily="34" charset="0"/>
              </a:rPr>
              <a:t>Retrospective </a:t>
            </a:r>
            <a:r>
              <a:rPr lang="en-US" sz="2000" b="1" dirty="0">
                <a:solidFill>
                  <a:schemeClr val="bg1"/>
                </a:solidFill>
                <a:latin typeface="Arial" panose="020B0604020202020204" pitchFamily="34" charset="0"/>
                <a:cs typeface="Arial" panose="020B0604020202020204" pitchFamily="34" charset="0"/>
              </a:rPr>
              <a:t>Clinical Audit of </a:t>
            </a:r>
            <a:r>
              <a:rPr lang="en-US" sz="2000" dirty="0">
                <a:solidFill>
                  <a:schemeClr val="bg1"/>
                </a:solidFill>
                <a:latin typeface="Arial" panose="020B0604020202020204" pitchFamily="34" charset="0"/>
                <a:cs typeface="Arial" panose="020B0604020202020204" pitchFamily="34" charset="0"/>
              </a:rPr>
              <a:t>inpatient</a:t>
            </a:r>
            <a:r>
              <a:rPr lang="en-US" sz="2000" b="1" dirty="0">
                <a:solidFill>
                  <a:schemeClr val="bg1"/>
                </a:solidFill>
                <a:latin typeface="Arial" panose="020B0604020202020204" pitchFamily="34" charset="0"/>
                <a:cs typeface="Arial" panose="020B0604020202020204" pitchFamily="34" charset="0"/>
              </a:rPr>
              <a:t> acute </a:t>
            </a:r>
            <a:r>
              <a:rPr lang="en-US" sz="2000" dirty="0">
                <a:solidFill>
                  <a:schemeClr val="bg1"/>
                </a:solidFill>
                <a:latin typeface="Arial" panose="020B0604020202020204" pitchFamily="34" charset="0"/>
                <a:cs typeface="Arial" panose="020B0604020202020204" pitchFamily="34" charset="0"/>
              </a:rPr>
              <a:t>stroke case notes.</a:t>
            </a:r>
            <a:br>
              <a:rPr lang="en-US" dirty="0">
                <a:solidFill>
                  <a:schemeClr val="bg1"/>
                </a:solidFill>
                <a:latin typeface="Arial" panose="020B0604020202020204" pitchFamily="34" charset="0"/>
                <a:cs typeface="Arial" panose="020B0604020202020204" pitchFamily="34" charset="0"/>
              </a:rPr>
            </a:br>
            <a:endParaRPr lang="en-US" dirty="0">
              <a:solidFill>
                <a:schemeClr val="bg1"/>
              </a:solidFill>
              <a:latin typeface="Arial" panose="020B0604020202020204" pitchFamily="34" charset="0"/>
              <a:cs typeface="Arial" panose="020B0604020202020204" pitchFamily="34" charset="0"/>
            </a:endParaRPr>
          </a:p>
          <a:p>
            <a:endParaRPr lang="en-AU" dirty="0">
              <a:solidFill>
                <a:schemeClr val="bg1"/>
              </a:solidFill>
              <a:latin typeface="Arial" panose="020B0604020202020204" pitchFamily="34" charset="0"/>
              <a:cs typeface="Arial" panose="020B0604020202020204" pitchFamily="34" charset="0"/>
            </a:endParaRPr>
          </a:p>
        </p:txBody>
      </p:sp>
      <p:sp>
        <p:nvSpPr>
          <p:cNvPr id="15" name="TextBox 14"/>
          <p:cNvSpPr txBox="1"/>
          <p:nvPr/>
        </p:nvSpPr>
        <p:spPr>
          <a:xfrm>
            <a:off x="5022523" y="3316314"/>
            <a:ext cx="3860632" cy="2585323"/>
          </a:xfrm>
          <a:prstGeom prst="rect">
            <a:avLst/>
          </a:prstGeom>
          <a:noFill/>
        </p:spPr>
        <p:txBody>
          <a:bodyPr wrap="square" rtlCol="0">
            <a:spAutoFit/>
          </a:bodyPr>
          <a:lstStyle/>
          <a:p>
            <a:pPr marL="214313" indent="-214313">
              <a:buFont typeface="Arial" panose="020B0604020202020204" pitchFamily="34" charset="0"/>
              <a:buChar char="•"/>
            </a:pPr>
            <a:r>
              <a:rPr lang="en-AU" dirty="0">
                <a:solidFill>
                  <a:schemeClr val="bg1"/>
                </a:solidFill>
                <a:latin typeface="Arial" panose="020B0604020202020204" pitchFamily="34" charset="0"/>
                <a:cs typeface="Arial" panose="020B0604020202020204" pitchFamily="34" charset="0"/>
              </a:rPr>
              <a:t>Examines </a:t>
            </a:r>
            <a:r>
              <a:rPr lang="en-AU" b="1" dirty="0">
                <a:solidFill>
                  <a:schemeClr val="bg1"/>
                </a:solidFill>
                <a:latin typeface="Arial" panose="020B0604020202020204" pitchFamily="34" charset="0"/>
                <a:cs typeface="Arial" panose="020B0604020202020204" pitchFamily="34" charset="0"/>
              </a:rPr>
              <a:t>processes of care</a:t>
            </a:r>
            <a:r>
              <a:rPr lang="en-AU" dirty="0">
                <a:solidFill>
                  <a:schemeClr val="bg1"/>
                </a:solidFill>
                <a:latin typeface="Arial" panose="020B0604020202020204" pitchFamily="34" charset="0"/>
                <a:cs typeface="Arial" panose="020B0604020202020204" pitchFamily="34" charset="0"/>
              </a:rPr>
              <a:t> as</a:t>
            </a:r>
            <a:r>
              <a:rPr lang="en-AU" b="1" dirty="0">
                <a:solidFill>
                  <a:schemeClr val="bg1"/>
                </a:solidFill>
                <a:latin typeface="Arial" panose="020B0604020202020204" pitchFamily="34" charset="0"/>
                <a:cs typeface="Arial" panose="020B0604020202020204" pitchFamily="34" charset="0"/>
              </a:rPr>
              <a:t> </a:t>
            </a:r>
            <a:r>
              <a:rPr lang="en-AU" dirty="0">
                <a:solidFill>
                  <a:schemeClr val="bg1"/>
                </a:solidFill>
                <a:latin typeface="Arial" panose="020B0604020202020204" pitchFamily="34" charset="0"/>
                <a:cs typeface="Arial" panose="020B0604020202020204" pitchFamily="34" charset="0"/>
              </a:rPr>
              <a:t>outlined and recommended in the </a:t>
            </a:r>
            <a:r>
              <a:rPr lang="en-AU" b="1" i="1" dirty="0">
                <a:solidFill>
                  <a:schemeClr val="bg1"/>
                </a:solidFill>
                <a:latin typeface="Arial" panose="020B0604020202020204" pitchFamily="34" charset="0"/>
                <a:cs typeface="Arial" panose="020B0604020202020204" pitchFamily="34" charset="0"/>
              </a:rPr>
              <a:t>Clinical Guidelines for Stroke Management 2017</a:t>
            </a:r>
            <a:endParaRPr lang="en-AU" dirty="0">
              <a:solidFill>
                <a:schemeClr val="bg1"/>
              </a:solidFill>
              <a:latin typeface="Arial" panose="020B0604020202020204" pitchFamily="34" charset="0"/>
              <a:cs typeface="Arial" panose="020B0604020202020204" pitchFamily="34" charset="0"/>
            </a:endParaRPr>
          </a:p>
          <a:p>
            <a:pPr marL="214313" indent="-214313">
              <a:buFont typeface="Arial" panose="020B0604020202020204" pitchFamily="34" charset="0"/>
              <a:buChar char="•"/>
            </a:pPr>
            <a:endParaRPr lang="en-US" dirty="0">
              <a:solidFill>
                <a:schemeClr val="bg1"/>
              </a:solidFill>
              <a:latin typeface="Arial" panose="020B0604020202020204" pitchFamily="34" charset="0"/>
              <a:cs typeface="Arial" panose="020B0604020202020204" pitchFamily="34" charset="0"/>
            </a:endParaRPr>
          </a:p>
          <a:p>
            <a:pPr marL="214313" indent="-214313">
              <a:buFont typeface="Arial" panose="020B0604020202020204" pitchFamily="34" charset="0"/>
              <a:buChar char="•"/>
            </a:pPr>
            <a:r>
              <a:rPr lang="en-US" dirty="0">
                <a:solidFill>
                  <a:schemeClr val="bg1"/>
                </a:solidFill>
                <a:latin typeface="Arial" panose="020B0604020202020204" pitchFamily="34" charset="0"/>
                <a:cs typeface="Arial" panose="020B0604020202020204" pitchFamily="34" charset="0"/>
              </a:rPr>
              <a:t>Hospitals reviewed case notes for up to 40 consecutive episodes admitted and discharged between </a:t>
            </a:r>
            <a:r>
              <a:rPr lang="en-US" b="1" dirty="0">
                <a:solidFill>
                  <a:schemeClr val="bg1"/>
                </a:solidFill>
                <a:latin typeface="Arial" panose="020B0604020202020204" pitchFamily="34" charset="0"/>
                <a:cs typeface="Arial" panose="020B0604020202020204" pitchFamily="34" charset="0"/>
              </a:rPr>
              <a:t>1 June </a:t>
            </a:r>
            <a:r>
              <a:rPr lang="en-US" dirty="0">
                <a:solidFill>
                  <a:schemeClr val="bg1"/>
                </a:solidFill>
                <a:latin typeface="Arial" panose="020B0604020202020204" pitchFamily="34" charset="0"/>
                <a:cs typeface="Arial" panose="020B0604020202020204" pitchFamily="34" charset="0"/>
              </a:rPr>
              <a:t>and </a:t>
            </a:r>
            <a:r>
              <a:rPr lang="en-US" b="1" dirty="0">
                <a:solidFill>
                  <a:schemeClr val="bg1"/>
                </a:solidFill>
                <a:latin typeface="Arial" panose="020B0604020202020204" pitchFamily="34" charset="0"/>
                <a:cs typeface="Arial" panose="020B0604020202020204" pitchFamily="34" charset="0"/>
              </a:rPr>
              <a:t>31 December 2018</a:t>
            </a:r>
            <a:endParaRPr lang="en-US" dirty="0">
              <a:solidFill>
                <a:schemeClr val="bg1"/>
              </a:solidFill>
              <a:latin typeface="Arial" panose="020B0604020202020204" pitchFamily="34" charset="0"/>
              <a:cs typeface="Arial" panose="020B0604020202020204" pitchFamily="34" charset="0"/>
            </a:endParaRP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20494" y="307373"/>
            <a:ext cx="1454699" cy="1028700"/>
          </a:xfrm>
          <a:prstGeom prst="rect">
            <a:avLst/>
          </a:prstGeom>
        </p:spPr>
      </p:pic>
    </p:spTree>
    <p:extLst>
      <p:ext uri="{BB962C8B-B14F-4D97-AF65-F5344CB8AC3E}">
        <p14:creationId xmlns:p14="http://schemas.microsoft.com/office/powerpoint/2010/main" val="12503657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279" y="160565"/>
            <a:ext cx="3693444" cy="731394"/>
          </a:xfrm>
        </p:spPr>
        <p:txBody>
          <a:bodyPr>
            <a:noAutofit/>
          </a:bodyPr>
          <a:lstStyle/>
          <a:p>
            <a:r>
              <a:rPr lang="en-AU" sz="2000" dirty="0">
                <a:solidFill>
                  <a:srgbClr val="151F6D"/>
                </a:solidFill>
                <a:latin typeface="Arial" panose="020B0604020202020204" pitchFamily="34" charset="0"/>
                <a:cs typeface="Arial" panose="020B0604020202020204" pitchFamily="34" charset="0"/>
              </a:rPr>
              <a:t>National Stroke Audit </a:t>
            </a:r>
            <a:br>
              <a:rPr lang="en-AU" sz="1800" dirty="0">
                <a:solidFill>
                  <a:srgbClr val="151F6D"/>
                </a:solidFill>
                <a:latin typeface="Arial" panose="020B0604020202020204" pitchFamily="34" charset="0"/>
                <a:cs typeface="Arial" panose="020B0604020202020204" pitchFamily="34" charset="0"/>
              </a:rPr>
            </a:br>
            <a:r>
              <a:rPr lang="en-AU" sz="2200" b="1" dirty="0">
                <a:solidFill>
                  <a:srgbClr val="151F6D"/>
                </a:solidFill>
                <a:latin typeface="Arial" panose="020B0604020202020204" pitchFamily="34" charset="0"/>
                <a:cs typeface="Arial" panose="020B0604020202020204" pitchFamily="34" charset="0"/>
              </a:rPr>
              <a:t>Acute Services 2019</a:t>
            </a:r>
          </a:p>
        </p:txBody>
      </p:sp>
      <p:sp>
        <p:nvSpPr>
          <p:cNvPr id="3" name="Content Placeholder 2"/>
          <p:cNvSpPr>
            <a:spLocks noGrp="1"/>
          </p:cNvSpPr>
          <p:nvPr>
            <p:ph idx="1"/>
          </p:nvPr>
        </p:nvSpPr>
        <p:spPr>
          <a:xfrm>
            <a:off x="620785" y="1662328"/>
            <a:ext cx="8101668" cy="3379455"/>
          </a:xfrm>
        </p:spPr>
        <p:txBody>
          <a:bodyPr>
            <a:noAutofit/>
          </a:bodyPr>
          <a:lstStyle/>
          <a:p>
            <a:pPr marL="0" indent="0" algn="ctr">
              <a:buNone/>
            </a:pPr>
            <a:r>
              <a:rPr lang="en-US" sz="4050" b="1" dirty="0">
                <a:solidFill>
                  <a:srgbClr val="008264"/>
                </a:solidFill>
                <a:latin typeface="Arial" panose="020B0604020202020204" pitchFamily="34" charset="0"/>
                <a:cs typeface="Arial" panose="020B0604020202020204" pitchFamily="34" charset="0"/>
              </a:rPr>
              <a:t>Organisational Survey</a:t>
            </a:r>
            <a:br>
              <a:rPr lang="en-US" sz="3300" b="1" dirty="0">
                <a:latin typeface="Arial" panose="020B0604020202020204" pitchFamily="34" charset="0"/>
                <a:cs typeface="Arial" panose="020B0604020202020204" pitchFamily="34" charset="0"/>
              </a:rPr>
            </a:br>
            <a:br>
              <a:rPr lang="en-US" sz="3300" b="1" dirty="0">
                <a:latin typeface="Arial" panose="020B0604020202020204" pitchFamily="34" charset="0"/>
                <a:cs typeface="Arial" panose="020B0604020202020204" pitchFamily="34" charset="0"/>
              </a:rPr>
            </a:br>
            <a:r>
              <a:rPr lang="en-AU" sz="3200" dirty="0">
                <a:latin typeface="Arial" panose="020B0604020202020204" pitchFamily="34" charset="0"/>
                <a:cs typeface="Arial" panose="020B0604020202020204" pitchFamily="34" charset="0"/>
              </a:rPr>
              <a:t>Assessing the resources required to deliver evidence-based stroke care against the recommendations from the </a:t>
            </a:r>
            <a:r>
              <a:rPr lang="en-AU" sz="3200" b="1" i="1" dirty="0">
                <a:solidFill>
                  <a:srgbClr val="151F6D"/>
                </a:solidFill>
                <a:latin typeface="Arial" panose="020B0604020202020204" pitchFamily="34" charset="0"/>
                <a:cs typeface="Arial" panose="020B0604020202020204" pitchFamily="34" charset="0"/>
              </a:rPr>
              <a:t>National Acute Stroke Services Framework 2019</a:t>
            </a:r>
            <a:r>
              <a:rPr lang="en-AU" sz="3200" dirty="0">
                <a:latin typeface="Arial" panose="020B0604020202020204" pitchFamily="34" charset="0"/>
                <a:cs typeface="Arial" panose="020B0604020202020204" pitchFamily="34" charset="0"/>
              </a:rPr>
              <a:t>.</a:t>
            </a:r>
          </a:p>
          <a:p>
            <a:pPr marL="0" indent="0" algn="ctr">
              <a:buNone/>
            </a:pPr>
            <a:endParaRPr lang="en-GB" sz="3150" dirty="0">
              <a:solidFill>
                <a:srgbClr val="008264"/>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60701" y="160565"/>
            <a:ext cx="1454699" cy="1028700"/>
          </a:xfrm>
          <a:prstGeom prst="rect">
            <a:avLst/>
          </a:prstGeom>
        </p:spPr>
      </p:pic>
    </p:spTree>
    <p:extLst>
      <p:ext uri="{BB962C8B-B14F-4D97-AF65-F5344CB8AC3E}">
        <p14:creationId xmlns:p14="http://schemas.microsoft.com/office/powerpoint/2010/main" val="8449773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5589" y="177359"/>
            <a:ext cx="6701950" cy="790974"/>
          </a:xfrm>
        </p:spPr>
        <p:txBody>
          <a:bodyPr>
            <a:noAutofit/>
          </a:bodyPr>
          <a:lstStyle/>
          <a:p>
            <a:r>
              <a:rPr lang="en-GB" sz="2000" dirty="0">
                <a:latin typeface="Arial" panose="020B0604020202020204" pitchFamily="34" charset="0"/>
                <a:cs typeface="Arial" panose="020B0604020202020204" pitchFamily="34" charset="0"/>
              </a:rPr>
              <a:t>Adherence to the Framework</a:t>
            </a:r>
            <a:br>
              <a:rPr lang="en-GB" sz="2400" b="1" dirty="0">
                <a:latin typeface="Arial" panose="020B0604020202020204" pitchFamily="34" charset="0"/>
                <a:cs typeface="Arial" panose="020B0604020202020204" pitchFamily="34" charset="0"/>
              </a:rPr>
            </a:br>
            <a:r>
              <a:rPr lang="en-GB" sz="2800" b="1" dirty="0">
                <a:latin typeface="Arial" panose="020B0604020202020204" pitchFamily="34" charset="0"/>
                <a:cs typeface="Arial" panose="020B0604020202020204" pitchFamily="34" charset="0"/>
              </a:rPr>
              <a:t>Median number of elements met</a:t>
            </a:r>
            <a:endParaRPr lang="en-AU" sz="2400" i="1" dirty="0">
              <a:latin typeface="Arial" panose="020B0604020202020204" pitchFamily="34" charset="0"/>
              <a:cs typeface="Arial" panose="020B0604020202020204" pitchFamily="34" charset="0"/>
            </a:endParaRPr>
          </a:p>
        </p:txBody>
      </p:sp>
      <p:graphicFrame>
        <p:nvGraphicFramePr>
          <p:cNvPr id="9" name="Chart 8"/>
          <p:cNvGraphicFramePr/>
          <p:nvPr>
            <p:extLst>
              <p:ext uri="{D42A27DB-BD31-4B8C-83A1-F6EECF244321}">
                <p14:modId xmlns:p14="http://schemas.microsoft.com/office/powerpoint/2010/main" val="2763871340"/>
              </p:ext>
            </p:extLst>
          </p:nvPr>
        </p:nvGraphicFramePr>
        <p:xfrm>
          <a:off x="175589" y="1610686"/>
          <a:ext cx="8593261" cy="5222355"/>
        </p:xfrm>
        <a:graphic>
          <a:graphicData uri="http://schemas.openxmlformats.org/drawingml/2006/chart">
            <c:chart xmlns:c="http://schemas.openxmlformats.org/drawingml/2006/chart" xmlns:r="http://schemas.openxmlformats.org/officeDocument/2006/relationships" r:id="rId3"/>
          </a:graphicData>
        </a:graphic>
      </p:graphicFrame>
      <p:cxnSp>
        <p:nvCxnSpPr>
          <p:cNvPr id="11" name="Straight Connector 10"/>
          <p:cNvCxnSpPr/>
          <p:nvPr/>
        </p:nvCxnSpPr>
        <p:spPr>
          <a:xfrm>
            <a:off x="7972246" y="1841140"/>
            <a:ext cx="34633" cy="4761445"/>
          </a:xfrm>
          <a:prstGeom prst="line">
            <a:avLst/>
          </a:prstGeom>
          <a:ln w="38100">
            <a:solidFill>
              <a:srgbClr val="ECA154"/>
            </a:solidFill>
            <a:prstDash val="dash"/>
          </a:ln>
        </p:spPr>
        <p:style>
          <a:lnRef idx="1">
            <a:schemeClr val="accent1"/>
          </a:lnRef>
          <a:fillRef idx="0">
            <a:schemeClr val="accent1"/>
          </a:fillRef>
          <a:effectRef idx="0">
            <a:schemeClr val="accent1"/>
          </a:effectRef>
          <a:fontRef idx="minor">
            <a:schemeClr val="tx1"/>
          </a:fontRef>
        </p:style>
      </p:cxnSp>
      <p:sp>
        <p:nvSpPr>
          <p:cNvPr id="15" name="TextBox 11"/>
          <p:cNvSpPr txBox="1"/>
          <p:nvPr/>
        </p:nvSpPr>
        <p:spPr>
          <a:xfrm>
            <a:off x="251237" y="936416"/>
            <a:ext cx="8517613" cy="674270"/>
          </a:xfrm>
          <a:prstGeom prst="rect">
            <a:avLst/>
          </a:prstGeom>
          <a:solidFill>
            <a:schemeClr val="bg1">
              <a:lumMod val="95000"/>
              <a:alpha val="40000"/>
            </a:schemeClr>
          </a:solidFill>
          <a:ln w="9525" cmpd="sng">
            <a:noFill/>
            <a:prstDash val="dash"/>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342900" indent="-342900">
              <a:buAutoNum type="arabicPeriod"/>
            </a:pPr>
            <a:r>
              <a:rPr lang="en-US" sz="1400" i="1" dirty="0">
                <a:solidFill>
                  <a:srgbClr val="C00000"/>
                </a:solidFill>
                <a:latin typeface="Arial" panose="020B0604020202020204" pitchFamily="34" charset="0"/>
                <a:cs typeface="Arial" panose="020B0604020202020204" pitchFamily="34" charset="0"/>
              </a:rPr>
              <a:t>Plot your hospital</a:t>
            </a:r>
            <a:r>
              <a:rPr lang="en-AU" sz="1400" i="1" dirty="0">
                <a:solidFill>
                  <a:srgbClr val="C00000"/>
                </a:solidFill>
                <a:latin typeface="Arial" panose="020B0604020202020204" pitchFamily="34" charset="0"/>
                <a:cs typeface="Arial" panose="020B0604020202020204" pitchFamily="34" charset="0"/>
              </a:rPr>
              <a:t>’s results below by positioning the dotted line along the X-axis.</a:t>
            </a:r>
          </a:p>
          <a:p>
            <a:pPr marL="342900" indent="-342900">
              <a:buAutoNum type="arabicPeriod"/>
            </a:pPr>
            <a:r>
              <a:rPr lang="en-AU" sz="1400" i="1" dirty="0">
                <a:solidFill>
                  <a:srgbClr val="C00000"/>
                </a:solidFill>
                <a:latin typeface="Arial" panose="020B0604020202020204" pitchFamily="34" charset="0"/>
                <a:cs typeface="Arial" panose="020B0604020202020204" pitchFamily="34" charset="0"/>
              </a:rPr>
              <a:t>Insert your states data by right clicking </a:t>
            </a:r>
            <a:r>
              <a:rPr lang="en-AU" sz="1400" b="1" i="1" dirty="0">
                <a:solidFill>
                  <a:srgbClr val="C00000"/>
                </a:solidFill>
                <a:latin typeface="Arial" panose="020B0604020202020204" pitchFamily="34" charset="0"/>
                <a:cs typeface="Arial" panose="020B0604020202020204" pitchFamily="34" charset="0"/>
              </a:rPr>
              <a:t>once</a:t>
            </a:r>
            <a:r>
              <a:rPr lang="en-AU" sz="1400" i="1" dirty="0">
                <a:solidFill>
                  <a:srgbClr val="C00000"/>
                </a:solidFill>
                <a:latin typeface="Arial" panose="020B0604020202020204" pitchFamily="34" charset="0"/>
                <a:cs typeface="Arial" panose="020B0604020202020204" pitchFamily="34" charset="0"/>
              </a:rPr>
              <a:t> on the bar graph -&gt; click on edit data -&gt; click on edit data in excel -&gt; enter your states median number.</a:t>
            </a:r>
          </a:p>
        </p:txBody>
      </p:sp>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36901" y="24959"/>
            <a:ext cx="1454699" cy="1028700"/>
          </a:xfrm>
          <a:prstGeom prst="rect">
            <a:avLst/>
          </a:prstGeom>
        </p:spPr>
      </p:pic>
      <p:sp>
        <p:nvSpPr>
          <p:cNvPr id="2" name="TextBox 1">
            <a:extLst>
              <a:ext uri="{FF2B5EF4-FFF2-40B4-BE49-F238E27FC236}">
                <a16:creationId xmlns:a16="http://schemas.microsoft.com/office/drawing/2014/main" id="{457FAE71-4952-4B50-8AF3-125BB3047B63}"/>
              </a:ext>
            </a:extLst>
          </p:cNvPr>
          <p:cNvSpPr txBox="1"/>
          <p:nvPr/>
        </p:nvSpPr>
        <p:spPr>
          <a:xfrm>
            <a:off x="1028212" y="1880150"/>
            <a:ext cx="1354261" cy="338554"/>
          </a:xfrm>
          <a:prstGeom prst="rect">
            <a:avLst/>
          </a:prstGeom>
          <a:noFill/>
        </p:spPr>
        <p:txBody>
          <a:bodyPr wrap="square" rtlCol="0">
            <a:spAutoFit/>
          </a:bodyPr>
          <a:lstStyle/>
          <a:p>
            <a:r>
              <a:rPr lang="en-AU" sz="1600" dirty="0">
                <a:solidFill>
                  <a:srgbClr val="595959"/>
                </a:solidFill>
              </a:rPr>
              <a:t>My Hospital</a:t>
            </a:r>
          </a:p>
        </p:txBody>
      </p:sp>
      <p:cxnSp>
        <p:nvCxnSpPr>
          <p:cNvPr id="8" name="Straight Connector 7">
            <a:extLst>
              <a:ext uri="{FF2B5EF4-FFF2-40B4-BE49-F238E27FC236}">
                <a16:creationId xmlns:a16="http://schemas.microsoft.com/office/drawing/2014/main" id="{4F5731F8-C734-43AD-9745-81CB78DA8ADF}"/>
              </a:ext>
            </a:extLst>
          </p:cNvPr>
          <p:cNvCxnSpPr>
            <a:cxnSpLocks/>
          </p:cNvCxnSpPr>
          <p:nvPr/>
        </p:nvCxnSpPr>
        <p:spPr>
          <a:xfrm flipH="1">
            <a:off x="310393" y="2049427"/>
            <a:ext cx="717820" cy="0"/>
          </a:xfrm>
          <a:prstGeom prst="line">
            <a:avLst/>
          </a:prstGeom>
          <a:ln w="38100">
            <a:solidFill>
              <a:srgbClr val="ECA154"/>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579030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1713</TotalTime>
  <Words>1936</Words>
  <Application>Microsoft Office PowerPoint</Application>
  <PresentationFormat>On-screen Show (4:3)</PresentationFormat>
  <Paragraphs>338</Paragraphs>
  <Slides>18</Slides>
  <Notes>18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Calibri Light</vt:lpstr>
      <vt:lpstr>Office Theme</vt:lpstr>
      <vt:lpstr>PowerPoint Presentation</vt:lpstr>
      <vt:lpstr>National Stroke Audit  Acute Services 2019</vt:lpstr>
      <vt:lpstr>National Stroke Audit  Acute Services 2019</vt:lpstr>
      <vt:lpstr>PowerPoint Presentation</vt:lpstr>
      <vt:lpstr>PowerPoint Presentation</vt:lpstr>
      <vt:lpstr>National Stroke Audit  Acute Services 2019</vt:lpstr>
      <vt:lpstr>The National Stroke Audit - Acute Services comprises two elements:</vt:lpstr>
      <vt:lpstr>National Stroke Audit  Acute Services 2019</vt:lpstr>
      <vt:lpstr>Adherence to the Framework Median number of elements met</vt:lpstr>
      <vt:lpstr>Organisational Survey Framework</vt:lpstr>
      <vt:lpstr>Organisational Survey Framework</vt:lpstr>
      <vt:lpstr>National Stroke Audit  Acute Services 2019</vt:lpstr>
      <vt:lpstr>Clinical Audit Indicators</vt:lpstr>
      <vt:lpstr>Clinical Audit Indicators</vt:lpstr>
      <vt:lpstr>National Stroke Audit  Acute Services 2019</vt:lpstr>
      <vt:lpstr>National Stroke Audit  Acute Services 2019</vt:lpstr>
      <vt:lpstr>National Stroke Audit  Acute Services 2019</vt:lpstr>
      <vt:lpstr>National Stroke Audit 2016 Where to find out more</vt:lpstr>
    </vt:vector>
  </TitlesOfParts>
  <Company>National Stroke Foundation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National Stroke Audit Rehabilitation Services 2016</dc:title>
  <dc:creator>Patrick Young</dc:creator>
  <cp:lastModifiedBy>Jo Maxwell</cp:lastModifiedBy>
  <cp:revision>190</cp:revision>
  <cp:lastPrinted>2016-10-24T05:23:50Z</cp:lastPrinted>
  <dcterms:created xsi:type="dcterms:W3CDTF">2016-10-14T05:24:08Z</dcterms:created>
  <dcterms:modified xsi:type="dcterms:W3CDTF">2019-10-30T05:19:41Z</dcterms:modified>
</cp:coreProperties>
</file>