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7" r:id="rId2"/>
    <p:sldId id="281" r:id="rId3"/>
    <p:sldId id="276" r:id="rId4"/>
    <p:sldId id="277" r:id="rId5"/>
    <p:sldId id="279" r:id="rId6"/>
    <p:sldId id="295" r:id="rId7"/>
    <p:sldId id="294" r:id="rId8"/>
    <p:sldId id="259" r:id="rId9"/>
    <p:sldId id="282" r:id="rId10"/>
    <p:sldId id="287" r:id="rId11"/>
    <p:sldId id="286" r:id="rId12"/>
    <p:sldId id="285" r:id="rId13"/>
    <p:sldId id="264" r:id="rId14"/>
    <p:sldId id="278" r:id="rId15"/>
    <p:sldId id="283" r:id="rId16"/>
    <p:sldId id="284" r:id="rId17"/>
    <p:sldId id="289" r:id="rId18"/>
    <p:sldId id="293" r:id="rId19"/>
    <p:sldId id="274" r:id="rId20"/>
  </p:sldIdLst>
  <p:sldSz cx="9144000" cy="6858000" type="screen4x3"/>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264"/>
    <a:srgbClr val="151F6D"/>
    <a:srgbClr val="077B3E"/>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63382" autoAdjust="0"/>
  </p:normalViewPr>
  <p:slideViewPr>
    <p:cSldViewPr snapToGrid="0">
      <p:cViewPr varScale="1">
        <p:scale>
          <a:sx n="118" d="100"/>
          <a:sy n="118" d="100"/>
        </p:scale>
        <p:origin x="138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523583067041512"/>
          <c:y val="2.7715180002852859E-2"/>
          <c:w val="0.71249380953905306"/>
          <c:h val="0.83856434948860625"/>
        </c:manualLayout>
      </c:layout>
      <c:barChart>
        <c:barDir val="bar"/>
        <c:grouping val="clustered"/>
        <c:varyColors val="0"/>
        <c:ser>
          <c:idx val="0"/>
          <c:order val="0"/>
          <c:tx>
            <c:strRef>
              <c:f>Sheet1!$B$1</c:f>
              <c:strCache>
                <c:ptCount val="1"/>
                <c:pt idx="0">
                  <c:v>Median number of Framework elements met</c:v>
                </c:pt>
              </c:strCache>
            </c:strRef>
          </c:tx>
          <c:spPr>
            <a:solidFill>
              <a:srgbClr val="151F6D"/>
            </a:solidFill>
            <a:ln>
              <a:solidFill>
                <a:schemeClr val="accent6">
                  <a:lumMod val="75000"/>
                </a:schemeClr>
              </a:solidFill>
            </a:ln>
            <a:effectLst/>
          </c:spPr>
          <c:invertIfNegative val="0"/>
          <c:dPt>
            <c:idx val="3"/>
            <c:invertIfNegative val="0"/>
            <c:bubble3D val="0"/>
            <c:spPr>
              <a:solidFill>
                <a:srgbClr val="077B3E"/>
              </a:solidFill>
              <a:ln>
                <a:solidFill>
                  <a:schemeClr val="accent6">
                    <a:lumMod val="75000"/>
                  </a:schemeClr>
                </a:solidFill>
              </a:ln>
              <a:effectLst/>
            </c:spPr>
          </c:dPt>
          <c:dPt>
            <c:idx val="5"/>
            <c:invertIfNegative val="0"/>
            <c:bubble3D val="0"/>
            <c:spPr>
              <a:solidFill>
                <a:srgbClr val="151F6D"/>
              </a:solidFill>
              <a:ln>
                <a:solidFill>
                  <a:schemeClr val="accent6">
                    <a:lumMod val="75000"/>
                  </a:schemeClr>
                </a:solidFill>
              </a:ln>
              <a:effectLst/>
            </c:spPr>
          </c:dPt>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&lt;30 patients per annum (N=19)</c:v>
                </c:pt>
                <c:pt idx="1">
                  <c:v>30-79 stroke patients per annum (N=62)</c:v>
                </c:pt>
                <c:pt idx="2">
                  <c:v>&gt;80 stroke patients per annum (N=39)</c:v>
                </c:pt>
                <c:pt idx="3">
                  <c:v>State (N=0)</c:v>
                </c:pt>
                <c:pt idx="4">
                  <c:v>Australia (N=120)</c:v>
                </c:pt>
              </c:strCache>
            </c:strRef>
          </c:cat>
          <c:val>
            <c:numRef>
              <c:f>Sheet1!$B$2:$B$6</c:f>
              <c:numCache>
                <c:formatCode>General</c:formatCode>
                <c:ptCount val="5"/>
                <c:pt idx="0">
                  <c:v>6</c:v>
                </c:pt>
                <c:pt idx="1">
                  <c:v>6</c:v>
                </c:pt>
                <c:pt idx="2">
                  <c:v>8</c:v>
                </c:pt>
                <c:pt idx="3">
                  <c:v>7</c:v>
                </c:pt>
                <c:pt idx="4">
                  <c:v>8</c:v>
                </c:pt>
              </c:numCache>
            </c:numRef>
          </c:val>
        </c:ser>
        <c:dLbls>
          <c:showLegendKey val="0"/>
          <c:showVal val="0"/>
          <c:showCatName val="0"/>
          <c:showSerName val="0"/>
          <c:showPercent val="0"/>
          <c:showBubbleSize val="0"/>
        </c:dLbls>
        <c:gapWidth val="60"/>
        <c:axId val="531936536"/>
        <c:axId val="531937712"/>
      </c:barChart>
      <c:catAx>
        <c:axId val="531936536"/>
        <c:scaling>
          <c:orientation val="minMax"/>
        </c:scaling>
        <c:delete val="1"/>
        <c:axPos val="l"/>
        <c:numFmt formatCode="General" sourceLinked="1"/>
        <c:majorTickMark val="out"/>
        <c:minorTickMark val="none"/>
        <c:tickLblPos val="nextTo"/>
        <c:crossAx val="531937712"/>
        <c:crosses val="autoZero"/>
        <c:auto val="1"/>
        <c:lblAlgn val="ctr"/>
        <c:lblOffset val="100"/>
        <c:noMultiLvlLbl val="0"/>
      </c:catAx>
      <c:valAx>
        <c:axId val="531937712"/>
        <c:scaling>
          <c:orientation val="minMax"/>
          <c:max val="10"/>
          <c:min val="0"/>
        </c:scaling>
        <c:delete val="0"/>
        <c:axPos val="b"/>
        <c:majorGridlines>
          <c:spPr>
            <a:ln w="25400"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31936536"/>
        <c:crosses val="autoZero"/>
        <c:crossBetween val="between"/>
        <c:majorUnit val="1"/>
        <c:minorUnit val="1"/>
      </c:valAx>
      <c:spPr>
        <a:noFill/>
        <a:ln>
          <a:noFill/>
        </a:ln>
        <a:effectLst/>
      </c:spPr>
    </c:plotArea>
    <c:plotVisOnly val="1"/>
    <c:dispBlanksAs val="gap"/>
    <c:showDLblsOverMax val="0"/>
  </c:chart>
  <c:spPr>
    <a:noFill/>
    <a:ln>
      <a:noFill/>
    </a:ln>
    <a:effectLst/>
  </c:spPr>
  <c:txPr>
    <a:bodyPr/>
    <a:lstStyle/>
    <a:p>
      <a:pPr>
        <a:defRPr sz="1600">
          <a:latin typeface="Arial" panose="020B0604020202020204" pitchFamily="34" charset="0"/>
          <a:cs typeface="Arial" panose="020B0604020202020204" pitchFamily="34" charset="0"/>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0.24124</cdr:y>
    </cdr:from>
    <cdr:to>
      <cdr:x>0.23409</cdr:x>
      <cdr:y>0.30841</cdr:y>
    </cdr:to>
    <cdr:sp macro="" textlink="">
      <cdr:nvSpPr>
        <cdr:cNvPr id="2" name="TextBox 1"/>
        <cdr:cNvSpPr txBox="1"/>
      </cdr:nvSpPr>
      <cdr:spPr>
        <a:xfrm xmlns:a="http://schemas.openxmlformats.org/drawingml/2006/main">
          <a:off x="0" y="1215878"/>
          <a:ext cx="1989026"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600" dirty="0" smtClean="0">
              <a:latin typeface="Arial" panose="020B0604020202020204" pitchFamily="34" charset="0"/>
              <a:cs typeface="Arial" panose="020B0604020202020204" pitchFamily="34" charset="0"/>
            </a:rPr>
            <a:t>Your State</a:t>
          </a:r>
          <a:r>
            <a:rPr lang="en-GB" sz="160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a:t>
          </a:r>
          <a:r>
            <a:rPr lang="en-GB" sz="1600" dirty="0" smtClean="0">
              <a:latin typeface="Arial" panose="020B0604020202020204" pitchFamily="34" charset="0"/>
              <a:cs typeface="Arial" panose="020B0604020202020204" pitchFamily="34" charset="0"/>
            </a:rPr>
            <a:t>N=0</a:t>
          </a:r>
          <a:r>
            <a:rPr lang="en-GB" sz="1600" dirty="0" smtClean="0">
              <a:latin typeface="Arial" panose="020B0604020202020204" pitchFamily="34" charset="0"/>
              <a:cs typeface="Arial" panose="020B0604020202020204" pitchFamily="34" charset="0"/>
            </a:rPr>
            <a:t>)</a:t>
          </a:r>
          <a:endParaRPr lang="en-AU" sz="1600"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301543" cy="341064"/>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5622798" y="2"/>
            <a:ext cx="4301543" cy="341064"/>
          </a:xfrm>
          <a:prstGeom prst="rect">
            <a:avLst/>
          </a:prstGeom>
        </p:spPr>
        <p:txBody>
          <a:bodyPr vert="horz" lIns="91440" tIns="45720" rIns="91440" bIns="45720" rtlCol="0"/>
          <a:lstStyle>
            <a:lvl1pPr algn="r">
              <a:defRPr sz="1200"/>
            </a:lvl1pPr>
          </a:lstStyle>
          <a:p>
            <a:fld id="{1720F63A-621A-4312-B079-EC44FBFD0E16}" type="datetimeFigureOut">
              <a:rPr lang="en-AU" smtClean="0"/>
              <a:t>23/10/2018</a:t>
            </a:fld>
            <a:endParaRPr lang="en-AU"/>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3C1771FB-3315-4F4A-B4A0-77BFDFC7F961}" type="slidenum">
              <a:rPr lang="en-AU" smtClean="0"/>
              <a:t>‹#›</a:t>
            </a:fld>
            <a:endParaRPr lang="en-AU"/>
          </a:p>
        </p:txBody>
      </p:sp>
    </p:spTree>
    <p:extLst>
      <p:ext uri="{BB962C8B-B14F-4D97-AF65-F5344CB8AC3E}">
        <p14:creationId xmlns:p14="http://schemas.microsoft.com/office/powerpoint/2010/main" val="3978742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301543" cy="341064"/>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5622798" y="2"/>
            <a:ext cx="4301543" cy="341064"/>
          </a:xfrm>
          <a:prstGeom prst="rect">
            <a:avLst/>
          </a:prstGeom>
        </p:spPr>
        <p:txBody>
          <a:bodyPr vert="horz" lIns="91440" tIns="45720" rIns="91440" bIns="45720" rtlCol="0"/>
          <a:lstStyle>
            <a:lvl1pPr algn="r">
              <a:defRPr sz="1200"/>
            </a:lvl1pPr>
          </a:lstStyle>
          <a:p>
            <a:fld id="{AF66A026-6698-4D8C-8068-65F86C10A3D4}" type="datetimeFigureOut">
              <a:rPr lang="en-AU" smtClean="0"/>
              <a:t>23/10/2018</a:t>
            </a:fld>
            <a:endParaRPr lang="en-AU"/>
          </a:p>
        </p:txBody>
      </p:sp>
      <p:sp>
        <p:nvSpPr>
          <p:cNvPr id="4" name="Slide Image Placeholder 3"/>
          <p:cNvSpPr>
            <a:spLocks noGrp="1" noRot="1" noChangeAspect="1"/>
          </p:cNvSpPr>
          <p:nvPr>
            <p:ph type="sldImg" idx="2"/>
          </p:nvPr>
        </p:nvSpPr>
        <p:spPr>
          <a:xfrm>
            <a:off x="3433763" y="849313"/>
            <a:ext cx="3059112" cy="229393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B2D085EC-38C9-4F5A-9CC5-D660081DB3A6}" type="slidenum">
              <a:rPr lang="en-AU" smtClean="0"/>
              <a:t>‹#›</a:t>
            </a:fld>
            <a:endParaRPr lang="en-AU"/>
          </a:p>
        </p:txBody>
      </p:sp>
    </p:spTree>
    <p:extLst>
      <p:ext uri="{BB962C8B-B14F-4D97-AF65-F5344CB8AC3E}">
        <p14:creationId xmlns:p14="http://schemas.microsoft.com/office/powerpoint/2010/main" val="3394723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Rehabilitation Services Report 2016 provides the largest snapshot to date of the processes of care within rehabilitation services for stroke in Australia. The report highlights areas where the system is working well and reports on improvements or changes that may be needed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7828609-F9AF-46DB-B719-D4812C955926}" type="slidenum">
              <a:rPr lang="en-AU" smtClean="0"/>
              <a:pPr/>
              <a:t>1</a:t>
            </a:fld>
            <a:endParaRPr lang="en-AU"/>
          </a:p>
        </p:txBody>
      </p:sp>
    </p:spTree>
    <p:extLst>
      <p:ext uri="{BB962C8B-B14F-4D97-AF65-F5344CB8AC3E}">
        <p14:creationId xmlns:p14="http://schemas.microsoft.com/office/powerpoint/2010/main" val="1538482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11</a:t>
            </a:fld>
            <a:endParaRPr lang="en-AU"/>
          </a:p>
        </p:txBody>
      </p:sp>
    </p:spTree>
    <p:extLst>
      <p:ext uri="{BB962C8B-B14F-4D97-AF65-F5344CB8AC3E}">
        <p14:creationId xmlns:p14="http://schemas.microsoft.com/office/powerpoint/2010/main" val="148417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12</a:t>
            </a:fld>
            <a:endParaRPr lang="en-AU"/>
          </a:p>
        </p:txBody>
      </p:sp>
    </p:spTree>
    <p:extLst>
      <p:ext uri="{BB962C8B-B14F-4D97-AF65-F5344CB8AC3E}">
        <p14:creationId xmlns:p14="http://schemas.microsoft.com/office/powerpoint/2010/main" val="230088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Turning now to the second component of the National Stroke Audit. A retrospective case note audit. </a:t>
            </a:r>
          </a:p>
          <a:p>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These data are based on over 3,500 stroke rehabilitation admissions in 2015. </a:t>
            </a: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Clinical Audit measures the delivery of processes of care against evidence-based recommendations from the Clinical Guidelines.</a:t>
            </a:r>
          </a:p>
          <a:p>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All stroke rehabilitation services should demonstrate significant levels of compliance with these guidelines, but instead this year’s Clinical Audit broadly shows a deterioration in the delivery of recommended best-practice.</a:t>
            </a:r>
            <a:endParaRPr lang="en-GB" sz="1200" kern="1200" dirty="0">
              <a:solidFill>
                <a:schemeClr val="tx1"/>
              </a:solidFill>
              <a:effectLst/>
              <a:latin typeface="+mn-lt"/>
              <a:ea typeface="+mn-ea"/>
              <a:cs typeface="+mn-cs"/>
            </a:endParaRPr>
          </a:p>
          <a:p>
            <a:pPr marL="457200" lvl="1" indent="0">
              <a:buFontTx/>
              <a:buNone/>
            </a:pPr>
            <a:endParaRPr lang="en-US" baseline="0" dirty="0"/>
          </a:p>
        </p:txBody>
      </p:sp>
      <p:sp>
        <p:nvSpPr>
          <p:cNvPr id="4" name="Slide Number Placeholder 3"/>
          <p:cNvSpPr>
            <a:spLocks noGrp="1"/>
          </p:cNvSpPr>
          <p:nvPr>
            <p:ph type="sldNum" sz="quarter" idx="10"/>
          </p:nvPr>
        </p:nvSpPr>
        <p:spPr/>
        <p:txBody>
          <a:bodyPr/>
          <a:lstStyle/>
          <a:p>
            <a:fld id="{B2D085EC-38C9-4F5A-9CC5-D660081DB3A6}" type="slidenum">
              <a:rPr lang="en-AU" smtClean="0"/>
              <a:t>13</a:t>
            </a:fld>
            <a:endParaRPr lang="en-AU"/>
          </a:p>
        </p:txBody>
      </p:sp>
    </p:spTree>
    <p:extLst>
      <p:ext uri="{BB962C8B-B14F-4D97-AF65-F5344CB8AC3E}">
        <p14:creationId xmlns:p14="http://schemas.microsoft.com/office/powerpoint/2010/main" val="294708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14</a:t>
            </a:fld>
            <a:endParaRPr lang="en-AU"/>
          </a:p>
        </p:txBody>
      </p:sp>
    </p:spTree>
    <p:extLst>
      <p:ext uri="{BB962C8B-B14F-4D97-AF65-F5344CB8AC3E}">
        <p14:creationId xmlns:p14="http://schemas.microsoft.com/office/powerpoint/2010/main" val="2760810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15</a:t>
            </a:fld>
            <a:endParaRPr lang="en-AU"/>
          </a:p>
        </p:txBody>
      </p:sp>
    </p:spTree>
    <p:extLst>
      <p:ext uri="{BB962C8B-B14F-4D97-AF65-F5344CB8AC3E}">
        <p14:creationId xmlns:p14="http://schemas.microsoft.com/office/powerpoint/2010/main" val="2971808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16</a:t>
            </a:fld>
            <a:endParaRPr lang="en-AU"/>
          </a:p>
        </p:txBody>
      </p:sp>
    </p:spTree>
    <p:extLst>
      <p:ext uri="{BB962C8B-B14F-4D97-AF65-F5344CB8AC3E}">
        <p14:creationId xmlns:p14="http://schemas.microsoft.com/office/powerpoint/2010/main" val="1247558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17</a:t>
            </a:fld>
            <a:endParaRPr lang="en-AU"/>
          </a:p>
        </p:txBody>
      </p:sp>
    </p:spTree>
    <p:extLst>
      <p:ext uri="{BB962C8B-B14F-4D97-AF65-F5344CB8AC3E}">
        <p14:creationId xmlns:p14="http://schemas.microsoft.com/office/powerpoint/2010/main" val="2004449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18</a:t>
            </a:fld>
            <a:endParaRPr lang="en-AU"/>
          </a:p>
        </p:txBody>
      </p:sp>
    </p:spTree>
    <p:extLst>
      <p:ext uri="{BB962C8B-B14F-4D97-AF65-F5344CB8AC3E}">
        <p14:creationId xmlns:p14="http://schemas.microsoft.com/office/powerpoint/2010/main" val="1862408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While I have touched upon the key findings from this year’s National Stroke Audit, the full National Report contains far more. </a:t>
            </a:r>
          </a:p>
          <a:p>
            <a:endParaRPr lang="en-GB"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From today, it is available to download from </a:t>
            </a:r>
            <a:r>
              <a:rPr lang="en-AU" sz="1200" i="1" kern="1200" dirty="0" err="1" smtClean="0">
                <a:solidFill>
                  <a:schemeClr val="tx1"/>
                </a:solidFill>
                <a:effectLst/>
                <a:latin typeface="+mn-lt"/>
                <a:ea typeface="+mn-ea"/>
                <a:cs typeface="+mn-cs"/>
              </a:rPr>
              <a:t>InformMe</a:t>
            </a:r>
            <a:r>
              <a:rPr lang="en-AU" sz="1200" kern="1200" dirty="0" smtClean="0">
                <a:solidFill>
                  <a:schemeClr val="tx1"/>
                </a:solidFill>
                <a:effectLst/>
                <a:latin typeface="+mn-lt"/>
                <a:ea typeface="+mn-ea"/>
                <a:cs typeface="+mn-cs"/>
              </a:rPr>
              <a:t> – the Stroke Foundation’s new website aimed at supporting health professionals in delivering quality stroke care.</a:t>
            </a:r>
          </a:p>
          <a:p>
            <a:endParaRPr lang="en-GB" sz="1200" kern="1200" dirty="0" smtClean="0">
              <a:solidFill>
                <a:schemeClr val="tx1"/>
              </a:solidFill>
              <a:effectLst/>
              <a:latin typeface="+mn-lt"/>
              <a:ea typeface="+mn-ea"/>
              <a:cs typeface="+mn-cs"/>
            </a:endParaRPr>
          </a:p>
          <a:p>
            <a:r>
              <a:rPr lang="en-AU" sz="1200" b="1" kern="1200" dirty="0" smtClean="0">
                <a:solidFill>
                  <a:schemeClr val="tx1"/>
                </a:solidFill>
                <a:effectLst/>
                <a:latin typeface="+mn-lt"/>
                <a:ea typeface="+mn-ea"/>
                <a:cs typeface="+mn-cs"/>
              </a:rPr>
              <a:t>FINISH. </a:t>
            </a:r>
            <a:endParaRPr lang="en-GB" sz="1200" kern="1200" dirty="0" smtClean="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B2D085EC-38C9-4F5A-9CC5-D660081DB3A6}" type="slidenum">
              <a:rPr lang="en-AU" smtClean="0"/>
              <a:t>19</a:t>
            </a:fld>
            <a:endParaRPr lang="en-AU"/>
          </a:p>
        </p:txBody>
      </p:sp>
    </p:spTree>
    <p:extLst>
      <p:ext uri="{BB962C8B-B14F-4D97-AF65-F5344CB8AC3E}">
        <p14:creationId xmlns:p14="http://schemas.microsoft.com/office/powerpoint/2010/main" val="3727884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6CD6D26-E2BF-46A3-B589-735974C468A1}" type="slidenum">
              <a:rPr lang="en-AU" smtClean="0"/>
              <a:t>2</a:t>
            </a:fld>
            <a:endParaRPr lang="en-AU"/>
          </a:p>
        </p:txBody>
      </p:sp>
    </p:spTree>
    <p:extLst>
      <p:ext uri="{BB962C8B-B14F-4D97-AF65-F5344CB8AC3E}">
        <p14:creationId xmlns:p14="http://schemas.microsoft.com/office/powerpoint/2010/main" val="2613087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3</a:t>
            </a:fld>
            <a:endParaRPr lang="en-AU"/>
          </a:p>
        </p:txBody>
      </p:sp>
    </p:spTree>
    <p:extLst>
      <p:ext uri="{BB962C8B-B14F-4D97-AF65-F5344CB8AC3E}">
        <p14:creationId xmlns:p14="http://schemas.microsoft.com/office/powerpoint/2010/main" val="3249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4</a:t>
            </a:fld>
            <a:endParaRPr lang="en-AU"/>
          </a:p>
        </p:txBody>
      </p:sp>
    </p:spTree>
    <p:extLst>
      <p:ext uri="{BB962C8B-B14F-4D97-AF65-F5344CB8AC3E}">
        <p14:creationId xmlns:p14="http://schemas.microsoft.com/office/powerpoint/2010/main" val="3122608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5</a:t>
            </a:fld>
            <a:endParaRPr lang="en-AU"/>
          </a:p>
        </p:txBody>
      </p:sp>
    </p:spTree>
    <p:extLst>
      <p:ext uri="{BB962C8B-B14F-4D97-AF65-F5344CB8AC3E}">
        <p14:creationId xmlns:p14="http://schemas.microsoft.com/office/powerpoint/2010/main" val="1231848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6</a:t>
            </a:fld>
            <a:endParaRPr lang="en-AU"/>
          </a:p>
        </p:txBody>
      </p:sp>
    </p:spTree>
    <p:extLst>
      <p:ext uri="{BB962C8B-B14F-4D97-AF65-F5344CB8AC3E}">
        <p14:creationId xmlns:p14="http://schemas.microsoft.com/office/powerpoint/2010/main" val="3579911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7</a:t>
            </a:fld>
            <a:endParaRPr lang="en-AU"/>
          </a:p>
        </p:txBody>
      </p:sp>
    </p:spTree>
    <p:extLst>
      <p:ext uri="{BB962C8B-B14F-4D97-AF65-F5344CB8AC3E}">
        <p14:creationId xmlns:p14="http://schemas.microsoft.com/office/powerpoint/2010/main" val="250651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8</a:t>
            </a:fld>
            <a:endParaRPr lang="en-AU"/>
          </a:p>
        </p:txBody>
      </p:sp>
    </p:spTree>
    <p:extLst>
      <p:ext uri="{BB962C8B-B14F-4D97-AF65-F5344CB8AC3E}">
        <p14:creationId xmlns:p14="http://schemas.microsoft.com/office/powerpoint/2010/main" val="555430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3763" y="849313"/>
            <a:ext cx="3059112" cy="2293937"/>
          </a:xfrm>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National Stroke Audit is made up of two components.</a:t>
            </a:r>
            <a:br>
              <a:rPr lang="en-AU"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Firstly, a survey of stroke rehabilitation services across Australia – this assesses the resources required to deliver evidence-based stroke care. The questions reflect the Stroke Rehabilitation Services Framework – which outlines principles, essential elements and resources needed to deliver best practice stroke rehabilitation. </a:t>
            </a:r>
            <a:endParaRPr lang="en-GB" sz="1200" kern="1200" dirty="0">
              <a:solidFill>
                <a:schemeClr val="tx1"/>
              </a:solidFill>
              <a:effectLst/>
              <a:latin typeface="+mn-lt"/>
              <a:ea typeface="+mn-ea"/>
              <a:cs typeface="+mn-cs"/>
            </a:endParaRPr>
          </a:p>
          <a:p>
            <a:pPr marL="0" indent="0">
              <a:buFontTx/>
              <a:buNone/>
            </a:pPr>
            <a:endParaRPr lang="en-AU" dirty="0"/>
          </a:p>
        </p:txBody>
      </p:sp>
      <p:sp>
        <p:nvSpPr>
          <p:cNvPr id="4" name="Slide Number Placeholder 3"/>
          <p:cNvSpPr>
            <a:spLocks noGrp="1"/>
          </p:cNvSpPr>
          <p:nvPr>
            <p:ph type="sldNum" sz="quarter" idx="10"/>
          </p:nvPr>
        </p:nvSpPr>
        <p:spPr/>
        <p:txBody>
          <a:bodyPr/>
          <a:lstStyle/>
          <a:p>
            <a:fld id="{B2D085EC-38C9-4F5A-9CC5-D660081DB3A6}" type="slidenum">
              <a:rPr lang="en-AU" smtClean="0"/>
              <a:t>10</a:t>
            </a:fld>
            <a:endParaRPr lang="en-AU"/>
          </a:p>
        </p:txBody>
      </p:sp>
    </p:spTree>
    <p:extLst>
      <p:ext uri="{BB962C8B-B14F-4D97-AF65-F5344CB8AC3E}">
        <p14:creationId xmlns:p14="http://schemas.microsoft.com/office/powerpoint/2010/main" val="1845554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23/10/2018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13488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23/10/2018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505669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23/10/2018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4208559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47BB36-3EF6-49D9-B0BF-4542F359DA2B}" type="datetimeFigureOut">
              <a:rPr lang="en-AU" smtClean="0"/>
              <a:t>23/10/2018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3380494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47BB36-3EF6-49D9-B0BF-4542F359DA2B}" type="datetimeFigureOut">
              <a:rPr lang="en-AU" smtClean="0"/>
              <a:t>23/10/2018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45127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47BB36-3EF6-49D9-B0BF-4542F359DA2B}" type="datetimeFigureOut">
              <a:rPr lang="en-AU" smtClean="0"/>
              <a:t>23/10/2018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232720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47BB36-3EF6-49D9-B0BF-4542F359DA2B}" type="datetimeFigureOut">
              <a:rPr lang="en-AU" smtClean="0"/>
              <a:t>23/10/2018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873385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47BB36-3EF6-49D9-B0BF-4542F359DA2B}" type="datetimeFigureOut">
              <a:rPr lang="en-AU" smtClean="0"/>
              <a:t>23/10/2018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523114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7BB36-3EF6-49D9-B0BF-4542F359DA2B}" type="datetimeFigureOut">
              <a:rPr lang="en-AU" smtClean="0"/>
              <a:t>23/10/2018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345522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7BB36-3EF6-49D9-B0BF-4542F359DA2B}" type="datetimeFigureOut">
              <a:rPr lang="en-AU" smtClean="0"/>
              <a:t>23/10/2018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217411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7BB36-3EF6-49D9-B0BF-4542F359DA2B}" type="datetimeFigureOut">
              <a:rPr lang="en-AU" smtClean="0"/>
              <a:t>23/10/2018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41755E2-93D2-4990-9181-BA43EB3E8E20}" type="slidenum">
              <a:rPr lang="en-AU" smtClean="0"/>
              <a:t>‹#›</a:t>
            </a:fld>
            <a:endParaRPr lang="en-AU"/>
          </a:p>
        </p:txBody>
      </p:sp>
    </p:spTree>
    <p:extLst>
      <p:ext uri="{BB962C8B-B14F-4D97-AF65-F5344CB8AC3E}">
        <p14:creationId xmlns:p14="http://schemas.microsoft.com/office/powerpoint/2010/main" val="17520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47BB36-3EF6-49D9-B0BF-4542F359DA2B}" type="datetimeFigureOut">
              <a:rPr lang="en-AU" smtClean="0"/>
              <a:t>23/10/2018</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755E2-93D2-4990-9181-BA43EB3E8E20}" type="slidenum">
              <a:rPr lang="en-AU" smtClean="0"/>
              <a:t>‹#›</a:t>
            </a:fld>
            <a:endParaRPr lang="en-AU"/>
          </a:p>
        </p:txBody>
      </p:sp>
    </p:spTree>
    <p:extLst>
      <p:ext uri="{BB962C8B-B14F-4D97-AF65-F5344CB8AC3E}">
        <p14:creationId xmlns:p14="http://schemas.microsoft.com/office/powerpoint/2010/main" val="1631225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tmp"/><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68144" y="857250"/>
            <a:ext cx="2132856" cy="951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7315" y="857250"/>
            <a:ext cx="1454699" cy="10287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b="16806"/>
          <a:stretch/>
        </p:blipFill>
        <p:spPr>
          <a:xfrm>
            <a:off x="0" y="453154"/>
            <a:ext cx="9062014" cy="5874818"/>
          </a:xfrm>
          <a:prstGeom prst="rect">
            <a:avLst/>
          </a:prstGeom>
        </p:spPr>
      </p:pic>
    </p:spTree>
    <p:extLst>
      <p:ext uri="{BB962C8B-B14F-4D97-AF65-F5344CB8AC3E}">
        <p14:creationId xmlns:p14="http://schemas.microsoft.com/office/powerpoint/2010/main" val="350672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697628265"/>
              </p:ext>
            </p:extLst>
          </p:nvPr>
        </p:nvGraphicFramePr>
        <p:xfrm>
          <a:off x="251520" y="1524947"/>
          <a:ext cx="8640960" cy="4925032"/>
        </p:xfrm>
        <a:graphic>
          <a:graphicData uri="http://schemas.openxmlformats.org/drawingml/2006/table">
            <a:tbl>
              <a:tblPr firstRow="1" firstCol="1" bandRow="1">
                <a:tableStyleId>{46F890A9-2807-4EBB-B81D-B2AA78EC7F39}</a:tableStyleId>
              </a:tblPr>
              <a:tblGrid>
                <a:gridCol w="4104456"/>
                <a:gridCol w="1680594"/>
                <a:gridCol w="1464569"/>
                <a:gridCol w="1391341"/>
              </a:tblGrid>
              <a:tr h="1120581">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AU" sz="2000" dirty="0" smtClean="0">
                          <a:effectLst/>
                          <a:latin typeface="Arial" panose="020B0604020202020204" pitchFamily="34" charset="0"/>
                          <a:cs typeface="Arial" panose="020B0604020202020204" pitchFamily="34" charset="0"/>
                        </a:rPr>
                        <a:t>Element of service</a:t>
                      </a:r>
                      <a:endParaRPr lang="en-AU"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2000" dirty="0" smtClean="0">
                          <a:solidFill>
                            <a:schemeClr val="bg1"/>
                          </a:solidFill>
                          <a:effectLst/>
                          <a:latin typeface="Arial" panose="020B0604020202020204" pitchFamily="34" charset="0"/>
                          <a:cs typeface="Arial" panose="020B0604020202020204" pitchFamily="34" charset="0"/>
                        </a:rPr>
                        <a:t>My site</a:t>
                      </a:r>
                      <a:br>
                        <a:rPr lang="en-US" sz="2000" dirty="0" smtClean="0">
                          <a:solidFill>
                            <a:schemeClr val="bg1"/>
                          </a:solidFill>
                          <a:effectLst/>
                          <a:latin typeface="Arial" panose="020B0604020202020204" pitchFamily="34" charset="0"/>
                          <a:cs typeface="Arial" panose="020B0604020202020204" pitchFamily="34" charset="0"/>
                        </a:rPr>
                      </a:br>
                      <a:r>
                        <a:rPr lang="en-US" sz="2000" b="0" i="1" dirty="0" smtClean="0">
                          <a:solidFill>
                            <a:schemeClr val="bg1"/>
                          </a:solidFill>
                          <a:effectLst/>
                          <a:latin typeface="Arial" panose="020B0604020202020204" pitchFamily="34" charset="0"/>
                          <a:cs typeface="Arial" panose="020B0604020202020204" pitchFamily="34" charset="0"/>
                        </a:rPr>
                        <a:t>Yes</a:t>
                      </a:r>
                      <a:r>
                        <a:rPr lang="en-US" sz="2000" b="0" i="1" baseline="0" dirty="0" smtClean="0">
                          <a:solidFill>
                            <a:schemeClr val="bg1"/>
                          </a:solidFill>
                          <a:effectLst/>
                          <a:latin typeface="Arial" panose="020B0604020202020204" pitchFamily="34" charset="0"/>
                          <a:cs typeface="Arial" panose="020B0604020202020204" pitchFamily="34" charset="0"/>
                        </a:rPr>
                        <a:t>/No</a:t>
                      </a:r>
                      <a:endParaRPr lang="en-AU" sz="2000" b="0" i="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600" dirty="0" smtClean="0">
                          <a:effectLst/>
                          <a:latin typeface="Arial" panose="020B0604020202020204" pitchFamily="34" charset="0"/>
                          <a:cs typeface="Arial" panose="020B0604020202020204" pitchFamily="34" charset="0"/>
                        </a:rPr>
                        <a:t>Similar </a:t>
                      </a:r>
                      <a:r>
                        <a:rPr lang="en-US" sz="1600" dirty="0" smtClean="0">
                          <a:effectLst/>
                          <a:latin typeface="Arial" panose="020B0604020202020204" pitchFamily="34" charset="0"/>
                          <a:cs typeface="Arial" panose="020B0604020202020204" pitchFamily="34" charset="0"/>
                        </a:rPr>
                        <a:t>sized service</a:t>
                      </a:r>
                      <a:r>
                        <a:rPr lang="en-US" sz="2000" baseline="0" dirty="0" smtClean="0">
                          <a:effectLst/>
                          <a:latin typeface="Arial" panose="020B0604020202020204" pitchFamily="34" charset="0"/>
                          <a:cs typeface="Arial" panose="020B0604020202020204" pitchFamily="34" charset="0"/>
                        </a:rPr>
                        <a:t/>
                      </a:r>
                      <a:br>
                        <a:rPr lang="en-US" sz="2000" baseline="0" dirty="0" smtClean="0">
                          <a:effectLst/>
                          <a:latin typeface="Arial" panose="020B0604020202020204" pitchFamily="34" charset="0"/>
                          <a:cs typeface="Arial" panose="020B0604020202020204" pitchFamily="34" charset="0"/>
                        </a:rPr>
                      </a:br>
                      <a:r>
                        <a:rPr lang="en-US" sz="2000" b="0" i="1" baseline="0" dirty="0" smtClean="0">
                          <a:effectLst/>
                          <a:latin typeface="Arial" panose="020B0604020202020204" pitchFamily="34" charset="0"/>
                          <a:cs typeface="Arial" panose="020B0604020202020204" pitchFamily="34" charset="0"/>
                        </a:rPr>
                        <a:t>n (%)</a:t>
                      </a:r>
                      <a:endParaRPr lang="en-AU" sz="2000" b="0" i="1" dirty="0" smtClean="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r>
              <a:tr h="818061">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Effective links with acute stroke service providers</a:t>
                      </a:r>
                      <a:endParaRPr lang="en-AU" sz="2000" b="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effectLst/>
                          <a:latin typeface="Arial" panose="020B0604020202020204" pitchFamily="34" charset="0"/>
                          <a:cs typeface="Arial" panose="020B0604020202020204" pitchFamily="34" charset="0"/>
                        </a:rPr>
                        <a:t>85 (71%)</a:t>
                      </a: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1508088">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Specialised interdisciplinary stroke (or neuro-rehabilitation) team with access to staff education and professional development specific to stroke </a:t>
                      </a:r>
                      <a:endParaRPr lang="en-AU" sz="2000" b="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r>
                        <a:rPr lang="en-AU" sz="2000" b="1" i="0" dirty="0" smtClean="0">
                          <a:effectLst/>
                          <a:latin typeface="Arial" panose="020B0604020202020204" pitchFamily="34" charset="0"/>
                          <a:cs typeface="Arial" panose="020B0604020202020204" pitchFamily="34" charset="0"/>
                        </a:rPr>
                        <a:t>78 </a:t>
                      </a:r>
                      <a:r>
                        <a:rPr lang="en-AU" sz="2000" b="1" i="0" dirty="0" smtClean="0">
                          <a:effectLst/>
                          <a:latin typeface="Arial" panose="020B0604020202020204" pitchFamily="34" charset="0"/>
                          <a:cs typeface="Arial" panose="020B0604020202020204" pitchFamily="34" charset="0"/>
                        </a:rPr>
                        <a:t>(</a:t>
                      </a:r>
                      <a:r>
                        <a:rPr lang="en-AU" sz="2000" b="1" i="0" dirty="0" smtClean="0">
                          <a:effectLst/>
                          <a:latin typeface="Arial" panose="020B0604020202020204" pitchFamily="34" charset="0"/>
                          <a:cs typeface="Arial" panose="020B0604020202020204" pitchFamily="34" charset="0"/>
                        </a:rPr>
                        <a:t>65%)</a:t>
                      </a: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r h="1233790">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Co-located stroke beds within a geographically defined unit </a:t>
                      </a:r>
                      <a:endParaRPr lang="en-AU" sz="2000" b="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effectLst/>
                          <a:latin typeface="Arial" panose="020B0604020202020204" pitchFamily="34" charset="0"/>
                          <a:cs typeface="Arial" panose="020B0604020202020204" pitchFamily="34" charset="0"/>
                        </a:rPr>
                        <a:t>13 </a:t>
                      </a:r>
                      <a:r>
                        <a:rPr lang="en-AU" sz="2000" b="1" i="0" dirty="0" smtClean="0">
                          <a:effectLst/>
                          <a:latin typeface="Arial" panose="020B0604020202020204" pitchFamily="34" charset="0"/>
                          <a:cs typeface="Arial" panose="020B0604020202020204" pitchFamily="34" charset="0"/>
                        </a:rPr>
                        <a:t>(</a:t>
                      </a:r>
                      <a:r>
                        <a:rPr lang="en-AU" sz="2000" b="1" i="0" dirty="0" smtClean="0">
                          <a:effectLst/>
                          <a:latin typeface="Arial" panose="020B0604020202020204" pitchFamily="34" charset="0"/>
                          <a:cs typeface="Arial" panose="020B0604020202020204" pitchFamily="34" charset="0"/>
                        </a:rPr>
                        <a:t>11%)</a:t>
                      </a: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bl>
          </a:graphicData>
        </a:graphic>
      </p:graphicFrame>
      <p:sp>
        <p:nvSpPr>
          <p:cNvPr id="6" name="Title 1"/>
          <p:cNvSpPr>
            <a:spLocks noGrp="1"/>
          </p:cNvSpPr>
          <p:nvPr>
            <p:ph type="title"/>
          </p:nvPr>
        </p:nvSpPr>
        <p:spPr>
          <a:xfrm>
            <a:off x="294796" y="334100"/>
            <a:ext cx="4313209" cy="731394"/>
          </a:xfrm>
        </p:spPr>
        <p:txBody>
          <a:bodyPr>
            <a:noAutofit/>
          </a:bodyPr>
          <a:lstStyle/>
          <a:p>
            <a:r>
              <a:rPr lang="en-AU" sz="2000" dirty="0" smtClean="0">
                <a:latin typeface="Arial" panose="020B0604020202020204" pitchFamily="34" charset="0"/>
                <a:cs typeface="Arial" panose="020B0604020202020204" pitchFamily="34" charset="0"/>
              </a:rPr>
              <a:t>Organisational Survey</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Framework</a:t>
            </a:r>
            <a:endParaRPr lang="en-A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6485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1" y="185447"/>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169833638"/>
              </p:ext>
            </p:extLst>
          </p:nvPr>
        </p:nvGraphicFramePr>
        <p:xfrm>
          <a:off x="294796" y="1503176"/>
          <a:ext cx="8640960" cy="5049308"/>
        </p:xfrm>
        <a:graphic>
          <a:graphicData uri="http://schemas.openxmlformats.org/drawingml/2006/table">
            <a:tbl>
              <a:tblPr firstRow="1" firstCol="1" bandRow="1">
                <a:tableStyleId>{46F890A9-2807-4EBB-B81D-B2AA78EC7F39}</a:tableStyleId>
              </a:tblPr>
              <a:tblGrid>
                <a:gridCol w="4104456"/>
                <a:gridCol w="1680594"/>
                <a:gridCol w="1464569"/>
                <a:gridCol w="1391341"/>
              </a:tblGrid>
              <a:tr h="942856">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AU" sz="2000" dirty="0" smtClean="0">
                          <a:effectLst/>
                          <a:latin typeface="Arial" panose="020B0604020202020204" pitchFamily="34" charset="0"/>
                          <a:cs typeface="Arial" panose="020B0604020202020204" pitchFamily="34" charset="0"/>
                        </a:rPr>
                        <a:t>Element of service</a:t>
                      </a:r>
                      <a:endParaRPr lang="en-AU"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US" sz="2000" dirty="0" smtClean="0">
                          <a:solidFill>
                            <a:schemeClr val="bg1"/>
                          </a:solidFill>
                          <a:effectLst/>
                          <a:latin typeface="Arial" panose="020B0604020202020204" pitchFamily="34" charset="0"/>
                          <a:cs typeface="Arial" panose="020B0604020202020204" pitchFamily="34" charset="0"/>
                        </a:rPr>
                        <a:t>My site</a:t>
                      </a:r>
                      <a:br>
                        <a:rPr lang="en-US" sz="2000" dirty="0" smtClean="0">
                          <a:solidFill>
                            <a:schemeClr val="bg1"/>
                          </a:solidFill>
                          <a:effectLst/>
                          <a:latin typeface="Arial" panose="020B0604020202020204" pitchFamily="34" charset="0"/>
                          <a:cs typeface="Arial" panose="020B0604020202020204" pitchFamily="34" charset="0"/>
                        </a:rPr>
                      </a:br>
                      <a:r>
                        <a:rPr lang="en-US" sz="2000" i="1" dirty="0" smtClean="0">
                          <a:solidFill>
                            <a:schemeClr val="bg1"/>
                          </a:solidFill>
                          <a:effectLst/>
                          <a:latin typeface="Arial" panose="020B0604020202020204" pitchFamily="34" charset="0"/>
                          <a:cs typeface="Arial" panose="020B0604020202020204" pitchFamily="34" charset="0"/>
                        </a:rPr>
                        <a:t>Yes/No</a:t>
                      </a:r>
                    </a:p>
                  </a:txBody>
                  <a:tcPr marL="68580" marR="68580" marT="0" marB="0" anchor="ctr">
                    <a:solidFill>
                      <a:srgbClr val="008264"/>
                    </a:solidFill>
                  </a:tcPr>
                </a:tc>
                <a:tc>
                  <a:txBody>
                    <a:bodyPr/>
                    <a:lstStyle/>
                    <a:p>
                      <a:pPr algn="ctr">
                        <a:lnSpc>
                          <a:spcPct val="115000"/>
                        </a:lnSpc>
                        <a:spcAft>
                          <a:spcPts val="0"/>
                        </a:spcAft>
                      </a:pPr>
                      <a:r>
                        <a:rPr lang="en-US" sz="1600" dirty="0" smtClean="0">
                          <a:effectLst/>
                          <a:latin typeface="Arial" panose="020B0604020202020204" pitchFamily="34" charset="0"/>
                          <a:cs typeface="Arial" panose="020B0604020202020204" pitchFamily="34" charset="0"/>
                        </a:rPr>
                        <a:t>Similar sized service</a:t>
                      </a:r>
                      <a:r>
                        <a:rPr lang="en-US" sz="2000" dirty="0" smtClean="0">
                          <a:effectLst/>
                          <a:latin typeface="Arial" panose="020B0604020202020204" pitchFamily="34" charset="0"/>
                          <a:cs typeface="Arial" panose="020B0604020202020204" pitchFamily="34" charset="0"/>
                        </a:rPr>
                        <a:t/>
                      </a:r>
                      <a:br>
                        <a:rPr lang="en-US" sz="2000" dirty="0" smtClean="0">
                          <a:effectLst/>
                          <a:latin typeface="Arial" panose="020B0604020202020204" pitchFamily="34" charset="0"/>
                          <a:cs typeface="Arial" panose="020B0604020202020204" pitchFamily="34" charset="0"/>
                        </a:rPr>
                      </a:br>
                      <a:r>
                        <a:rPr lang="en-US" sz="2000" dirty="0" smtClean="0">
                          <a:effectLst/>
                          <a:latin typeface="Arial" panose="020B0604020202020204" pitchFamily="34" charset="0"/>
                          <a:cs typeface="Arial" panose="020B0604020202020204" pitchFamily="34" charset="0"/>
                        </a:rPr>
                        <a:t>n (%)</a:t>
                      </a:r>
                    </a:p>
                  </a:txBody>
                  <a:tcPr marL="68580" marR="68580" marT="0" marB="0" anchor="ctr">
                    <a:solidFill>
                      <a:srgbClr val="151F6D"/>
                    </a:solidFill>
                  </a:tcPr>
                </a:tc>
              </a:tr>
              <a:tr h="675704">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Standardised and early assessment for neuro- rehabilitation </a:t>
                      </a:r>
                      <a:endParaRPr lang="en-AU" sz="2000" b="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75 (63%)</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951772">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Written rehabilitation goal setting processes with patients</a:t>
                      </a:r>
                      <a:endParaRPr lang="en-AU" sz="2000" b="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93 </a:t>
                      </a: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78%)</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r h="1019089">
                <a:tc>
                  <a:txBody>
                    <a:bodyPr/>
                    <a:lstStyle/>
                    <a:p>
                      <a:pPr algn="l">
                        <a:lnSpc>
                          <a:spcPct val="115000"/>
                        </a:lnSpc>
                        <a:spcAft>
                          <a:spcPts val="0"/>
                        </a:spcAft>
                      </a:pPr>
                      <a:r>
                        <a:rPr lang="en-AU" sz="2000" b="0" dirty="0" smtClean="0">
                          <a:effectLst/>
                          <a:latin typeface="Arial" panose="020B0604020202020204" pitchFamily="34" charset="0"/>
                          <a:cs typeface="Arial" panose="020B0604020202020204" pitchFamily="34" charset="0"/>
                        </a:rPr>
                        <a:t>Routine use of evidence-based guidelines to inform evidence-based therapy for clinicians</a:t>
                      </a:r>
                      <a:endParaRPr lang="en-AU" sz="2000" b="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79 (66</a:t>
                      </a: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1019089">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Best practice and evidence-based intensity of therapy for goal related activity with patients</a:t>
                      </a:r>
                    </a:p>
                  </a:txBody>
                  <a:tcPr marL="68580" marR="68580" marT="0" marB="0" anchor="ctr">
                    <a:solidFill>
                      <a:schemeClr val="bg1">
                        <a:lumMod val="8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82 (68%)</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bl>
          </a:graphicData>
        </a:graphic>
      </p:graphicFrame>
      <p:sp>
        <p:nvSpPr>
          <p:cNvPr id="6" name="Title 1"/>
          <p:cNvSpPr>
            <a:spLocks noGrp="1"/>
          </p:cNvSpPr>
          <p:nvPr>
            <p:ph type="title"/>
          </p:nvPr>
        </p:nvSpPr>
        <p:spPr>
          <a:xfrm>
            <a:off x="294796" y="334100"/>
            <a:ext cx="4313209" cy="731394"/>
          </a:xfrm>
        </p:spPr>
        <p:txBody>
          <a:bodyPr>
            <a:noAutofit/>
          </a:bodyPr>
          <a:lstStyle/>
          <a:p>
            <a:r>
              <a:rPr lang="en-AU" sz="2000" dirty="0" smtClean="0">
                <a:latin typeface="Arial" panose="020B0604020202020204" pitchFamily="34" charset="0"/>
                <a:cs typeface="Arial" panose="020B0604020202020204" pitchFamily="34" charset="0"/>
              </a:rPr>
              <a:t>Organisational Survey</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Framework</a:t>
            </a:r>
            <a:endParaRPr lang="en-A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3445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0230" y="36794"/>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3710500764"/>
              </p:ext>
            </p:extLst>
          </p:nvPr>
        </p:nvGraphicFramePr>
        <p:xfrm>
          <a:off x="294796" y="1561795"/>
          <a:ext cx="8640960" cy="4856379"/>
        </p:xfrm>
        <a:graphic>
          <a:graphicData uri="http://schemas.openxmlformats.org/drawingml/2006/table">
            <a:tbl>
              <a:tblPr firstRow="1" firstCol="1" bandRow="1">
                <a:tableStyleId>{46F890A9-2807-4EBB-B81D-B2AA78EC7F39}</a:tableStyleId>
              </a:tblPr>
              <a:tblGrid>
                <a:gridCol w="4104456"/>
                <a:gridCol w="1680594"/>
                <a:gridCol w="1464569"/>
                <a:gridCol w="1391341"/>
              </a:tblGrid>
              <a:tr h="89243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AU" sz="2000" dirty="0" smtClean="0">
                          <a:effectLst/>
                          <a:latin typeface="Arial" panose="020B0604020202020204" pitchFamily="34" charset="0"/>
                          <a:cs typeface="Arial" panose="020B0604020202020204" pitchFamily="34" charset="0"/>
                        </a:rPr>
                        <a:t>Element of service</a:t>
                      </a:r>
                      <a:endParaRPr lang="en-AU"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2000" dirty="0" smtClean="0">
                          <a:effectLst/>
                          <a:latin typeface="Arial" panose="020B0604020202020204" pitchFamily="34" charset="0"/>
                          <a:cs typeface="Arial" panose="020B0604020202020204" pitchFamily="34" charset="0"/>
                        </a:rPr>
                        <a:t>My site</a:t>
                      </a:r>
                      <a:br>
                        <a:rPr lang="en-US" sz="2000" dirty="0" smtClean="0">
                          <a:effectLst/>
                          <a:latin typeface="Arial" panose="020B0604020202020204" pitchFamily="34" charset="0"/>
                          <a:cs typeface="Arial" panose="020B0604020202020204" pitchFamily="34" charset="0"/>
                        </a:rPr>
                      </a:br>
                      <a:r>
                        <a:rPr lang="en-US" sz="2000" b="0" i="1" dirty="0" smtClean="0">
                          <a:effectLst/>
                          <a:latin typeface="Arial" panose="020B0604020202020204" pitchFamily="34" charset="0"/>
                          <a:cs typeface="Arial" panose="020B0604020202020204" pitchFamily="34" charset="0"/>
                        </a:rPr>
                        <a:t>Yes</a:t>
                      </a:r>
                      <a:r>
                        <a:rPr lang="en-US" sz="2000" b="0" i="1" baseline="0" dirty="0" smtClean="0">
                          <a:effectLst/>
                          <a:latin typeface="Arial" panose="020B0604020202020204" pitchFamily="34" charset="0"/>
                          <a:cs typeface="Arial" panose="020B0604020202020204" pitchFamily="34" charset="0"/>
                        </a:rPr>
                        <a:t>/No</a:t>
                      </a:r>
                      <a:endParaRPr lang="en-AU" sz="2000" b="0" i="1" dirty="0" smtClean="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600" dirty="0" smtClean="0">
                          <a:effectLst/>
                          <a:latin typeface="Arial" panose="020B0604020202020204" pitchFamily="34" charset="0"/>
                          <a:cs typeface="Arial" panose="020B0604020202020204" pitchFamily="34" charset="0"/>
                        </a:rPr>
                        <a:t>Similar </a:t>
                      </a:r>
                      <a:r>
                        <a:rPr lang="en-US" sz="1600" dirty="0" smtClean="0">
                          <a:effectLst/>
                          <a:latin typeface="Arial" panose="020B0604020202020204" pitchFamily="34" charset="0"/>
                          <a:cs typeface="Arial" panose="020B0604020202020204" pitchFamily="34" charset="0"/>
                        </a:rPr>
                        <a:t>sized service</a:t>
                      </a:r>
                      <a:r>
                        <a:rPr lang="en-US" sz="2000" baseline="0" dirty="0" smtClean="0">
                          <a:effectLst/>
                          <a:latin typeface="Arial" panose="020B0604020202020204" pitchFamily="34" charset="0"/>
                          <a:cs typeface="Arial" panose="020B0604020202020204" pitchFamily="34" charset="0"/>
                        </a:rPr>
                        <a:t/>
                      </a:r>
                      <a:br>
                        <a:rPr lang="en-US" sz="2000" baseline="0" dirty="0" smtClean="0">
                          <a:effectLst/>
                          <a:latin typeface="Arial" panose="020B0604020202020204" pitchFamily="34" charset="0"/>
                          <a:cs typeface="Arial" panose="020B0604020202020204" pitchFamily="34" charset="0"/>
                        </a:rPr>
                      </a:br>
                      <a:r>
                        <a:rPr lang="en-US" sz="2000" b="0" i="1" baseline="0" dirty="0" smtClean="0">
                          <a:effectLst/>
                          <a:latin typeface="Arial" panose="020B0604020202020204" pitchFamily="34" charset="0"/>
                          <a:cs typeface="Arial" panose="020B0604020202020204" pitchFamily="34" charset="0"/>
                        </a:rPr>
                        <a:t>n (%)</a:t>
                      </a:r>
                      <a:endParaRPr lang="en-AU" sz="2000" b="0" i="1" dirty="0" smtClean="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r>
              <a:tr h="800317">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Systems for transfer of care, follow-up and re-entry for patients</a:t>
                      </a: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46 (38%)</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1411024">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Support for the person with stroke and carer to maximise community participation and long-term recovery </a:t>
                      </a:r>
                    </a:p>
                  </a:txBody>
                  <a:tcPr marL="68580" marR="68580" marT="0" marB="0" anchor="ctr">
                    <a:solidFill>
                      <a:schemeClr val="bg1">
                        <a:lumMod val="8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78 (65%)</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r h="1504733">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Systems that support quality improvement, i.e. regular review of local audit data by the stroke team to prioritise and drive stroke care improvement</a:t>
                      </a:r>
                    </a:p>
                  </a:txBody>
                  <a:tcPr marL="68580" marR="68580" marT="0" marB="0" anchor="ctr">
                    <a:solidFill>
                      <a:schemeClr val="bg1">
                        <a:lumMod val="95000"/>
                      </a:schemeClr>
                    </a:solidFill>
                  </a:tcPr>
                </a:tc>
                <a:tc>
                  <a:txBody>
                    <a:bodyPr/>
                    <a:lstStyle/>
                    <a:p>
                      <a:pPr algn="ctr">
                        <a:lnSpc>
                          <a:spcPct val="115000"/>
                        </a:lnSpc>
                        <a:spcAft>
                          <a:spcPts val="0"/>
                        </a:spcAft>
                      </a:pPr>
                      <a:r>
                        <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101 (84%)</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bl>
          </a:graphicData>
        </a:graphic>
      </p:graphicFrame>
      <p:sp>
        <p:nvSpPr>
          <p:cNvPr id="6" name="Title 1"/>
          <p:cNvSpPr>
            <a:spLocks noGrp="1"/>
          </p:cNvSpPr>
          <p:nvPr>
            <p:ph type="title"/>
          </p:nvPr>
        </p:nvSpPr>
        <p:spPr>
          <a:xfrm>
            <a:off x="294796" y="334100"/>
            <a:ext cx="4973890" cy="731394"/>
          </a:xfrm>
        </p:spPr>
        <p:txBody>
          <a:bodyPr>
            <a:noAutofit/>
          </a:bodyPr>
          <a:lstStyle/>
          <a:p>
            <a:r>
              <a:rPr lang="en-AU" sz="2000" dirty="0" smtClean="0">
                <a:latin typeface="Arial" panose="020B0604020202020204" pitchFamily="34" charset="0"/>
                <a:cs typeface="Arial" panose="020B0604020202020204" pitchFamily="34" charset="0"/>
              </a:rPr>
              <a:t>Organisational Survey</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Framework</a:t>
            </a:r>
            <a:endParaRPr lang="en-AU"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5035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41" y="399026"/>
            <a:ext cx="5137088" cy="617094"/>
          </a:xfrm>
        </p:spPr>
        <p:txBody>
          <a:bodyPr>
            <a:noAutofit/>
          </a:bodyPr>
          <a:lstStyle/>
          <a:p>
            <a:r>
              <a:rPr lang="en-AU" sz="2000" dirty="0">
                <a:latin typeface="Arial" panose="020B0604020202020204" pitchFamily="34" charset="0"/>
                <a:cs typeface="Arial" panose="020B0604020202020204" pitchFamily="34" charset="0"/>
              </a:rPr>
              <a:t>National Stroke Audit </a:t>
            </a:r>
            <a:r>
              <a:rPr lang="en-AU" sz="2400" dirty="0">
                <a:latin typeface="Arial" panose="020B0604020202020204" pitchFamily="34" charset="0"/>
                <a:cs typeface="Arial" panose="020B0604020202020204" pitchFamily="34" charset="0"/>
              </a:rPr>
              <a:t/>
            </a:r>
            <a:br>
              <a:rPr lang="en-AU" sz="24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Rehabilitation Services </a:t>
            </a:r>
            <a:r>
              <a:rPr lang="en-AU" sz="2800" b="1" dirty="0" smtClean="0">
                <a:latin typeface="Arial" panose="020B0604020202020204" pitchFamily="34" charset="0"/>
                <a:cs typeface="Arial" panose="020B0604020202020204" pitchFamily="34" charset="0"/>
              </a:rPr>
              <a:t>2018</a:t>
            </a:r>
            <a:endParaRPr lang="en-AU" sz="28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36418" y="2478325"/>
            <a:ext cx="8343900" cy="2940974"/>
          </a:xfrm>
        </p:spPr>
        <p:txBody>
          <a:bodyPr>
            <a:normAutofit/>
          </a:bodyPr>
          <a:lstStyle/>
          <a:p>
            <a:pPr marL="0" indent="0" algn="ctr">
              <a:buNone/>
            </a:pPr>
            <a:r>
              <a:rPr lang="en-US" sz="4050" b="1" dirty="0">
                <a:solidFill>
                  <a:srgbClr val="151F6D"/>
                </a:solidFill>
                <a:latin typeface="Arial" panose="020B0604020202020204" pitchFamily="34" charset="0"/>
                <a:cs typeface="Arial" panose="020B0604020202020204" pitchFamily="34" charset="0"/>
              </a:rPr>
              <a:t>Clinical Audit</a:t>
            </a:r>
            <a:r>
              <a:rPr lang="en-US" sz="3300" b="1" dirty="0">
                <a:latin typeface="Arial" panose="020B0604020202020204" pitchFamily="34" charset="0"/>
                <a:cs typeface="Arial" panose="020B0604020202020204" pitchFamily="34" charset="0"/>
              </a:rPr>
              <a:t/>
            </a:r>
            <a:br>
              <a:rPr lang="en-US" sz="3300" b="1" dirty="0">
                <a:latin typeface="Arial" panose="020B0604020202020204" pitchFamily="34" charset="0"/>
                <a:cs typeface="Arial" panose="020B0604020202020204" pitchFamily="34" charset="0"/>
              </a:rPr>
            </a:br>
            <a:r>
              <a:rPr lang="en-US" sz="3300" b="1" dirty="0">
                <a:latin typeface="Arial" panose="020B0604020202020204" pitchFamily="34" charset="0"/>
                <a:cs typeface="Arial" panose="020B0604020202020204" pitchFamily="34" charset="0"/>
              </a:rPr>
              <a:t/>
            </a:r>
            <a:br>
              <a:rPr lang="en-US" sz="3300" b="1" dirty="0">
                <a:latin typeface="Arial" panose="020B0604020202020204" pitchFamily="34" charset="0"/>
                <a:cs typeface="Arial" panose="020B0604020202020204" pitchFamily="34" charset="0"/>
              </a:rPr>
            </a:br>
            <a:r>
              <a:rPr lang="en-AU" sz="3300" dirty="0">
                <a:latin typeface="Arial" panose="020B0604020202020204" pitchFamily="34" charset="0"/>
                <a:cs typeface="Arial" panose="020B0604020202020204" pitchFamily="34" charset="0"/>
              </a:rPr>
              <a:t>Measuring </a:t>
            </a:r>
            <a:r>
              <a:rPr lang="en-AU" sz="3300" b="1" dirty="0">
                <a:solidFill>
                  <a:srgbClr val="077B3E"/>
                </a:solidFill>
                <a:latin typeface="Arial" panose="020B0604020202020204" pitchFamily="34" charset="0"/>
                <a:cs typeface="Arial" panose="020B0604020202020204" pitchFamily="34" charset="0"/>
              </a:rPr>
              <a:t>delivery of care </a:t>
            </a:r>
            <a:r>
              <a:rPr lang="en-AU" sz="3300" dirty="0">
                <a:latin typeface="Arial" panose="020B0604020202020204" pitchFamily="34" charset="0"/>
                <a:cs typeface="Arial" panose="020B0604020202020204" pitchFamily="34" charset="0"/>
              </a:rPr>
              <a:t>as </a:t>
            </a:r>
            <a:r>
              <a:rPr lang="en-US" sz="3300" dirty="0">
                <a:latin typeface="Arial" panose="020B0604020202020204" pitchFamily="34" charset="0"/>
                <a:cs typeface="Arial" panose="020B0604020202020204" pitchFamily="34" charset="0"/>
              </a:rPr>
              <a:t>outlined in the </a:t>
            </a:r>
            <a:r>
              <a:rPr lang="en-US" sz="3300" b="1" i="1" dirty="0">
                <a:solidFill>
                  <a:srgbClr val="077B3E"/>
                </a:solidFill>
                <a:latin typeface="Arial" panose="020B0604020202020204" pitchFamily="34" charset="0"/>
                <a:cs typeface="Arial" panose="020B0604020202020204" pitchFamily="34" charset="0"/>
              </a:rPr>
              <a:t>Clinical Guidelines for Stroke Management </a:t>
            </a:r>
            <a:r>
              <a:rPr lang="en-US" sz="3300" dirty="0">
                <a:latin typeface="Arial" panose="020B0604020202020204" pitchFamily="34" charset="0"/>
                <a:cs typeface="Arial" panose="020B0604020202020204" pitchFamily="34" charset="0"/>
              </a:rPr>
              <a:t>(2010)</a:t>
            </a:r>
          </a:p>
          <a:p>
            <a:pPr marL="0" indent="0" algn="ctr">
              <a:buNone/>
            </a:pPr>
            <a:endParaRPr lang="en-AU" sz="3300" i="1" dirty="0">
              <a:solidFill>
                <a:srgbClr val="00826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6901" y="193223"/>
            <a:ext cx="1454699" cy="1028700"/>
          </a:xfrm>
          <a:prstGeom prst="rect">
            <a:avLst/>
          </a:prstGeom>
        </p:spPr>
      </p:pic>
    </p:spTree>
    <p:extLst>
      <p:ext uri="{BB962C8B-B14F-4D97-AF65-F5344CB8AC3E}">
        <p14:creationId xmlns:p14="http://schemas.microsoft.com/office/powerpoint/2010/main" val="3374399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38153"/>
            <a:ext cx="4313209" cy="731394"/>
          </a:xfrm>
        </p:spPr>
        <p:txBody>
          <a:bodyPr>
            <a:noAutofit/>
          </a:bodyPr>
          <a:lstStyle/>
          <a:p>
            <a:r>
              <a:rPr lang="en-AU" sz="2000" dirty="0" smtClean="0">
                <a:latin typeface="Arial" panose="020B0604020202020204" pitchFamily="34" charset="0"/>
                <a:cs typeface="Arial" panose="020B0604020202020204" pitchFamily="34" charset="0"/>
              </a:rPr>
              <a:t>Clinical Audit</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Patient centred care</a:t>
            </a:r>
            <a:endParaRPr lang="en-AU" sz="2000" b="1"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7783" y="89500"/>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3176960177"/>
              </p:ext>
            </p:extLst>
          </p:nvPr>
        </p:nvGraphicFramePr>
        <p:xfrm>
          <a:off x="323528" y="1609641"/>
          <a:ext cx="8568954" cy="4358703"/>
        </p:xfrm>
        <a:graphic>
          <a:graphicData uri="http://schemas.openxmlformats.org/drawingml/2006/table">
            <a:tbl>
              <a:tblPr firstRow="1" firstCol="1" bandRow="1">
                <a:tableStyleId>{46F890A9-2807-4EBB-B81D-B2AA78EC7F39}</a:tableStyleId>
              </a:tblPr>
              <a:tblGrid>
                <a:gridCol w="4105041"/>
                <a:gridCol w="1680833"/>
                <a:gridCol w="1391540"/>
                <a:gridCol w="1391540"/>
              </a:tblGrid>
              <a:tr h="1432964">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AU"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US" sz="2000" dirty="0" smtClean="0">
                          <a:solidFill>
                            <a:schemeClr val="bg1"/>
                          </a:solidFill>
                          <a:effectLst/>
                          <a:latin typeface="Arial" panose="020B0604020202020204" pitchFamily="34" charset="0"/>
                          <a:cs typeface="Arial" panose="020B0604020202020204" pitchFamily="34" charset="0"/>
                        </a:rPr>
                        <a:t>My site</a:t>
                      </a:r>
                      <a:br>
                        <a:rPr lang="en-US" sz="2000" dirty="0" smtClean="0">
                          <a:solidFill>
                            <a:schemeClr val="bg1"/>
                          </a:solidFill>
                          <a:effectLst/>
                          <a:latin typeface="Arial" panose="020B0604020202020204" pitchFamily="34" charset="0"/>
                          <a:cs typeface="Arial" panose="020B0604020202020204" pitchFamily="34" charset="0"/>
                        </a:rPr>
                      </a:br>
                      <a:r>
                        <a:rPr lang="en-US" sz="2000" b="0" i="1" baseline="0" dirty="0" smtClean="0">
                          <a:solidFill>
                            <a:schemeClr val="bg1"/>
                          </a:solidFill>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r>
                        <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Similar </a:t>
                      </a:r>
                      <a:r>
                        <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sized service</a:t>
                      </a:r>
                      <a:endPar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0"/>
                        </a:spcAft>
                      </a:pPr>
                      <a:r>
                        <a:rPr lang="en-AU" sz="2000" b="0" i="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n</a:t>
                      </a:r>
                      <a:r>
                        <a:rPr lang="en-AU" sz="2000" b="0" i="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r>
              <a:tr h="1122843">
                <a:tc>
                  <a:txBody>
                    <a:bodyPr/>
                    <a:lstStyle/>
                    <a:p>
                      <a:pPr algn="l">
                        <a:lnSpc>
                          <a:spcPct val="115000"/>
                        </a:lnSpc>
                        <a:spcAft>
                          <a:spcPts val="0"/>
                        </a:spcAft>
                      </a:pPr>
                      <a:r>
                        <a:rPr lang="en-AU" sz="2000" b="0"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Goals set with input from team and patient</a:t>
                      </a:r>
                    </a:p>
                  </a:txBody>
                  <a:tcPr marL="68580" marR="68580" marT="0" marB="0" anchor="ctr">
                    <a:solidFill>
                      <a:schemeClr val="bg1">
                        <a:lumMod val="9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3,208 (94%)</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1802896">
                <a:tc>
                  <a:txBody>
                    <a:bodyPr/>
                    <a:lstStyle/>
                    <a:p>
                      <a:pPr algn="l">
                        <a:lnSpc>
                          <a:spcPct val="115000"/>
                        </a:lnSpc>
                        <a:spcAft>
                          <a:spcPts val="0"/>
                        </a:spcAft>
                      </a:pPr>
                      <a:r>
                        <a:rPr lang="en-AU" sz="2000" b="0"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Patient's mood assessed during admission</a:t>
                      </a:r>
                    </a:p>
                  </a:txBody>
                  <a:tcPr marL="68580" marR="68580" marT="0" marB="0" anchor="ctr">
                    <a:solidFill>
                      <a:schemeClr val="bg1">
                        <a:lumMod val="8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2,057 (56%)</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bl>
          </a:graphicData>
        </a:graphic>
      </p:graphicFrame>
    </p:spTree>
    <p:extLst>
      <p:ext uri="{BB962C8B-B14F-4D97-AF65-F5344CB8AC3E}">
        <p14:creationId xmlns:p14="http://schemas.microsoft.com/office/powerpoint/2010/main" val="1188893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220900"/>
            <a:ext cx="4313209" cy="731394"/>
          </a:xfrm>
        </p:spPr>
        <p:txBody>
          <a:bodyPr>
            <a:noAutofit/>
          </a:bodyPr>
          <a:lstStyle/>
          <a:p>
            <a:r>
              <a:rPr lang="en-AU" sz="2000" dirty="0" smtClean="0">
                <a:latin typeface="Arial" panose="020B0604020202020204" pitchFamily="34" charset="0"/>
                <a:cs typeface="Arial" panose="020B0604020202020204" pitchFamily="34" charset="0"/>
              </a:rPr>
              <a:t>Clinical Audit</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Discharge planning</a:t>
            </a:r>
            <a:endParaRPr lang="en-AU" sz="2800" b="1"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572" y="72247"/>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2139073192"/>
              </p:ext>
            </p:extLst>
          </p:nvPr>
        </p:nvGraphicFramePr>
        <p:xfrm>
          <a:off x="388266" y="1350775"/>
          <a:ext cx="8496944" cy="5235217"/>
        </p:xfrm>
        <a:graphic>
          <a:graphicData uri="http://schemas.openxmlformats.org/drawingml/2006/table">
            <a:tbl>
              <a:tblPr firstRow="1" firstCol="1" bandRow="1">
                <a:tableStyleId>{46F890A9-2807-4EBB-B81D-B2AA78EC7F39}</a:tableStyleId>
              </a:tblPr>
              <a:tblGrid>
                <a:gridCol w="3937607"/>
                <a:gridCol w="1679016"/>
                <a:gridCol w="1464060"/>
                <a:gridCol w="1416261"/>
              </a:tblGrid>
              <a:tr h="936104">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AU" sz="2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2000" dirty="0" smtClean="0">
                          <a:effectLst/>
                          <a:latin typeface="Arial" panose="020B0604020202020204" pitchFamily="34" charset="0"/>
                          <a:cs typeface="Arial" panose="020B0604020202020204" pitchFamily="34" charset="0"/>
                        </a:rPr>
                        <a:t>My site</a:t>
                      </a:r>
                      <a:br>
                        <a:rPr lang="en-US" sz="2000" dirty="0" smtClean="0">
                          <a:effectLst/>
                          <a:latin typeface="Arial" panose="020B0604020202020204" pitchFamily="34" charset="0"/>
                          <a:cs typeface="Arial" panose="020B0604020202020204" pitchFamily="34" charset="0"/>
                        </a:rPr>
                      </a:br>
                      <a:r>
                        <a:rPr lang="en-US" sz="2000" b="0" i="1" baseline="0" dirty="0" smtClean="0">
                          <a:effectLst/>
                          <a:latin typeface="Arial" panose="020B0604020202020204" pitchFamily="34" charset="0"/>
                          <a:cs typeface="Arial" panose="020B0604020202020204" pitchFamily="34" charset="0"/>
                        </a:rPr>
                        <a:t>n (%)</a:t>
                      </a:r>
                      <a:endParaRPr lang="en-AU" sz="2000" b="0" i="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r>
                        <a:rPr lang="en-US" sz="1600" dirty="0" smtClean="0">
                          <a:effectLst/>
                          <a:latin typeface="Arial" panose="020B0604020202020204" pitchFamily="34" charset="0"/>
                          <a:cs typeface="Arial" panose="020B0604020202020204" pitchFamily="34" charset="0"/>
                        </a:rPr>
                        <a:t>Similar </a:t>
                      </a:r>
                      <a:r>
                        <a:rPr lang="en-US" sz="1600" dirty="0" smtClean="0">
                          <a:effectLst/>
                          <a:latin typeface="Arial" panose="020B0604020202020204" pitchFamily="34" charset="0"/>
                          <a:cs typeface="Arial" panose="020B0604020202020204" pitchFamily="34" charset="0"/>
                        </a:rPr>
                        <a:t>sized service</a:t>
                      </a:r>
                      <a:endParaRPr lang="en-US" sz="1600" dirty="0" smtClean="0">
                        <a:effectLst/>
                        <a:latin typeface="Arial" panose="020B0604020202020204" pitchFamily="34" charset="0"/>
                        <a:cs typeface="Arial" panose="020B0604020202020204" pitchFamily="34" charset="0"/>
                      </a:endParaRPr>
                    </a:p>
                    <a:p>
                      <a:pPr algn="ctr">
                        <a:lnSpc>
                          <a:spcPct val="115000"/>
                        </a:lnSpc>
                        <a:spcAft>
                          <a:spcPts val="0"/>
                        </a:spcAft>
                      </a:pPr>
                      <a:r>
                        <a:rPr lang="en-US" sz="2000" b="0" i="1" dirty="0" smtClean="0">
                          <a:effectLst/>
                          <a:latin typeface="Arial" panose="020B0604020202020204" pitchFamily="34" charset="0"/>
                          <a:cs typeface="Arial" panose="020B0604020202020204" pitchFamily="34" charset="0"/>
                        </a:rPr>
                        <a:t>n (%)</a:t>
                      </a:r>
                    </a:p>
                  </a:txBody>
                  <a:tcPr marL="68580" marR="68580" marT="0" marB="0" anchor="ctr">
                    <a:solidFill>
                      <a:srgbClr val="151F6D"/>
                    </a:solidFill>
                  </a:tcPr>
                </a:tc>
              </a:tr>
              <a:tr h="1350186">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Patient and/or family received information covering stroke, hospital management, secondary prevention and recovery (e.g. </a:t>
                      </a:r>
                      <a:r>
                        <a:rPr lang="en-AU" sz="2000" b="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My Stroke Journey </a:t>
                      </a: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booklet)</a:t>
                      </a:r>
                      <a:endParaRPr lang="en-AU" sz="2000" b="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2,254 (62%)</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793913">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Carer received relevant training</a:t>
                      </a:r>
                    </a:p>
                  </a:txBody>
                  <a:tcPr marL="68580" marR="68580" marT="0" marB="0" anchor="ctr">
                    <a:solidFill>
                      <a:schemeClr val="bg1">
                        <a:lumMod val="8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731 (74%)</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r h="1350186">
                <a:tc>
                  <a:txBody>
                    <a:bodyPr/>
                    <a:lstStyle/>
                    <a:p>
                      <a:pPr algn="l">
                        <a:lnSpc>
                          <a:spcPct val="115000"/>
                        </a:lnSpc>
                        <a:spcAft>
                          <a:spcPts val="0"/>
                        </a:spcAft>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Evidence that care plan was developed with the team and patient (or family alone if patient has severe or cognitive impairments) </a:t>
                      </a:r>
                    </a:p>
                  </a:txBody>
                  <a:tcPr marL="68580" marR="68580" marT="0" marB="0" anchor="ctr">
                    <a:solidFill>
                      <a:schemeClr val="bg1">
                        <a:lumMod val="9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2,666 (80%)</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bl>
          </a:graphicData>
        </a:graphic>
      </p:graphicFrame>
    </p:spTree>
    <p:extLst>
      <p:ext uri="{BB962C8B-B14F-4D97-AF65-F5344CB8AC3E}">
        <p14:creationId xmlns:p14="http://schemas.microsoft.com/office/powerpoint/2010/main" val="3437173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96" y="334100"/>
            <a:ext cx="5039204" cy="731394"/>
          </a:xfrm>
        </p:spPr>
        <p:txBody>
          <a:bodyPr>
            <a:noAutofit/>
          </a:bodyPr>
          <a:lstStyle/>
          <a:p>
            <a:r>
              <a:rPr lang="en-AU" sz="2000" dirty="0" smtClean="0">
                <a:latin typeface="Arial" panose="020B0604020202020204" pitchFamily="34" charset="0"/>
                <a:cs typeface="Arial" panose="020B0604020202020204" pitchFamily="34" charset="0"/>
              </a:rPr>
              <a:t>Clinical Audit</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Secondary prevention</a:t>
            </a:r>
            <a:endParaRPr lang="en-AU" sz="3200" b="1"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2212" y="185447"/>
            <a:ext cx="1454699" cy="10287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3237467492"/>
              </p:ext>
            </p:extLst>
          </p:nvPr>
        </p:nvGraphicFramePr>
        <p:xfrm>
          <a:off x="294796" y="1791206"/>
          <a:ext cx="8568954" cy="3904960"/>
        </p:xfrm>
        <a:graphic>
          <a:graphicData uri="http://schemas.openxmlformats.org/drawingml/2006/table">
            <a:tbl>
              <a:tblPr firstRow="1" firstCol="1" bandRow="1">
                <a:tableStyleId>{46F890A9-2807-4EBB-B81D-B2AA78EC7F39}</a:tableStyleId>
              </a:tblPr>
              <a:tblGrid>
                <a:gridCol w="4105041"/>
                <a:gridCol w="1680833"/>
                <a:gridCol w="1391540"/>
                <a:gridCol w="1391540"/>
              </a:tblGrid>
              <a:tr h="115212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AU" sz="24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AU" sz="2000" dirty="0">
                          <a:effectLst/>
                          <a:latin typeface="Arial" panose="020B0604020202020204" pitchFamily="34" charset="0"/>
                          <a:cs typeface="Arial" panose="020B0604020202020204" pitchFamily="34" charset="0"/>
                        </a:rPr>
                        <a:t>Australia</a:t>
                      </a:r>
                    </a:p>
                    <a:p>
                      <a:pPr algn="ctr">
                        <a:lnSpc>
                          <a:spcPct val="115000"/>
                        </a:lnSpc>
                        <a:spcAft>
                          <a:spcPts val="0"/>
                        </a:spcAft>
                      </a:pP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c>
                  <a:txBody>
                    <a:bodyPr/>
                    <a:lstStyle/>
                    <a:p>
                      <a:pPr algn="ctr">
                        <a:lnSpc>
                          <a:spcPct val="115000"/>
                        </a:lnSpc>
                        <a:spcAft>
                          <a:spcPts val="0"/>
                        </a:spcAft>
                      </a:pPr>
                      <a:r>
                        <a:rPr lang="en-US" sz="2000" dirty="0" smtClean="0">
                          <a:effectLst/>
                          <a:latin typeface="Arial" panose="020B0604020202020204" pitchFamily="34" charset="0"/>
                          <a:cs typeface="Arial" panose="020B0604020202020204" pitchFamily="34" charset="0"/>
                        </a:rPr>
                        <a:t>My site</a:t>
                      </a:r>
                      <a:br>
                        <a:rPr lang="en-US" sz="2000" dirty="0" smtClean="0">
                          <a:effectLst/>
                          <a:latin typeface="Arial" panose="020B0604020202020204" pitchFamily="34" charset="0"/>
                          <a:cs typeface="Arial" panose="020B0604020202020204" pitchFamily="34" charset="0"/>
                        </a:rPr>
                      </a:br>
                      <a:r>
                        <a:rPr lang="en-US" sz="2000" b="0" i="1" baseline="0" dirty="0" smtClean="0">
                          <a:effectLst/>
                          <a:latin typeface="Arial" panose="020B0604020202020204" pitchFamily="34" charset="0"/>
                          <a:cs typeface="Arial" panose="020B0604020202020204" pitchFamily="34" charset="0"/>
                        </a:rPr>
                        <a:t>n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r>
                        <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Similar </a:t>
                      </a:r>
                      <a:r>
                        <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sized service</a:t>
                      </a:r>
                      <a:endParaRPr lang="en-AU" sz="1600" b="1" i="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0"/>
                        </a:spcAft>
                      </a:pPr>
                      <a:r>
                        <a:rPr lang="en-AU" sz="2000" b="0" i="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n</a:t>
                      </a:r>
                      <a:r>
                        <a:rPr lang="en-AU" sz="2000" b="0" i="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AU" sz="2000" b="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151F6D"/>
                    </a:solidFill>
                  </a:tcPr>
                </a:tc>
              </a:tr>
              <a:tr h="836472">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Patient received education about behaviour change for modifiable risk factors prior to discharge</a:t>
                      </a:r>
                      <a:endParaRPr lang="en-AU" sz="2000" b="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l">
                        <a:lnSpc>
                          <a:spcPct val="115000"/>
                        </a:lnSpc>
                        <a:spcAft>
                          <a:spcPts val="0"/>
                        </a:spcAft>
                      </a:pPr>
                      <a:endParaRPr lang="en-AU" sz="2000" b="0"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9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2,178 (60%)</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95000"/>
                      </a:schemeClr>
                    </a:solidFill>
                  </a:tcPr>
                </a:tc>
              </a:tr>
              <a:tr h="1350752">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Patient prescribed antihypertensive medication on discharge</a:t>
                      </a:r>
                      <a:endParaRPr lang="en-AU" sz="20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l">
                        <a:lnSpc>
                          <a:spcPct val="115000"/>
                        </a:lnSpc>
                        <a:spcAft>
                          <a:spcPts val="0"/>
                        </a:spcAft>
                      </a:pPr>
                      <a:endParaRPr lang="en-AU" sz="2000" b="0"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2,775 </a:t>
                      </a: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en-US"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79%)</a:t>
                      </a:r>
                      <a:endParaRPr lang="en-AU" sz="2000" b="1" i="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algn="ctr">
                        <a:lnSpc>
                          <a:spcPct val="115000"/>
                        </a:lnSpc>
                        <a:spcAft>
                          <a:spcPts val="0"/>
                        </a:spcAft>
                      </a:pPr>
                      <a:endParaRPr lang="en-AU"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008264"/>
                    </a:solidFill>
                  </a:tcPr>
                </a:tc>
                <a:tc>
                  <a:txBody>
                    <a:bodyPr/>
                    <a:lstStyle/>
                    <a:p>
                      <a:pPr algn="ctr">
                        <a:lnSpc>
                          <a:spcPct val="115000"/>
                        </a:lnSpc>
                        <a:spcAft>
                          <a:spcPts val="0"/>
                        </a:spcAft>
                      </a:pPr>
                      <a:endParaRPr lang="en-AU"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r>
            </a:tbl>
          </a:graphicData>
        </a:graphic>
      </p:graphicFrame>
    </p:spTree>
    <p:extLst>
      <p:ext uri="{BB962C8B-B14F-4D97-AF65-F5344CB8AC3E}">
        <p14:creationId xmlns:p14="http://schemas.microsoft.com/office/powerpoint/2010/main" val="1901607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0229" y="78237"/>
            <a:ext cx="1454699" cy="1028700"/>
          </a:xfrm>
          <a:prstGeom prst="rect">
            <a:avLst/>
          </a:prstGeom>
        </p:spPr>
      </p:pic>
      <p:sp>
        <p:nvSpPr>
          <p:cNvPr id="4" name="Content Placeholder 2"/>
          <p:cNvSpPr>
            <a:spLocks noGrp="1"/>
          </p:cNvSpPr>
          <p:nvPr>
            <p:ph idx="1"/>
          </p:nvPr>
        </p:nvSpPr>
        <p:spPr>
          <a:xfrm>
            <a:off x="84041" y="1636460"/>
            <a:ext cx="8890887" cy="5071837"/>
          </a:xfrm>
        </p:spPr>
        <p:txBody>
          <a:bodyPr>
            <a:noAutofit/>
          </a:bodyPr>
          <a:lstStyle/>
          <a:p>
            <a:pPr marL="342900" lvl="0" indent="-342900">
              <a:buClr>
                <a:srgbClr val="008264"/>
              </a:buClr>
              <a:buFont typeface="+mj-lt"/>
              <a:buAutoNum type="arabicPeriod"/>
            </a:pPr>
            <a:r>
              <a:rPr lang="en-AU" sz="1600" b="1" dirty="0" smtClean="0">
                <a:solidFill>
                  <a:srgbClr val="008264"/>
                </a:solidFill>
              </a:rPr>
              <a:t>Improve </a:t>
            </a:r>
            <a:r>
              <a:rPr lang="en-AU" sz="1600" b="1" dirty="0">
                <a:solidFill>
                  <a:srgbClr val="008264"/>
                </a:solidFill>
              </a:rPr>
              <a:t>integration </a:t>
            </a:r>
            <a:r>
              <a:rPr lang="en-AU" sz="1600" dirty="0"/>
              <a:t>between acute and rehabilitation services, especially in high volume services, to ensure a </a:t>
            </a:r>
            <a:r>
              <a:rPr lang="en-AU" sz="1600" b="1" dirty="0">
                <a:solidFill>
                  <a:srgbClr val="008264"/>
                </a:solidFill>
              </a:rPr>
              <a:t>streamlined flow of care </a:t>
            </a:r>
            <a:r>
              <a:rPr lang="en-AU" sz="1600" dirty="0"/>
              <a:t>based on assessment of rehabilitation needs. </a:t>
            </a:r>
          </a:p>
          <a:p>
            <a:pPr marL="342900" lvl="0" indent="-342900">
              <a:buClr>
                <a:srgbClr val="008264"/>
              </a:buClr>
              <a:buFont typeface="+mj-lt"/>
              <a:buAutoNum type="arabicPeriod"/>
            </a:pPr>
            <a:r>
              <a:rPr lang="en-AU" sz="1600" dirty="0"/>
              <a:t>Ensure </a:t>
            </a:r>
            <a:r>
              <a:rPr lang="en-AU" sz="1600" b="1" dirty="0">
                <a:solidFill>
                  <a:srgbClr val="008264"/>
                </a:solidFill>
              </a:rPr>
              <a:t>all staff </a:t>
            </a:r>
            <a:r>
              <a:rPr lang="en-AU" sz="1600" dirty="0"/>
              <a:t>within rehabilitation services receive ongoing, </a:t>
            </a:r>
            <a:r>
              <a:rPr lang="en-AU" sz="1600" b="1" dirty="0">
                <a:solidFill>
                  <a:srgbClr val="008264"/>
                </a:solidFill>
              </a:rPr>
              <a:t>stroke-specific education and training</a:t>
            </a:r>
            <a:r>
              <a:rPr lang="en-AU" sz="1600" dirty="0"/>
              <a:t>. Staff should be encouraged to routinely use the </a:t>
            </a:r>
            <a:r>
              <a:rPr lang="en-AU" sz="1600" b="1" i="1" dirty="0">
                <a:solidFill>
                  <a:srgbClr val="008264"/>
                </a:solidFill>
              </a:rPr>
              <a:t>Clinical Guidelines for Stroke Management </a:t>
            </a:r>
            <a:r>
              <a:rPr lang="en-AU" sz="1600" dirty="0"/>
              <a:t>to guide practice.  </a:t>
            </a:r>
          </a:p>
          <a:p>
            <a:pPr marL="342900" lvl="0" indent="-342900">
              <a:buClr>
                <a:srgbClr val="008264"/>
              </a:buClr>
              <a:buFont typeface="+mj-lt"/>
              <a:buAutoNum type="arabicPeriod"/>
            </a:pPr>
            <a:r>
              <a:rPr lang="en-AU" sz="1600" dirty="0"/>
              <a:t>Greater emphasis on </a:t>
            </a:r>
            <a:r>
              <a:rPr lang="en-AU" sz="1600" b="1" dirty="0">
                <a:solidFill>
                  <a:srgbClr val="008264"/>
                </a:solidFill>
              </a:rPr>
              <a:t>supporting carers </a:t>
            </a:r>
            <a:r>
              <a:rPr lang="en-AU" sz="1600" dirty="0"/>
              <a:t>of people affected by stroke. This especially involves an assessment of the needs of carers/family members and appropriate training.  </a:t>
            </a:r>
          </a:p>
          <a:p>
            <a:pPr marL="342900" lvl="0" indent="-342900">
              <a:buClr>
                <a:srgbClr val="008264"/>
              </a:buClr>
              <a:buFont typeface="+mj-lt"/>
              <a:buAutoNum type="arabicPeriod"/>
            </a:pPr>
            <a:r>
              <a:rPr lang="en-AU" sz="1600" dirty="0"/>
              <a:t>Ensure the patient receives the </a:t>
            </a:r>
            <a:r>
              <a:rPr lang="en-AU" sz="1600" b="1" dirty="0">
                <a:solidFill>
                  <a:srgbClr val="008264"/>
                </a:solidFill>
              </a:rPr>
              <a:t>recommended amount </a:t>
            </a:r>
            <a:r>
              <a:rPr lang="en-AU" sz="1600" dirty="0"/>
              <a:t>of practice to </a:t>
            </a:r>
            <a:r>
              <a:rPr lang="en-AU" sz="1600" b="1" dirty="0">
                <a:solidFill>
                  <a:srgbClr val="008264"/>
                </a:solidFill>
              </a:rPr>
              <a:t>maximise recovery </a:t>
            </a:r>
            <a:r>
              <a:rPr lang="en-AU" sz="1600" dirty="0"/>
              <a:t>during inpatient rehabilitation. </a:t>
            </a:r>
          </a:p>
          <a:p>
            <a:pPr marL="342900" lvl="0" indent="-342900">
              <a:buClr>
                <a:srgbClr val="008264"/>
              </a:buClr>
              <a:buFont typeface="+mj-lt"/>
              <a:buAutoNum type="arabicPeriod"/>
            </a:pPr>
            <a:r>
              <a:rPr lang="en-AU" sz="1600" dirty="0"/>
              <a:t>Further focus to ensure the </a:t>
            </a:r>
            <a:r>
              <a:rPr lang="en-AU" sz="1600" b="1" dirty="0">
                <a:solidFill>
                  <a:srgbClr val="008264"/>
                </a:solidFill>
              </a:rPr>
              <a:t>psychological needs </a:t>
            </a:r>
            <a:r>
              <a:rPr lang="en-AU" sz="1600" dirty="0"/>
              <a:t>of all patients are assessed and appropriate support is provided </a:t>
            </a:r>
            <a:r>
              <a:rPr lang="en-AU" sz="1600" b="1" dirty="0">
                <a:solidFill>
                  <a:srgbClr val="008264"/>
                </a:solidFill>
              </a:rPr>
              <a:t>during and after </a:t>
            </a:r>
            <a:r>
              <a:rPr lang="en-AU" sz="1600" dirty="0"/>
              <a:t>inpatient rehabilitation. </a:t>
            </a:r>
          </a:p>
          <a:p>
            <a:pPr marL="342900" lvl="0" indent="-342900">
              <a:buClr>
                <a:srgbClr val="008264"/>
              </a:buClr>
              <a:buFont typeface="+mj-lt"/>
              <a:buAutoNum type="arabicPeriod"/>
            </a:pPr>
            <a:r>
              <a:rPr lang="en-AU" sz="1600" dirty="0"/>
              <a:t>Improve provision of information and education to patients and their family/carers. This includes lifestyle advice for </a:t>
            </a:r>
            <a:r>
              <a:rPr lang="en-AU" sz="1600" b="1" dirty="0">
                <a:solidFill>
                  <a:srgbClr val="008264"/>
                </a:solidFill>
              </a:rPr>
              <a:t>secondary prevention</a:t>
            </a:r>
            <a:r>
              <a:rPr lang="en-AU" sz="1600" dirty="0"/>
              <a:t>, general information about </a:t>
            </a:r>
            <a:r>
              <a:rPr lang="en-AU" sz="1600" b="1" dirty="0">
                <a:solidFill>
                  <a:srgbClr val="008264"/>
                </a:solidFill>
              </a:rPr>
              <a:t>stroke and recovery</a:t>
            </a:r>
            <a:r>
              <a:rPr lang="en-AU" sz="1600" dirty="0"/>
              <a:t>, information on </a:t>
            </a:r>
            <a:r>
              <a:rPr lang="en-AU" sz="1600" b="1" dirty="0">
                <a:solidFill>
                  <a:srgbClr val="008264"/>
                </a:solidFill>
              </a:rPr>
              <a:t>returning to work </a:t>
            </a:r>
            <a:r>
              <a:rPr lang="en-AU" sz="1600" dirty="0"/>
              <a:t>(for those of working age), and especially </a:t>
            </a:r>
            <a:r>
              <a:rPr lang="en-AU" sz="1600" b="1" dirty="0">
                <a:solidFill>
                  <a:srgbClr val="008264"/>
                </a:solidFill>
              </a:rPr>
              <a:t>sexuality</a:t>
            </a:r>
            <a:r>
              <a:rPr lang="en-AU" sz="1600" dirty="0"/>
              <a:t> after stroke.  </a:t>
            </a:r>
          </a:p>
          <a:p>
            <a:pPr marL="342900" indent="-342900">
              <a:buClr>
                <a:srgbClr val="008264"/>
              </a:buClr>
              <a:buFont typeface="+mj-lt"/>
              <a:buAutoNum type="arabicPeriod"/>
            </a:pPr>
            <a:r>
              <a:rPr lang="en-AU" sz="1600" dirty="0"/>
              <a:t>Improve the management of </a:t>
            </a:r>
            <a:r>
              <a:rPr lang="en-AU" sz="1600" b="1" dirty="0">
                <a:solidFill>
                  <a:srgbClr val="008264"/>
                </a:solidFill>
              </a:rPr>
              <a:t>incontinence</a:t>
            </a:r>
            <a:r>
              <a:rPr lang="en-AU" sz="1600" dirty="0"/>
              <a:t>.</a:t>
            </a:r>
            <a:endParaRPr lang="en-AU" sz="1600" dirty="0">
              <a:latin typeface="Arial" panose="020B0604020202020204" pitchFamily="34" charset="0"/>
              <a:cs typeface="Arial" panose="020B0604020202020204" pitchFamily="34" charset="0"/>
            </a:endParaRPr>
          </a:p>
          <a:p>
            <a:pPr marL="742950" indent="-742950">
              <a:buFont typeface="+mj-lt"/>
              <a:buAutoNum type="arabicPeriod"/>
            </a:pPr>
            <a:endParaRPr lang="en-AU" sz="1600" dirty="0">
              <a:latin typeface="Arial" panose="020B0604020202020204" pitchFamily="34" charset="0"/>
              <a:cs typeface="Arial" panose="020B0604020202020204" pitchFamily="34" charset="0"/>
            </a:endParaRPr>
          </a:p>
          <a:p>
            <a:pPr marL="0" indent="0">
              <a:buNone/>
            </a:pPr>
            <a:endParaRPr lang="en-AU" sz="1600" dirty="0">
              <a:latin typeface="Arial" panose="020B0604020202020204" pitchFamily="34" charset="0"/>
              <a:cs typeface="Arial" panose="020B0604020202020204" pitchFamily="34" charset="0"/>
            </a:endParaRPr>
          </a:p>
          <a:p>
            <a:pPr marL="742950" indent="-742950">
              <a:buFont typeface="+mj-lt"/>
              <a:buAutoNum type="arabicPeriod"/>
            </a:pPr>
            <a:endParaRPr lang="en-AU" sz="1600" dirty="0">
              <a:latin typeface="Arial" panose="020B0604020202020204" pitchFamily="34" charset="0"/>
              <a:cs typeface="Arial" panose="020B0604020202020204" pitchFamily="34" charset="0"/>
            </a:endParaRPr>
          </a:p>
          <a:p>
            <a:pPr marL="742950" indent="-742950">
              <a:buFont typeface="+mj-lt"/>
              <a:buAutoNum type="arabicPeriod"/>
            </a:pPr>
            <a:endParaRPr lang="en-AU" sz="1600" dirty="0">
              <a:latin typeface="Arial" panose="020B0604020202020204" pitchFamily="34" charset="0"/>
              <a:cs typeface="Arial" panose="020B0604020202020204" pitchFamily="34" charset="0"/>
            </a:endParaRPr>
          </a:p>
        </p:txBody>
      </p:sp>
      <p:sp>
        <p:nvSpPr>
          <p:cNvPr id="6" name="Rectangle 5"/>
          <p:cNvSpPr/>
          <p:nvPr/>
        </p:nvSpPr>
        <p:spPr>
          <a:xfrm>
            <a:off x="269098" y="269421"/>
            <a:ext cx="5456788" cy="830997"/>
          </a:xfrm>
          <a:prstGeom prst="rect">
            <a:avLst/>
          </a:prstGeom>
        </p:spPr>
        <p:txBody>
          <a:bodyPr wrap="square">
            <a:spAutoFit/>
          </a:bodyPr>
          <a:lstStyle/>
          <a:p>
            <a:r>
              <a:rPr lang="en-US" sz="2400" b="1" dirty="0"/>
              <a:t>Recommendations from the </a:t>
            </a:r>
            <a:r>
              <a:rPr lang="en-US" sz="2400" b="1" i="1" dirty="0"/>
              <a:t>National Stroke Audit Rehabilitation Services </a:t>
            </a:r>
            <a:r>
              <a:rPr lang="en-US" sz="2400" b="1" i="1" dirty="0" smtClean="0"/>
              <a:t>2018</a:t>
            </a:r>
            <a:endParaRPr lang="en-AU" sz="2400" i="1" dirty="0"/>
          </a:p>
        </p:txBody>
      </p:sp>
    </p:spTree>
    <p:extLst>
      <p:ext uri="{BB962C8B-B14F-4D97-AF65-F5344CB8AC3E}">
        <p14:creationId xmlns:p14="http://schemas.microsoft.com/office/powerpoint/2010/main" val="666709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4915" y="86988"/>
            <a:ext cx="1454699" cy="1028700"/>
          </a:xfrm>
          <a:prstGeom prst="rect">
            <a:avLst/>
          </a:prstGeom>
        </p:spPr>
      </p:pic>
      <p:sp>
        <p:nvSpPr>
          <p:cNvPr id="3" name="Rectangle 2"/>
          <p:cNvSpPr/>
          <p:nvPr/>
        </p:nvSpPr>
        <p:spPr>
          <a:xfrm>
            <a:off x="292492" y="172260"/>
            <a:ext cx="6086537" cy="1261884"/>
          </a:xfrm>
          <a:prstGeom prst="rect">
            <a:avLst/>
          </a:prstGeom>
        </p:spPr>
        <p:txBody>
          <a:bodyPr wrap="square">
            <a:spAutoFit/>
          </a:bodyPr>
          <a:lstStyle/>
          <a:p>
            <a:r>
              <a:rPr lang="en-AU" sz="2000" dirty="0" smtClean="0">
                <a:latin typeface="Arial" panose="020B0604020202020204" pitchFamily="34" charset="0"/>
                <a:cs typeface="Arial" panose="020B0604020202020204" pitchFamily="34" charset="0"/>
              </a:rPr>
              <a:t>National Stroke Audit </a:t>
            </a:r>
            <a:r>
              <a:rPr lang="en-AU" sz="2000" dirty="0" smtClean="0">
                <a:latin typeface="Arial" panose="020B0604020202020204" pitchFamily="34" charset="0"/>
                <a:cs typeface="Arial" panose="020B0604020202020204" pitchFamily="34" charset="0"/>
              </a:rPr>
              <a:t>2018</a:t>
            </a:r>
            <a:r>
              <a:rPr lang="en-AU" sz="2400" b="1" dirty="0" smtClean="0">
                <a:latin typeface="Arial" panose="020B0604020202020204" pitchFamily="34" charset="0"/>
                <a:cs typeface="Arial" panose="020B0604020202020204" pitchFamily="34" charset="0"/>
              </a:rPr>
              <a:t/>
            </a:r>
            <a:br>
              <a:rPr lang="en-AU" sz="2400" b="1" dirty="0" smtClean="0">
                <a:latin typeface="Arial" panose="020B0604020202020204" pitchFamily="34" charset="0"/>
                <a:cs typeface="Arial" panose="020B0604020202020204" pitchFamily="34" charset="0"/>
              </a:rPr>
            </a:br>
            <a:r>
              <a:rPr lang="en-AU" sz="2800" b="1" dirty="0" smtClean="0">
                <a:latin typeface="Arial" panose="020B0604020202020204" pitchFamily="34" charset="0"/>
                <a:cs typeface="Arial" panose="020B0604020202020204" pitchFamily="34" charset="0"/>
              </a:rPr>
              <a:t>Local </a:t>
            </a:r>
            <a:r>
              <a:rPr lang="en-AU" sz="2800" b="1" dirty="0">
                <a:latin typeface="Arial" panose="020B0604020202020204" pitchFamily="34" charset="0"/>
                <a:cs typeface="Arial" panose="020B0604020202020204" pitchFamily="34" charset="0"/>
              </a:rPr>
              <a:t>implications and discussion points </a:t>
            </a:r>
            <a:endParaRPr lang="en-AU" sz="2800" dirty="0">
              <a:latin typeface="Arial" panose="020B0604020202020204" pitchFamily="34" charset="0"/>
              <a:cs typeface="Arial" panose="020B0604020202020204" pitchFamily="34" charset="0"/>
            </a:endParaRPr>
          </a:p>
        </p:txBody>
      </p:sp>
      <p:sp>
        <p:nvSpPr>
          <p:cNvPr id="6" name="TextBox 5"/>
          <p:cNvSpPr txBox="1"/>
          <p:nvPr/>
        </p:nvSpPr>
        <p:spPr>
          <a:xfrm>
            <a:off x="381000" y="1752599"/>
            <a:ext cx="8528614" cy="4789713"/>
          </a:xfrm>
          <a:prstGeom prst="rect">
            <a:avLst/>
          </a:prstGeom>
          <a:solidFill>
            <a:srgbClr val="008264">
              <a:alpha val="10000"/>
            </a:srgbClr>
          </a:solidFill>
          <a:ln w="3175">
            <a:noFill/>
            <a:prstDash val="sysDash"/>
          </a:ln>
        </p:spPr>
        <p:txBody>
          <a:bodyPr wrap="square" rtlCol="0">
            <a:noAutofit/>
          </a:bodyPr>
          <a:lstStyle/>
          <a:p>
            <a:endParaRPr lang="en-AU" i="1" dirty="0"/>
          </a:p>
        </p:txBody>
      </p:sp>
    </p:spTree>
    <p:extLst>
      <p:ext uri="{BB962C8B-B14F-4D97-AF65-F5344CB8AC3E}">
        <p14:creationId xmlns:p14="http://schemas.microsoft.com/office/powerpoint/2010/main" val="3132746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143" y="1064442"/>
            <a:ext cx="4490256" cy="614318"/>
          </a:xfrm>
        </p:spPr>
        <p:txBody>
          <a:bodyPr>
            <a:noAutofit/>
          </a:bodyPr>
          <a:lstStyle/>
          <a:p>
            <a:r>
              <a:rPr lang="en-US" sz="1800" dirty="0">
                <a:latin typeface="Arial" panose="020B0604020202020204" pitchFamily="34" charset="0"/>
                <a:cs typeface="Arial" panose="020B0604020202020204" pitchFamily="34" charset="0"/>
              </a:rPr>
              <a:t>National Stroke Audit 2016</a:t>
            </a:r>
            <a:r>
              <a:rPr lang="en-US" sz="2250" dirty="0">
                <a:latin typeface="Arial" panose="020B0604020202020204" pitchFamily="34" charset="0"/>
                <a:cs typeface="Arial" panose="020B0604020202020204" pitchFamily="34" charset="0"/>
              </a:rPr>
              <a:t/>
            </a:r>
            <a:br>
              <a:rPr lang="en-US" sz="2250" dirty="0">
                <a:latin typeface="Arial" panose="020B0604020202020204" pitchFamily="34" charset="0"/>
                <a:cs typeface="Arial" panose="020B0604020202020204" pitchFamily="34" charset="0"/>
              </a:rPr>
            </a:br>
            <a:r>
              <a:rPr lang="en-US" sz="2100" b="1" dirty="0">
                <a:latin typeface="Arial" panose="020B0604020202020204" pitchFamily="34" charset="0"/>
                <a:cs typeface="Arial" panose="020B0604020202020204" pitchFamily="34" charset="0"/>
              </a:rPr>
              <a:t>Where to find out more</a:t>
            </a:r>
            <a:endParaRPr lang="en-AU" sz="2100" b="1" dirty="0">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2639053" y="2846647"/>
            <a:ext cx="3447800" cy="412230"/>
          </a:xfrm>
        </p:spPr>
        <p:txBody>
          <a:bodyPr>
            <a:noAutofit/>
          </a:bodyPr>
          <a:lstStyle/>
          <a:p>
            <a:pPr marL="0" indent="0">
              <a:buNone/>
            </a:pPr>
            <a:r>
              <a:rPr lang="en-AU" sz="2400" dirty="0">
                <a:latin typeface="Arial" panose="020B0604020202020204" pitchFamily="34" charset="0"/>
                <a:cs typeface="Arial" panose="020B0604020202020204" pitchFamily="34" charset="0"/>
              </a:rPr>
              <a:t>Download the report at:</a:t>
            </a: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AU" dirty="0">
              <a:latin typeface="Arial" panose="020B0604020202020204" pitchFamily="34" charset="0"/>
              <a:cs typeface="Arial" panose="020B0604020202020204" pitchFamily="34" charset="0"/>
            </a:endParaRPr>
          </a:p>
          <a:p>
            <a:pPr marL="0" indent="0">
              <a:buNone/>
            </a:pPr>
            <a:endParaRPr lang="en-AU" dirty="0">
              <a:latin typeface="Arial" panose="020B0604020202020204" pitchFamily="34" charset="0"/>
              <a:cs typeface="Arial" panose="020B0604020202020204" pitchFamily="34" charset="0"/>
            </a:endParaRPr>
          </a:p>
        </p:txBody>
      </p:sp>
      <p:sp>
        <p:nvSpPr>
          <p:cNvPr id="3" name="Rectangle 2"/>
          <p:cNvSpPr/>
          <p:nvPr/>
        </p:nvSpPr>
        <p:spPr>
          <a:xfrm>
            <a:off x="629813" y="3387492"/>
            <a:ext cx="7939644" cy="784830"/>
          </a:xfrm>
          <a:prstGeom prst="rect">
            <a:avLst/>
          </a:prstGeom>
        </p:spPr>
        <p:txBody>
          <a:bodyPr wrap="square">
            <a:spAutoFit/>
          </a:bodyPr>
          <a:lstStyle/>
          <a:p>
            <a:r>
              <a:rPr lang="en-AU" sz="4500" b="1" i="1" dirty="0">
                <a:solidFill>
                  <a:srgbClr val="151F6D"/>
                </a:solidFill>
                <a:latin typeface="Arial" panose="020B0604020202020204" pitchFamily="34" charset="0"/>
                <a:cs typeface="Arial" panose="020B0604020202020204" pitchFamily="34" charset="0"/>
              </a:rPr>
              <a:t>informme.org.au/stroke-data</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7315" y="857251"/>
            <a:ext cx="1454699" cy="1028700"/>
          </a:xfrm>
          <a:prstGeom prst="rect">
            <a:avLst/>
          </a:prstGeom>
        </p:spPr>
      </p:pic>
      <p:pic>
        <p:nvPicPr>
          <p:cNvPr id="5" name="Picture 4"/>
          <p:cNvPicPr>
            <a:picLocks noChangeAspect="1"/>
          </p:cNvPicPr>
          <p:nvPr/>
        </p:nvPicPr>
        <p:blipFill rotWithShape="1">
          <a:blip r:embed="rId4"/>
          <a:srcRect b="15821"/>
          <a:stretch/>
        </p:blipFill>
        <p:spPr>
          <a:xfrm>
            <a:off x="0" y="857250"/>
            <a:ext cx="9144000" cy="4329745"/>
          </a:xfrm>
          <a:prstGeom prst="rect">
            <a:avLst/>
          </a:prstGeom>
        </p:spPr>
      </p:pic>
    </p:spTree>
    <p:extLst>
      <p:ext uri="{BB962C8B-B14F-4D97-AF65-F5344CB8AC3E}">
        <p14:creationId xmlns:p14="http://schemas.microsoft.com/office/powerpoint/2010/main" val="1681869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073" y="338895"/>
            <a:ext cx="6082262" cy="965657"/>
          </a:xfrm>
        </p:spPr>
        <p:txBody>
          <a:bodyPr>
            <a:noAutofit/>
          </a:bodyPr>
          <a:lstStyle/>
          <a:p>
            <a:r>
              <a:rPr lang="en-US" sz="2400" dirty="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National Stroke Audit Rehabilitation Services</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2018) </a:t>
            </a:r>
            <a:r>
              <a:rPr lang="en-US" sz="2400" dirty="0">
                <a:latin typeface="Arial" panose="020B0604020202020204" pitchFamily="34" charset="0"/>
                <a:cs typeface="Arial" panose="020B0604020202020204" pitchFamily="34" charset="0"/>
              </a:rPr>
              <a:t>comprises two elements</a:t>
            </a:r>
            <a:r>
              <a:rPr lang="en-US" sz="2400" dirty="0" smtClean="0">
                <a:latin typeface="Arial" panose="020B0604020202020204" pitchFamily="34" charset="0"/>
                <a:cs typeface="Arial" panose="020B0604020202020204" pitchFamily="34" charset="0"/>
              </a:rPr>
              <a:t>..</a:t>
            </a:r>
            <a:endParaRPr lang="en-AU" sz="1600" dirty="0">
              <a:latin typeface="Arial" panose="020B0604020202020204" pitchFamily="34" charset="0"/>
              <a:cs typeface="Arial" panose="020B0604020202020204" pitchFamily="34" charset="0"/>
            </a:endParaRPr>
          </a:p>
        </p:txBody>
      </p:sp>
      <p:sp>
        <p:nvSpPr>
          <p:cNvPr id="5" name="Snip Diagonal Corner Rectangle 4"/>
          <p:cNvSpPr/>
          <p:nvPr/>
        </p:nvSpPr>
        <p:spPr>
          <a:xfrm>
            <a:off x="195073" y="1768415"/>
            <a:ext cx="4267200" cy="4815265"/>
          </a:xfrm>
          <a:prstGeom prst="snip2DiagRect">
            <a:avLst/>
          </a:prstGeom>
          <a:solidFill>
            <a:srgbClr val="008264"/>
          </a:solidFill>
          <a:ln>
            <a:solidFill>
              <a:srgbClr val="E9ED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50" dirty="0">
              <a:solidFill>
                <a:schemeClr val="tx1"/>
              </a:solidFill>
              <a:latin typeface="Arial" panose="020B0604020202020204" pitchFamily="34" charset="0"/>
              <a:cs typeface="Arial" panose="020B0604020202020204" pitchFamily="34" charset="0"/>
            </a:endParaRPr>
          </a:p>
        </p:txBody>
      </p:sp>
      <p:sp>
        <p:nvSpPr>
          <p:cNvPr id="8" name="Snip Diagonal Corner Rectangle 7"/>
          <p:cNvSpPr/>
          <p:nvPr/>
        </p:nvSpPr>
        <p:spPr>
          <a:xfrm>
            <a:off x="4865388" y="1768415"/>
            <a:ext cx="4109805" cy="4815265"/>
          </a:xfrm>
          <a:prstGeom prst="snip2DiagRect">
            <a:avLst/>
          </a:prstGeom>
          <a:solidFill>
            <a:srgbClr val="151F6D"/>
          </a:solidFill>
          <a:ln>
            <a:solidFill>
              <a:srgbClr val="D0D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5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416758" y="3316314"/>
            <a:ext cx="3823808" cy="2862322"/>
          </a:xfrm>
          <a:prstGeom prst="rect">
            <a:avLst/>
          </a:prstGeom>
          <a:noFill/>
        </p:spPr>
        <p:txBody>
          <a:bodyPr wrap="square" rtlCol="0">
            <a:spAutoFit/>
          </a:bodyPr>
          <a:lstStyle/>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Examining the r</a:t>
            </a:r>
            <a:r>
              <a:rPr lang="en-US" b="1" dirty="0">
                <a:solidFill>
                  <a:schemeClr val="bg1"/>
                </a:solidFill>
                <a:latin typeface="Arial" panose="020B0604020202020204" pitchFamily="34" charset="0"/>
                <a:cs typeface="Arial" panose="020B0604020202020204" pitchFamily="34" charset="0"/>
              </a:rPr>
              <a:t>esources, processes and infrastructure</a:t>
            </a:r>
            <a:r>
              <a:rPr lang="en-US" dirty="0">
                <a:solidFill>
                  <a:schemeClr val="bg1"/>
                </a:solidFill>
                <a:latin typeface="Arial" panose="020B0604020202020204" pitchFamily="34" charset="0"/>
                <a:cs typeface="Arial" panose="020B0604020202020204" pitchFamily="34" charset="0"/>
              </a:rPr>
              <a:t> in place to support best practice stroke care</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Enables reporting against each required element outlined in the </a:t>
            </a:r>
            <a:r>
              <a:rPr lang="en-US" b="1" i="1" dirty="0">
                <a:solidFill>
                  <a:schemeClr val="bg1"/>
                </a:solidFill>
                <a:latin typeface="Arial" panose="020B0604020202020204" pitchFamily="34" charset="0"/>
                <a:cs typeface="Arial" panose="020B0604020202020204" pitchFamily="34" charset="0"/>
              </a:rPr>
              <a:t>Stroke</a:t>
            </a:r>
            <a:r>
              <a:rPr lang="en-US" dirty="0">
                <a:solidFill>
                  <a:schemeClr val="bg1"/>
                </a:solidFill>
                <a:latin typeface="Arial" panose="020B0604020202020204" pitchFamily="34" charset="0"/>
                <a:cs typeface="Arial" panose="020B0604020202020204" pitchFamily="34" charset="0"/>
              </a:rPr>
              <a:t> </a:t>
            </a:r>
            <a:r>
              <a:rPr lang="en-US" b="1" i="1" dirty="0">
                <a:solidFill>
                  <a:schemeClr val="bg1"/>
                </a:solidFill>
                <a:latin typeface="Arial" panose="020B0604020202020204" pitchFamily="34" charset="0"/>
                <a:cs typeface="Arial" panose="020B0604020202020204" pitchFamily="34" charset="0"/>
              </a:rPr>
              <a:t>Rehabilitation Services Framework (2013)</a:t>
            </a:r>
            <a:r>
              <a:rPr lang="en-US" dirty="0">
                <a:solidFill>
                  <a:schemeClr val="bg1"/>
                </a:solidFill>
                <a:latin typeface="Arial" panose="020B0604020202020204" pitchFamily="34" charset="0"/>
                <a:cs typeface="Arial" panose="020B0604020202020204" pitchFamily="34" charset="0"/>
              </a:rPr>
              <a:t/>
            </a:r>
            <a:br>
              <a:rPr lang="en-US" dirty="0">
                <a:solidFill>
                  <a:schemeClr val="bg1"/>
                </a:solidFill>
                <a:latin typeface="Arial" panose="020B0604020202020204" pitchFamily="34" charset="0"/>
                <a:cs typeface="Arial" panose="020B0604020202020204" pitchFamily="34" charset="0"/>
              </a:rPr>
            </a:br>
            <a:endParaRPr lang="en-US" b="1" i="1"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416758" y="2008116"/>
            <a:ext cx="3447875" cy="1015663"/>
          </a:xfrm>
          <a:prstGeom prst="rect">
            <a:avLst/>
          </a:prstGeom>
          <a:noFill/>
        </p:spPr>
        <p:txBody>
          <a:bodyPr wrap="square" rtlCol="0">
            <a:spAutoFit/>
          </a:bodyPr>
          <a:lstStyle/>
          <a:p>
            <a:r>
              <a:rPr lang="en-US" sz="2000" b="1" dirty="0" err="1" smtClean="0">
                <a:solidFill>
                  <a:schemeClr val="bg1"/>
                </a:solidFill>
                <a:latin typeface="Arial" panose="020B0604020202020204" pitchFamily="34" charset="0"/>
                <a:cs typeface="Arial" panose="020B0604020202020204" pitchFamily="34" charset="0"/>
              </a:rPr>
              <a:t>Organisational</a:t>
            </a:r>
            <a:r>
              <a:rPr lang="en-US" sz="2000" b="1" dirty="0" smtClean="0">
                <a:solidFill>
                  <a:schemeClr val="bg1"/>
                </a:solidFill>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Survey </a:t>
            </a:r>
            <a:r>
              <a:rPr lang="en-US" sz="2000" dirty="0">
                <a:solidFill>
                  <a:schemeClr val="bg1"/>
                </a:solidFill>
                <a:latin typeface="Arial" panose="020B0604020202020204" pitchFamily="34" charset="0"/>
                <a:cs typeface="Arial" panose="020B0604020202020204" pitchFamily="34" charset="0"/>
              </a:rPr>
              <a:t>of stroke rehabilitation services across Australia.</a:t>
            </a:r>
            <a:endParaRPr lang="en-AU" sz="2000" dirty="0">
              <a:solidFill>
                <a:schemeClr val="bg1"/>
              </a:solidFill>
              <a:latin typeface="Arial" panose="020B0604020202020204" pitchFamily="34" charset="0"/>
              <a:cs typeface="Arial" panose="020B0604020202020204" pitchFamily="34" charset="0"/>
            </a:endParaRPr>
          </a:p>
        </p:txBody>
      </p:sp>
      <p:sp>
        <p:nvSpPr>
          <p:cNvPr id="13" name="TextBox 12"/>
          <p:cNvSpPr txBox="1"/>
          <p:nvPr/>
        </p:nvSpPr>
        <p:spPr>
          <a:xfrm>
            <a:off x="5022523" y="2008116"/>
            <a:ext cx="3795533" cy="156966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R</a:t>
            </a:r>
            <a:r>
              <a:rPr lang="en-US" sz="2000" dirty="0" smtClean="0">
                <a:solidFill>
                  <a:schemeClr val="bg1"/>
                </a:solidFill>
                <a:latin typeface="Arial" panose="020B0604020202020204" pitchFamily="34" charset="0"/>
                <a:cs typeface="Arial" panose="020B0604020202020204" pitchFamily="34" charset="0"/>
              </a:rPr>
              <a:t>etrospective </a:t>
            </a:r>
            <a:r>
              <a:rPr lang="en-US" sz="2000" b="1" dirty="0">
                <a:solidFill>
                  <a:schemeClr val="bg1"/>
                </a:solidFill>
                <a:latin typeface="Arial" panose="020B0604020202020204" pitchFamily="34" charset="0"/>
                <a:cs typeface="Arial" panose="020B0604020202020204" pitchFamily="34" charset="0"/>
              </a:rPr>
              <a:t>Clinical Audit </a:t>
            </a:r>
            <a:r>
              <a:rPr lang="en-US" sz="2000" b="1" dirty="0" smtClean="0">
                <a:solidFill>
                  <a:schemeClr val="bg1"/>
                </a:solidFill>
                <a:latin typeface="Arial" panose="020B0604020202020204" pitchFamily="34" charset="0"/>
                <a:cs typeface="Arial" panose="020B0604020202020204" pitchFamily="34" charset="0"/>
              </a:rPr>
              <a:t>of </a:t>
            </a:r>
            <a:r>
              <a:rPr lang="en-US" sz="2000" dirty="0" smtClean="0">
                <a:solidFill>
                  <a:schemeClr val="bg1"/>
                </a:solidFill>
                <a:latin typeface="Arial" panose="020B0604020202020204" pitchFamily="34" charset="0"/>
                <a:cs typeface="Arial" panose="020B0604020202020204" pitchFamily="34" charset="0"/>
              </a:rPr>
              <a:t>inpatient</a:t>
            </a:r>
            <a:r>
              <a:rPr lang="en-US" sz="2000" b="1" dirty="0" smtClean="0">
                <a:solidFill>
                  <a:schemeClr val="bg1"/>
                </a:solidFill>
                <a:latin typeface="Arial" panose="020B0604020202020204" pitchFamily="34" charset="0"/>
                <a:cs typeface="Arial" panose="020B0604020202020204" pitchFamily="34" charset="0"/>
              </a:rPr>
              <a:t> </a:t>
            </a:r>
            <a:r>
              <a:rPr lang="en-US" sz="2000" dirty="0" smtClean="0">
                <a:solidFill>
                  <a:schemeClr val="bg1"/>
                </a:solidFill>
                <a:latin typeface="Arial" panose="020B0604020202020204" pitchFamily="34" charset="0"/>
                <a:cs typeface="Arial" panose="020B0604020202020204" pitchFamily="34" charset="0"/>
              </a:rPr>
              <a:t>stroke rehabilitation case </a:t>
            </a:r>
            <a:r>
              <a:rPr lang="en-US" sz="2000" dirty="0">
                <a:solidFill>
                  <a:schemeClr val="bg1"/>
                </a:solidFill>
                <a:latin typeface="Arial" panose="020B0604020202020204" pitchFamily="34" charset="0"/>
                <a:cs typeface="Arial" panose="020B0604020202020204" pitchFamily="34" charset="0"/>
              </a:rPr>
              <a:t>notes.</a:t>
            </a:r>
            <a:r>
              <a:rPr lang="en-US" dirty="0">
                <a:solidFill>
                  <a:schemeClr val="bg1"/>
                </a:solidFill>
                <a:latin typeface="Arial" panose="020B0604020202020204" pitchFamily="34" charset="0"/>
                <a:cs typeface="Arial" panose="020B0604020202020204" pitchFamily="34" charset="0"/>
              </a:rPr>
              <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endParaRPr lang="en-AU"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5022523" y="3316314"/>
            <a:ext cx="3860632" cy="2585323"/>
          </a:xfrm>
          <a:prstGeom prst="rect">
            <a:avLst/>
          </a:prstGeom>
          <a:noFill/>
        </p:spPr>
        <p:txBody>
          <a:bodyPr wrap="square" rtlCol="0">
            <a:spAutoFit/>
          </a:bodyPr>
          <a:lstStyle/>
          <a:p>
            <a:pPr marL="214313" indent="-214313">
              <a:buFont typeface="Arial" panose="020B0604020202020204" pitchFamily="34" charset="0"/>
              <a:buChar char="•"/>
            </a:pPr>
            <a:r>
              <a:rPr lang="en-AU" dirty="0">
                <a:solidFill>
                  <a:schemeClr val="bg1"/>
                </a:solidFill>
                <a:latin typeface="Arial" panose="020B0604020202020204" pitchFamily="34" charset="0"/>
                <a:cs typeface="Arial" panose="020B0604020202020204" pitchFamily="34" charset="0"/>
              </a:rPr>
              <a:t>Examines </a:t>
            </a:r>
            <a:r>
              <a:rPr lang="en-AU" b="1" dirty="0">
                <a:solidFill>
                  <a:schemeClr val="bg1"/>
                </a:solidFill>
                <a:latin typeface="Arial" panose="020B0604020202020204" pitchFamily="34" charset="0"/>
                <a:cs typeface="Arial" panose="020B0604020202020204" pitchFamily="34" charset="0"/>
              </a:rPr>
              <a:t>processes of care</a:t>
            </a:r>
            <a:r>
              <a:rPr lang="en-AU" dirty="0">
                <a:solidFill>
                  <a:schemeClr val="bg1"/>
                </a:solidFill>
                <a:latin typeface="Arial" panose="020B0604020202020204" pitchFamily="34" charset="0"/>
                <a:cs typeface="Arial" panose="020B0604020202020204" pitchFamily="34" charset="0"/>
              </a:rPr>
              <a:t> as</a:t>
            </a:r>
            <a:r>
              <a:rPr lang="en-AU" b="1" dirty="0">
                <a:solidFill>
                  <a:schemeClr val="bg1"/>
                </a:solidFill>
                <a:latin typeface="Arial" panose="020B0604020202020204" pitchFamily="34" charset="0"/>
                <a:cs typeface="Arial" panose="020B0604020202020204" pitchFamily="34" charset="0"/>
              </a:rPr>
              <a:t> </a:t>
            </a:r>
            <a:r>
              <a:rPr lang="en-AU" dirty="0">
                <a:solidFill>
                  <a:schemeClr val="bg1"/>
                </a:solidFill>
                <a:latin typeface="Arial" panose="020B0604020202020204" pitchFamily="34" charset="0"/>
                <a:cs typeface="Arial" panose="020B0604020202020204" pitchFamily="34" charset="0"/>
              </a:rPr>
              <a:t>outlined and recommended in the </a:t>
            </a:r>
            <a:r>
              <a:rPr lang="en-AU" b="1" i="1" dirty="0">
                <a:solidFill>
                  <a:schemeClr val="bg1"/>
                </a:solidFill>
                <a:latin typeface="Arial" panose="020B0604020202020204" pitchFamily="34" charset="0"/>
                <a:cs typeface="Arial" panose="020B0604020202020204" pitchFamily="34" charset="0"/>
              </a:rPr>
              <a:t>Clinical Guidelines</a:t>
            </a:r>
            <a:endParaRPr lang="en-AU"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endParaRPr lang="en-US" dirty="0">
              <a:solidFill>
                <a:schemeClr val="bg1"/>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Hospitals reviewed case notes for up to 40 consecutive episodes admitted and discharged between </a:t>
            </a:r>
            <a:r>
              <a:rPr lang="en-US" b="1" dirty="0">
                <a:solidFill>
                  <a:schemeClr val="bg1"/>
                </a:solidFill>
                <a:latin typeface="Arial" panose="020B0604020202020204" pitchFamily="34" charset="0"/>
                <a:cs typeface="Arial" panose="020B0604020202020204" pitchFamily="34" charset="0"/>
              </a:rPr>
              <a:t>1 January </a:t>
            </a:r>
            <a:r>
              <a:rPr lang="en-US" dirty="0">
                <a:solidFill>
                  <a:schemeClr val="bg1"/>
                </a:solidFill>
                <a:latin typeface="Arial" panose="020B0604020202020204" pitchFamily="34" charset="0"/>
                <a:cs typeface="Arial" panose="020B0604020202020204" pitchFamily="34" charset="0"/>
              </a:rPr>
              <a:t>and </a:t>
            </a:r>
            <a:r>
              <a:rPr lang="en-US" b="1" dirty="0">
                <a:solidFill>
                  <a:schemeClr val="bg1"/>
                </a:solidFill>
                <a:latin typeface="Arial" panose="020B0604020202020204" pitchFamily="34" charset="0"/>
                <a:cs typeface="Arial" panose="020B0604020202020204" pitchFamily="34" charset="0"/>
              </a:rPr>
              <a:t>31 December </a:t>
            </a:r>
            <a:r>
              <a:rPr lang="en-US" b="1" dirty="0" smtClean="0">
                <a:solidFill>
                  <a:schemeClr val="bg1"/>
                </a:solidFill>
                <a:latin typeface="Arial" panose="020B0604020202020204" pitchFamily="34" charset="0"/>
                <a:cs typeface="Arial" panose="020B0604020202020204" pitchFamily="34" charset="0"/>
              </a:rPr>
              <a:t>2017</a:t>
            </a:r>
            <a:endParaRPr lang="en-US" dirty="0">
              <a:solidFill>
                <a:schemeClr val="bg1"/>
              </a:solidFill>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0494" y="307373"/>
            <a:ext cx="1454699" cy="1028700"/>
          </a:xfrm>
          <a:prstGeom prst="rect">
            <a:avLst/>
          </a:prstGeom>
        </p:spPr>
      </p:pic>
    </p:spTree>
    <p:extLst>
      <p:ext uri="{BB962C8B-B14F-4D97-AF65-F5344CB8AC3E}">
        <p14:creationId xmlns:p14="http://schemas.microsoft.com/office/powerpoint/2010/main" val="1250365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2424" y="147928"/>
            <a:ext cx="1454699" cy="1028700"/>
          </a:xfrm>
          <a:prstGeom prst="rect">
            <a:avLst/>
          </a:prstGeom>
        </p:spPr>
      </p:pic>
      <p:sp>
        <p:nvSpPr>
          <p:cNvPr id="4" name="TextBox 3"/>
          <p:cNvSpPr txBox="1"/>
          <p:nvPr/>
        </p:nvSpPr>
        <p:spPr>
          <a:xfrm>
            <a:off x="95508" y="1826255"/>
            <a:ext cx="8964488" cy="4665123"/>
          </a:xfrm>
          <a:prstGeom prst="rect">
            <a:avLst/>
          </a:prstGeom>
          <a:noFill/>
        </p:spPr>
        <p:txBody>
          <a:bodyPr wrap="square" rtlCol="0">
            <a:noAutofit/>
          </a:bodyPr>
          <a:lstStyle/>
          <a:p>
            <a:pPr marL="457200" indent="-457200">
              <a:buFont typeface="Arial" panose="020B0604020202020204" pitchFamily="34" charset="0"/>
              <a:buChar char="•"/>
            </a:pPr>
            <a:r>
              <a:rPr lang="en-AU" sz="2400" dirty="0" smtClean="0">
                <a:latin typeface="Arial" panose="020B0604020202020204" pitchFamily="34" charset="0"/>
                <a:cs typeface="Arial" panose="020B0604020202020204" pitchFamily="34" charset="0"/>
              </a:rPr>
              <a:t>Share </a:t>
            </a:r>
            <a:r>
              <a:rPr lang="en-AU" sz="2400" dirty="0" smtClean="0">
                <a:latin typeface="Arial" panose="020B0604020202020204" pitchFamily="34" charset="0"/>
                <a:cs typeface="Arial" panose="020B0604020202020204" pitchFamily="34" charset="0"/>
              </a:rPr>
              <a:t>with other team members and present a </a:t>
            </a:r>
            <a:r>
              <a:rPr lang="en-AU" sz="2400" b="1" dirty="0">
                <a:solidFill>
                  <a:srgbClr val="008264"/>
                </a:solidFill>
                <a:latin typeface="Arial" panose="020B0604020202020204" pitchFamily="34" charset="0"/>
                <a:cs typeface="Arial" panose="020B0604020202020204" pitchFamily="34" charset="0"/>
              </a:rPr>
              <a:t>clear picture </a:t>
            </a:r>
            <a:r>
              <a:rPr lang="en-AU" sz="2400" dirty="0">
                <a:latin typeface="Arial" panose="020B0604020202020204" pitchFamily="34" charset="0"/>
                <a:cs typeface="Arial" panose="020B0604020202020204" pitchFamily="34" charset="0"/>
              </a:rPr>
              <a:t>of both the process of care and organisational issues that impact on stroke service </a:t>
            </a:r>
            <a:r>
              <a:rPr lang="en-AU" sz="2400" dirty="0" smtClean="0">
                <a:latin typeface="Arial" panose="020B0604020202020204" pitchFamily="34" charset="0"/>
                <a:cs typeface="Arial" panose="020B0604020202020204" pitchFamily="34" charset="0"/>
              </a:rPr>
              <a:t>delivery </a:t>
            </a:r>
            <a:r>
              <a:rPr lang="en-AU" sz="2400" dirty="0" smtClean="0">
                <a:latin typeface="Arial" panose="020B0604020202020204" pitchFamily="34" charset="0"/>
                <a:cs typeface="Arial" panose="020B0604020202020204" pitchFamily="34" charset="0"/>
              </a:rPr>
              <a:t>at your service. </a:t>
            </a:r>
            <a:endParaRPr lang="en-AU" sz="2400" dirty="0" smtClean="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a:p>
            <a:pPr marL="457200" indent="-457200">
              <a:buClr>
                <a:schemeClr val="tx1"/>
              </a:buClr>
              <a:buFont typeface="Arial" panose="020B0604020202020204" pitchFamily="34" charset="0"/>
              <a:buChar char="•"/>
            </a:pPr>
            <a:r>
              <a:rPr lang="en-AU" sz="2400" b="1" dirty="0" smtClean="0">
                <a:solidFill>
                  <a:srgbClr val="008264"/>
                </a:solidFill>
                <a:latin typeface="Arial" panose="020B0604020202020204" pitchFamily="34" charset="0"/>
                <a:cs typeface="Arial" panose="020B0604020202020204" pitchFamily="34" charset="0"/>
              </a:rPr>
              <a:t>Benchmark</a:t>
            </a:r>
            <a:r>
              <a:rPr lang="en-AU" sz="2400" dirty="0" smtClean="0">
                <a:latin typeface="Arial" panose="020B0604020202020204" pitchFamily="34" charset="0"/>
                <a:cs typeface="Arial" panose="020B0604020202020204" pitchFamily="34" charset="0"/>
              </a:rPr>
              <a:t> </a:t>
            </a:r>
            <a:r>
              <a:rPr lang="en-AU" sz="2400" dirty="0">
                <a:latin typeface="Arial" panose="020B0604020202020204" pitchFamily="34" charset="0"/>
                <a:cs typeface="Arial" panose="020B0604020202020204" pitchFamily="34" charset="0"/>
              </a:rPr>
              <a:t>the quality of stroke care in your hospital against other hospitals that manage similar numbers of stroke admissions. </a:t>
            </a:r>
            <a:endParaRPr lang="en-AU" sz="2400" dirty="0" smtClean="0">
              <a:latin typeface="Arial" panose="020B0604020202020204" pitchFamily="34" charset="0"/>
              <a:cs typeface="Arial" panose="020B0604020202020204" pitchFamily="34" charset="0"/>
            </a:endParaRPr>
          </a:p>
          <a:p>
            <a:endParaRPr lang="en-AU"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AU" sz="2400" dirty="0" smtClean="0">
                <a:latin typeface="Arial" panose="020B0604020202020204" pitchFamily="34" charset="0"/>
                <a:cs typeface="Arial" panose="020B0604020202020204" pitchFamily="34" charset="0"/>
              </a:rPr>
              <a:t>Identify </a:t>
            </a:r>
            <a:r>
              <a:rPr lang="en-AU" sz="2400" dirty="0">
                <a:latin typeface="Arial" panose="020B0604020202020204" pitchFamily="34" charset="0"/>
                <a:cs typeface="Arial" panose="020B0604020202020204" pitchFamily="34" charset="0"/>
              </a:rPr>
              <a:t>potential </a:t>
            </a:r>
            <a:r>
              <a:rPr lang="en-AU" sz="2400" dirty="0" smtClean="0">
                <a:latin typeface="Arial" panose="020B0604020202020204" pitchFamily="34" charset="0"/>
                <a:cs typeface="Arial" panose="020B0604020202020204" pitchFamily="34" charset="0"/>
              </a:rPr>
              <a:t>strengths and weaknesses </a:t>
            </a:r>
            <a:r>
              <a:rPr lang="en-AU" sz="2400" dirty="0">
                <a:latin typeface="Arial" panose="020B0604020202020204" pitchFamily="34" charset="0"/>
                <a:cs typeface="Arial" panose="020B0604020202020204" pitchFamily="34" charset="0"/>
              </a:rPr>
              <a:t>in the management of stroke and </a:t>
            </a:r>
            <a:r>
              <a:rPr lang="en-AU" sz="2400" dirty="0" smtClean="0">
                <a:latin typeface="Arial" panose="020B0604020202020204" pitchFamily="34" charset="0"/>
                <a:cs typeface="Arial" panose="020B0604020202020204" pitchFamily="34" charset="0"/>
              </a:rPr>
              <a:t>highlight focus </a:t>
            </a:r>
            <a:r>
              <a:rPr lang="en-AU" sz="2400" dirty="0">
                <a:latin typeface="Arial" panose="020B0604020202020204" pitchFamily="34" charset="0"/>
                <a:cs typeface="Arial" panose="020B0604020202020204" pitchFamily="34" charset="0"/>
              </a:rPr>
              <a:t>areas for ongoing </a:t>
            </a:r>
            <a:r>
              <a:rPr lang="en-AU" sz="2400" b="1" dirty="0">
                <a:solidFill>
                  <a:srgbClr val="008264"/>
                </a:solidFill>
                <a:latin typeface="Arial" panose="020B0604020202020204" pitchFamily="34" charset="0"/>
                <a:cs typeface="Arial" panose="020B0604020202020204" pitchFamily="34" charset="0"/>
              </a:rPr>
              <a:t>quality improvement activities</a:t>
            </a:r>
            <a:r>
              <a:rPr lang="en-AU" sz="2400" dirty="0">
                <a:latin typeface="Arial" panose="020B0604020202020204" pitchFamily="34" charset="0"/>
                <a:cs typeface="Arial" panose="020B0604020202020204" pitchFamily="34" charset="0"/>
              </a:rPr>
              <a:t>. </a:t>
            </a:r>
          </a:p>
          <a:p>
            <a:endParaRPr lang="en-AU" sz="2400" dirty="0">
              <a:latin typeface="Arial" panose="020B0604020202020204" pitchFamily="34" charset="0"/>
              <a:cs typeface="Arial" panose="020B0604020202020204" pitchFamily="34" charset="0"/>
            </a:endParaRPr>
          </a:p>
          <a:p>
            <a:endParaRPr lang="en-AU" sz="2400" dirty="0">
              <a:latin typeface="Arial" panose="020B0604020202020204" pitchFamily="34" charset="0"/>
              <a:cs typeface="Arial" panose="020B0604020202020204" pitchFamily="34" charset="0"/>
            </a:endParaRPr>
          </a:p>
        </p:txBody>
      </p:sp>
      <p:sp>
        <p:nvSpPr>
          <p:cNvPr id="3" name="Rectangle 2"/>
          <p:cNvSpPr/>
          <p:nvPr/>
        </p:nvSpPr>
        <p:spPr>
          <a:xfrm>
            <a:off x="281501" y="246780"/>
            <a:ext cx="5429185" cy="830997"/>
          </a:xfrm>
          <a:prstGeom prst="rect">
            <a:avLst/>
          </a:prstGeom>
        </p:spPr>
        <p:txBody>
          <a:bodyPr wrap="square">
            <a:spAutoFit/>
          </a:bodyPr>
          <a:lstStyle/>
          <a:p>
            <a:r>
              <a:rPr lang="en-US" sz="2400" b="1" dirty="0" err="1">
                <a:latin typeface="Arial" panose="020B0604020202020204" pitchFamily="34" charset="0"/>
                <a:cs typeface="Arial" panose="020B0604020202020204" pitchFamily="34" charset="0"/>
              </a:rPr>
              <a:t>Maximising</a:t>
            </a:r>
            <a:r>
              <a:rPr lang="en-US" sz="2400" b="1" dirty="0">
                <a:latin typeface="Arial" panose="020B0604020202020204" pitchFamily="34" charset="0"/>
                <a:cs typeface="Arial" panose="020B0604020202020204" pitchFamily="34" charset="0"/>
              </a:rPr>
              <a:t> use of your hospital’s </a:t>
            </a:r>
            <a:r>
              <a:rPr lang="en-US" sz="2400" b="1" i="1" dirty="0">
                <a:latin typeface="Arial" panose="020B0604020202020204" pitchFamily="34" charset="0"/>
                <a:cs typeface="Arial" panose="020B0604020202020204" pitchFamily="34" charset="0"/>
              </a:rPr>
              <a:t>National Stroke Audit </a:t>
            </a:r>
            <a:r>
              <a:rPr lang="en-US" sz="2400" b="1" i="1" dirty="0" smtClean="0">
                <a:latin typeface="Arial" panose="020B0604020202020204" pitchFamily="34" charset="0"/>
                <a:cs typeface="Arial" panose="020B0604020202020204" pitchFamily="34" charset="0"/>
              </a:rPr>
              <a:t>2018 </a:t>
            </a:r>
            <a:r>
              <a:rPr lang="en-US" sz="2400" b="1" dirty="0">
                <a:latin typeface="Arial" panose="020B0604020202020204" pitchFamily="34" charset="0"/>
                <a:cs typeface="Arial" panose="020B0604020202020204" pitchFamily="34" charset="0"/>
              </a:rPr>
              <a:t>results..</a:t>
            </a:r>
            <a:endParaRPr lang="en-AU"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5932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1027" y="171099"/>
            <a:ext cx="1454699" cy="1028700"/>
          </a:xfrm>
          <a:prstGeom prst="rect">
            <a:avLst/>
          </a:prstGeom>
        </p:spPr>
      </p:pic>
      <p:sp>
        <p:nvSpPr>
          <p:cNvPr id="4" name="TextBox 3"/>
          <p:cNvSpPr txBox="1"/>
          <p:nvPr/>
        </p:nvSpPr>
        <p:spPr>
          <a:xfrm>
            <a:off x="251520" y="1993068"/>
            <a:ext cx="8784976" cy="3623960"/>
          </a:xfrm>
          <a:prstGeom prst="rect">
            <a:avLst/>
          </a:prstGeom>
          <a:noFill/>
        </p:spPr>
        <p:txBody>
          <a:bodyPr wrap="square" rtlCol="0">
            <a:noAutofit/>
          </a:bodyPr>
          <a:lstStyle/>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Your </a:t>
            </a:r>
            <a:r>
              <a:rPr lang="en-US" sz="2400" b="1" dirty="0" smtClean="0">
                <a:solidFill>
                  <a:srgbClr val="008264"/>
                </a:solidFill>
                <a:latin typeface="Arial" panose="020B0604020202020204" pitchFamily="34" charset="0"/>
                <a:cs typeface="Arial" panose="020B0604020202020204" pitchFamily="34" charset="0"/>
              </a:rPr>
              <a:t>slide-deck</a:t>
            </a:r>
            <a:r>
              <a:rPr lang="en-US" sz="2400" dirty="0" smtClean="0">
                <a:latin typeface="Arial" panose="020B0604020202020204" pitchFamily="34" charset="0"/>
                <a:cs typeface="Arial" panose="020B0604020202020204" pitchFamily="34" charset="0"/>
              </a:rPr>
              <a:t> should be used to</a:t>
            </a:r>
            <a:r>
              <a:rPr lang="en-US" sz="2400" dirty="0" smtClean="0">
                <a:solidFill>
                  <a:srgbClr val="008264"/>
                </a:solidFill>
                <a:latin typeface="Arial" panose="020B0604020202020204" pitchFamily="34" charset="0"/>
                <a:cs typeface="Arial" panose="020B0604020202020204" pitchFamily="34" charset="0"/>
              </a:rPr>
              <a:t> </a:t>
            </a:r>
            <a:r>
              <a:rPr lang="en-US" sz="2400" b="1" dirty="0" smtClean="0">
                <a:solidFill>
                  <a:srgbClr val="008264"/>
                </a:solidFill>
                <a:latin typeface="Arial" panose="020B0604020202020204" pitchFamily="34" charset="0"/>
                <a:cs typeface="Arial" panose="020B0604020202020204" pitchFamily="34" charset="0"/>
              </a:rPr>
              <a:t>share</a:t>
            </a:r>
            <a:r>
              <a:rPr lang="en-US" sz="2400" dirty="0" smtClean="0">
                <a:solidFill>
                  <a:srgbClr val="008264"/>
                </a:solidFill>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and </a:t>
            </a:r>
            <a:r>
              <a:rPr lang="en-US" sz="2400" b="1" dirty="0" smtClean="0">
                <a:solidFill>
                  <a:srgbClr val="008264"/>
                </a:solidFill>
                <a:latin typeface="Arial" panose="020B0604020202020204" pitchFamily="34" charset="0"/>
                <a:cs typeface="Arial" panose="020B0604020202020204" pitchFamily="34" charset="0"/>
              </a:rPr>
              <a:t>present</a:t>
            </a:r>
            <a:r>
              <a:rPr lang="en-US" sz="2400" b="1"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your site’s National Stroke Audit data to the rest of your team and any interested stakeholders.</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The template is intended to be </a:t>
            </a:r>
            <a:r>
              <a:rPr lang="en-US" sz="2400" b="1" dirty="0" smtClean="0">
                <a:solidFill>
                  <a:srgbClr val="008264"/>
                </a:solidFill>
                <a:latin typeface="Arial" panose="020B0604020202020204" pitchFamily="34" charset="0"/>
                <a:cs typeface="Arial" panose="020B0604020202020204" pitchFamily="34" charset="0"/>
              </a:rPr>
              <a:t>interactive</a:t>
            </a:r>
            <a:r>
              <a:rPr lang="en-US" sz="2400" dirty="0" smtClean="0">
                <a:latin typeface="Arial" panose="020B0604020202020204" pitchFamily="34" charset="0"/>
                <a:cs typeface="Arial" panose="020B0604020202020204" pitchFamily="34" charset="0"/>
              </a:rPr>
              <a:t>, please add or remove slides to suit your hospital’s individual requirements. </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To populate, refer to your hospital’s site report (or summary) and the </a:t>
            </a:r>
            <a:r>
              <a:rPr lang="en-US" sz="2400" i="1" dirty="0" smtClean="0">
                <a:latin typeface="Arial" panose="020B0604020202020204" pitchFamily="34" charset="0"/>
                <a:cs typeface="Arial" panose="020B0604020202020204" pitchFamily="34" charset="0"/>
              </a:rPr>
              <a:t>National Stroke Audit </a:t>
            </a:r>
            <a:r>
              <a:rPr lang="en-US" sz="2400" i="1" dirty="0" smtClean="0">
                <a:latin typeface="Arial" panose="020B0604020202020204" pitchFamily="34" charset="0"/>
                <a:cs typeface="Arial" panose="020B0604020202020204" pitchFamily="34" charset="0"/>
              </a:rPr>
              <a:t>- Rehabilitation </a:t>
            </a:r>
            <a:r>
              <a:rPr lang="en-US" sz="2400" i="1" dirty="0" smtClean="0">
                <a:latin typeface="Arial" panose="020B0604020202020204" pitchFamily="34" charset="0"/>
                <a:cs typeface="Arial" panose="020B0604020202020204" pitchFamily="34" charset="0"/>
              </a:rPr>
              <a:t>Services </a:t>
            </a:r>
            <a:r>
              <a:rPr lang="en-US" sz="2400" i="1" dirty="0" smtClean="0">
                <a:latin typeface="Arial" panose="020B0604020202020204" pitchFamily="34" charset="0"/>
                <a:cs typeface="Arial" panose="020B0604020202020204" pitchFamily="34" charset="0"/>
              </a:rPr>
              <a:t>2018 Report</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t>
            </a:r>
          </a:p>
          <a:p>
            <a:r>
              <a:rPr lang="en-US" sz="2400" i="1" dirty="0" smtClean="0">
                <a:latin typeface="Arial" panose="020B0604020202020204" pitchFamily="34" charset="0"/>
                <a:cs typeface="Arial" panose="020B0604020202020204" pitchFamily="34" charset="0"/>
              </a:rPr>
              <a:t/>
            </a:r>
            <a:br>
              <a:rPr lang="en-US" sz="2400" i="1" dirty="0" smtClean="0">
                <a:latin typeface="Arial" panose="020B0604020202020204" pitchFamily="34" charset="0"/>
                <a:cs typeface="Arial" panose="020B0604020202020204" pitchFamily="34" charset="0"/>
              </a:rPr>
            </a:br>
            <a:endParaRPr lang="en-US" sz="2400" i="1" dirty="0" smtClean="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
            </a:r>
            <a:br>
              <a:rPr lang="en-US" sz="2400" b="1"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6" name="Rectangle 5"/>
          <p:cNvSpPr/>
          <p:nvPr/>
        </p:nvSpPr>
        <p:spPr>
          <a:xfrm>
            <a:off x="251520" y="269951"/>
            <a:ext cx="4572000" cy="830997"/>
          </a:xfrm>
          <a:prstGeom prst="rect">
            <a:avLst/>
          </a:prstGeom>
        </p:spPr>
        <p:txBody>
          <a:bodyPr>
            <a:spAutoFit/>
          </a:bodyPr>
          <a:lstStyle/>
          <a:p>
            <a:r>
              <a:rPr lang="en-US" sz="2400" b="1" dirty="0">
                <a:latin typeface="Arial" panose="020B0604020202020204" pitchFamily="34" charset="0"/>
                <a:cs typeface="Arial" panose="020B0604020202020204" pitchFamily="34" charset="0"/>
              </a:rPr>
              <a:t>Populating your hospital’s slide-deck template..</a:t>
            </a:r>
            <a:endParaRPr lang="en-A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379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41670"/>
            <a:ext cx="4313209" cy="731394"/>
          </a:xfrm>
        </p:spPr>
        <p:txBody>
          <a:bodyPr>
            <a:noAutofit/>
          </a:bodyPr>
          <a:lstStyle/>
          <a:p>
            <a:r>
              <a:rPr lang="en-AU" sz="2400" b="1" dirty="0" smtClean="0">
                <a:latin typeface="Arial" panose="020B0604020202020204" pitchFamily="34" charset="0"/>
                <a:cs typeface="Arial" panose="020B0604020202020204" pitchFamily="34" charset="0"/>
              </a:rPr>
              <a:t>Using </a:t>
            </a:r>
            <a:r>
              <a:rPr lang="en-AU" sz="2400" b="1" dirty="0" err="1" smtClean="0">
                <a:latin typeface="Arial" panose="020B0604020202020204" pitchFamily="34" charset="0"/>
                <a:cs typeface="Arial" panose="020B0604020202020204" pitchFamily="34" charset="0"/>
              </a:rPr>
              <a:t>InformMe</a:t>
            </a:r>
            <a:r>
              <a:rPr lang="en-AU" sz="2400" b="1" dirty="0" smtClean="0">
                <a:latin typeface="Arial" panose="020B0604020202020204" pitchFamily="34" charset="0"/>
                <a:cs typeface="Arial" panose="020B0604020202020204" pitchFamily="34" charset="0"/>
              </a:rPr>
              <a:t>..</a:t>
            </a:r>
            <a:endParaRPr lang="en-AU" sz="2800" b="1"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8257" y="193017"/>
            <a:ext cx="1454699" cy="1028700"/>
          </a:xfrm>
          <a:prstGeom prst="rect">
            <a:avLst/>
          </a:prstGeom>
        </p:spPr>
      </p:pic>
      <p:sp>
        <p:nvSpPr>
          <p:cNvPr id="4" name="TextBox 3"/>
          <p:cNvSpPr txBox="1"/>
          <p:nvPr/>
        </p:nvSpPr>
        <p:spPr>
          <a:xfrm>
            <a:off x="467544" y="1611086"/>
            <a:ext cx="8425412" cy="3842657"/>
          </a:xfrm>
          <a:prstGeom prst="rect">
            <a:avLst/>
          </a:prstGeom>
          <a:noFill/>
        </p:spPr>
        <p:txBody>
          <a:bodyPr wrap="square" rtlCol="0">
            <a:noAutofit/>
          </a:bodyPr>
          <a:lstStyle/>
          <a:p>
            <a:r>
              <a:rPr lang="en-AU" sz="2000" dirty="0" smtClean="0">
                <a:latin typeface="Arial" panose="020B0604020202020204" pitchFamily="34" charset="0"/>
                <a:cs typeface="Arial" panose="020B0604020202020204" pitchFamily="34" charset="0"/>
              </a:rPr>
              <a:t>Bringing together </a:t>
            </a:r>
            <a:r>
              <a:rPr lang="en-AU" sz="2000" dirty="0">
                <a:latin typeface="Arial" panose="020B0604020202020204" pitchFamily="34" charset="0"/>
                <a:cs typeface="Arial" panose="020B0604020202020204" pitchFamily="34" charset="0"/>
              </a:rPr>
              <a:t>a range of resources to support health professionals in delivering the </a:t>
            </a:r>
            <a:r>
              <a:rPr lang="en-AU" sz="2000" b="1" dirty="0">
                <a:solidFill>
                  <a:srgbClr val="008264"/>
                </a:solidFill>
                <a:latin typeface="Arial" panose="020B0604020202020204" pitchFamily="34" charset="0"/>
                <a:cs typeface="Arial" panose="020B0604020202020204" pitchFamily="34" charset="0"/>
              </a:rPr>
              <a:t>best quality stroke </a:t>
            </a:r>
            <a:r>
              <a:rPr lang="en-AU" sz="2000" b="1" dirty="0" smtClean="0">
                <a:solidFill>
                  <a:srgbClr val="008264"/>
                </a:solidFill>
                <a:latin typeface="Arial" panose="020B0604020202020204" pitchFamily="34" charset="0"/>
                <a:cs typeface="Arial" panose="020B0604020202020204" pitchFamily="34" charset="0"/>
              </a:rPr>
              <a:t>care</a:t>
            </a:r>
            <a:r>
              <a:rPr lang="en-AU" sz="2000" dirty="0" smtClean="0">
                <a:latin typeface="Arial" panose="020B0604020202020204" pitchFamily="34" charset="0"/>
                <a:cs typeface="Arial" panose="020B0604020202020204" pitchFamily="34" charset="0"/>
              </a:rPr>
              <a:t>, </a:t>
            </a:r>
            <a:r>
              <a:rPr lang="en-AU" sz="2000" dirty="0" smtClean="0">
                <a:latin typeface="Arial" panose="020B0604020202020204" pitchFamily="34" charset="0"/>
                <a:cs typeface="Arial" panose="020B0604020202020204" pitchFamily="34" charset="0"/>
              </a:rPr>
              <a:t>this </a:t>
            </a:r>
            <a:r>
              <a:rPr lang="en-AU" sz="2000" dirty="0" smtClean="0">
                <a:latin typeface="Arial" panose="020B0604020202020204" pitchFamily="34" charset="0"/>
                <a:cs typeface="Arial" panose="020B0604020202020204" pitchFamily="34" charset="0"/>
              </a:rPr>
              <a:t>online tool </a:t>
            </a:r>
            <a:r>
              <a:rPr lang="en-AU" sz="2000" dirty="0" smtClean="0">
                <a:latin typeface="Arial" panose="020B0604020202020204" pitchFamily="34" charset="0"/>
                <a:cs typeface="Arial" panose="020B0604020202020204" pitchFamily="34" charset="0"/>
              </a:rPr>
              <a:t>allows hospital </a:t>
            </a:r>
            <a:r>
              <a:rPr lang="en-AU" sz="2000" dirty="0">
                <a:latin typeface="Arial" panose="020B0604020202020204" pitchFamily="34" charset="0"/>
                <a:cs typeface="Arial" panose="020B0604020202020204" pitchFamily="34" charset="0"/>
              </a:rPr>
              <a:t>staff to easily </a:t>
            </a:r>
            <a:r>
              <a:rPr lang="en-AU" sz="2000" dirty="0" smtClean="0">
                <a:latin typeface="Arial" panose="020B0604020202020204" pitchFamily="34" charset="0"/>
                <a:cs typeface="Arial" panose="020B0604020202020204" pitchFamily="34" charset="0"/>
              </a:rPr>
              <a:t>access..</a:t>
            </a:r>
            <a:r>
              <a:rPr lang="en-AU" dirty="0" smtClean="0">
                <a:latin typeface="Arial" panose="020B0604020202020204" pitchFamily="34" charset="0"/>
                <a:cs typeface="Arial" panose="020B0604020202020204" pitchFamily="34" charset="0"/>
              </a:rPr>
              <a:t/>
            </a:r>
            <a:br>
              <a:rPr lang="en-AU" dirty="0" smtClean="0">
                <a:latin typeface="Arial" panose="020B0604020202020204" pitchFamily="34" charset="0"/>
                <a:cs typeface="Arial" panose="020B0604020202020204" pitchFamily="34" charset="0"/>
              </a:rPr>
            </a:br>
            <a:endParaRPr lang="en-AU"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dirty="0" smtClean="0">
                <a:latin typeface="Arial" panose="020B0604020202020204" pitchFamily="34" charset="0"/>
                <a:cs typeface="Arial" panose="020B0604020202020204" pitchFamily="34" charset="0"/>
              </a:rPr>
              <a:t>Interactive </a:t>
            </a:r>
            <a:r>
              <a:rPr lang="en-AU" b="1" dirty="0">
                <a:solidFill>
                  <a:srgbClr val="008264"/>
                </a:solidFill>
                <a:latin typeface="Arial" panose="020B0604020202020204" pitchFamily="34" charset="0"/>
                <a:cs typeface="Arial" panose="020B0604020202020204" pitchFamily="34" charset="0"/>
              </a:rPr>
              <a:t>graphs</a:t>
            </a:r>
            <a:r>
              <a:rPr lang="en-AU" dirty="0">
                <a:latin typeface="Arial" panose="020B0604020202020204" pitchFamily="34" charset="0"/>
                <a:cs typeface="Arial" panose="020B0604020202020204" pitchFamily="34" charset="0"/>
              </a:rPr>
              <a:t> </a:t>
            </a:r>
            <a:r>
              <a:rPr lang="en-AU" dirty="0" smtClean="0">
                <a:latin typeface="Arial" panose="020B0604020202020204" pitchFamily="34" charset="0"/>
                <a:cs typeface="Arial" panose="020B0604020202020204" pitchFamily="34" charset="0"/>
              </a:rPr>
              <a:t>plotting </a:t>
            </a:r>
            <a:r>
              <a:rPr lang="en-AU" dirty="0">
                <a:latin typeface="Arial" panose="020B0604020202020204" pitchFamily="34" charset="0"/>
                <a:cs typeface="Arial" panose="020B0604020202020204" pitchFamily="34" charset="0"/>
              </a:rPr>
              <a:t>your site’s </a:t>
            </a:r>
            <a:r>
              <a:rPr lang="en-AU" dirty="0" smtClean="0">
                <a:latin typeface="Arial" panose="020B0604020202020204" pitchFamily="34" charset="0"/>
                <a:cs typeface="Arial" panose="020B0604020202020204" pitchFamily="34" charset="0"/>
              </a:rPr>
              <a:t>National Stroke Audit data </a:t>
            </a:r>
            <a:r>
              <a:rPr lang="en-AU" dirty="0">
                <a:latin typeface="Arial" panose="020B0604020202020204" pitchFamily="34" charset="0"/>
                <a:cs typeface="Arial" panose="020B0604020202020204" pitchFamily="34" charset="0"/>
              </a:rPr>
              <a:t>against </a:t>
            </a:r>
            <a:r>
              <a:rPr lang="en-AU" dirty="0" smtClean="0">
                <a:latin typeface="Arial" panose="020B0604020202020204" pitchFamily="34" charset="0"/>
                <a:cs typeface="Arial" panose="020B0604020202020204" pitchFamily="34" charset="0"/>
              </a:rPr>
              <a:t>national, state and </a:t>
            </a:r>
            <a:r>
              <a:rPr lang="en-AU" b="1" dirty="0" smtClean="0">
                <a:solidFill>
                  <a:srgbClr val="008264"/>
                </a:solidFill>
                <a:latin typeface="Arial" panose="020B0604020202020204" pitchFamily="34" charset="0"/>
                <a:cs typeface="Arial" panose="020B0604020202020204" pitchFamily="34" charset="0"/>
              </a:rPr>
              <a:t>peer hospitals </a:t>
            </a:r>
            <a:r>
              <a:rPr lang="en-AU" dirty="0" smtClean="0">
                <a:latin typeface="Arial" panose="020B0604020202020204" pitchFamily="34" charset="0"/>
                <a:cs typeface="Arial" panose="020B0604020202020204" pitchFamily="34" charset="0"/>
              </a:rPr>
              <a:t>(similar sized service) </a:t>
            </a:r>
            <a:r>
              <a:rPr lang="en-AU" dirty="0" smtClean="0">
                <a:latin typeface="Arial" panose="020B0604020202020204" pitchFamily="34" charset="0"/>
                <a:cs typeface="Arial" panose="020B0604020202020204" pitchFamily="34" charset="0"/>
              </a:rPr>
              <a:t>averages.</a:t>
            </a:r>
            <a:br>
              <a:rPr lang="en-AU" dirty="0" smtClean="0">
                <a:latin typeface="Arial" panose="020B0604020202020204" pitchFamily="34" charset="0"/>
                <a:cs typeface="Arial" panose="020B0604020202020204" pitchFamily="34" charset="0"/>
              </a:rPr>
            </a:br>
            <a:endParaRPr lang="en-US"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smtClean="0">
                <a:latin typeface="Arial" panose="020B0604020202020204" pitchFamily="34" charset="0"/>
                <a:cs typeface="Arial" panose="020B0604020202020204" pitchFamily="34" charset="0"/>
              </a:rPr>
              <a:t>National </a:t>
            </a:r>
            <a:r>
              <a:rPr lang="en-US" dirty="0">
                <a:latin typeface="Arial" panose="020B0604020202020204" pitchFamily="34" charset="0"/>
                <a:cs typeface="Arial" panose="020B0604020202020204" pitchFamily="34" charset="0"/>
              </a:rPr>
              <a:t>and site-specific </a:t>
            </a:r>
            <a:r>
              <a:rPr lang="en-US" b="1" dirty="0">
                <a:solidFill>
                  <a:srgbClr val="008264"/>
                </a:solidFill>
                <a:latin typeface="Arial" panose="020B0604020202020204" pitchFamily="34" charset="0"/>
                <a:cs typeface="Arial" panose="020B0604020202020204" pitchFamily="34" charset="0"/>
              </a:rPr>
              <a:t>reports</a:t>
            </a:r>
            <a:r>
              <a:rPr lang="en-US" dirty="0">
                <a:latin typeface="Arial" panose="020B0604020202020204" pitchFamily="34" charset="0"/>
                <a:cs typeface="Arial" panose="020B0604020202020204" pitchFamily="34" charset="0"/>
              </a:rPr>
              <a:t> </a:t>
            </a:r>
            <a:r>
              <a:rPr lang="en-AU" dirty="0">
                <a:latin typeface="Arial" panose="020B0604020202020204" pitchFamily="34" charset="0"/>
                <a:cs typeface="Arial" panose="020B0604020202020204" pitchFamily="34" charset="0"/>
              </a:rPr>
              <a:t>from </a:t>
            </a:r>
            <a:r>
              <a:rPr lang="en-AU" dirty="0" smtClean="0">
                <a:latin typeface="Arial" panose="020B0604020202020204" pitchFamily="34" charset="0"/>
                <a:cs typeface="Arial" panose="020B0604020202020204" pitchFamily="34" charset="0"/>
              </a:rPr>
              <a:t>current </a:t>
            </a:r>
            <a:r>
              <a:rPr lang="en-AU" dirty="0">
                <a:latin typeface="Arial" panose="020B0604020202020204" pitchFamily="34" charset="0"/>
                <a:cs typeface="Arial" panose="020B0604020202020204" pitchFamily="34" charset="0"/>
              </a:rPr>
              <a:t>and previous </a:t>
            </a:r>
            <a:r>
              <a:rPr lang="en-AU" dirty="0" smtClean="0">
                <a:latin typeface="Arial" panose="020B0604020202020204" pitchFamily="34" charset="0"/>
                <a:cs typeface="Arial" panose="020B0604020202020204" pitchFamily="34" charset="0"/>
              </a:rPr>
              <a:t>National Stroke Audit cycles.</a:t>
            </a:r>
            <a:br>
              <a:rPr lang="en-AU" dirty="0" smtClean="0">
                <a:latin typeface="Arial" panose="020B0604020202020204" pitchFamily="34" charset="0"/>
                <a:cs typeface="Arial" panose="020B0604020202020204" pitchFamily="34" charset="0"/>
              </a:rPr>
            </a:br>
            <a:endParaRPr lang="en-US"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smtClean="0">
                <a:latin typeface="Arial" panose="020B0604020202020204" pitchFamily="34" charset="0"/>
                <a:cs typeface="Arial" panose="020B0604020202020204" pitchFamily="34" charset="0"/>
              </a:rPr>
              <a:t>Support in creating your </a:t>
            </a:r>
            <a:r>
              <a:rPr lang="en-US" b="1" dirty="0" smtClean="0">
                <a:solidFill>
                  <a:srgbClr val="008264"/>
                </a:solidFill>
                <a:latin typeface="Arial" panose="020B0604020202020204" pitchFamily="34" charset="0"/>
                <a:cs typeface="Arial" panose="020B0604020202020204" pitchFamily="34" charset="0"/>
              </a:rPr>
              <a:t>quality improvement plans </a:t>
            </a:r>
            <a:r>
              <a:rPr lang="en-US" dirty="0" smtClean="0">
                <a:latin typeface="Arial" panose="020B0604020202020204" pitchFamily="34" charset="0"/>
                <a:cs typeface="Arial" panose="020B0604020202020204" pitchFamily="34" charset="0"/>
              </a:rPr>
              <a:t>in response to your local National Stroke Audit data, plus the opportunity to view plans that other hospitals have submitted.</a:t>
            </a:r>
            <a:endParaRPr lang="en-AU" dirty="0" smtClean="0">
              <a:latin typeface="Arial" panose="020B0604020202020204" pitchFamily="34" charset="0"/>
              <a:cs typeface="Arial" panose="020B0604020202020204" pitchFamily="34" charset="0"/>
            </a:endParaRPr>
          </a:p>
          <a:p>
            <a:endParaRPr lang="en-AU" sz="2000" dirty="0"/>
          </a:p>
          <a:p>
            <a:endParaRPr lang="en-AU" sz="2000" dirty="0"/>
          </a:p>
          <a:p>
            <a:endParaRPr lang="en-AU" sz="2000" dirty="0"/>
          </a:p>
        </p:txBody>
      </p:sp>
      <p:sp>
        <p:nvSpPr>
          <p:cNvPr id="3" name="Rectangle 2"/>
          <p:cNvSpPr/>
          <p:nvPr/>
        </p:nvSpPr>
        <p:spPr>
          <a:xfrm>
            <a:off x="798820" y="5725005"/>
            <a:ext cx="8094136" cy="584775"/>
          </a:xfrm>
          <a:prstGeom prst="rect">
            <a:avLst/>
          </a:prstGeom>
        </p:spPr>
        <p:txBody>
          <a:bodyPr wrap="square">
            <a:spAutoFit/>
          </a:bodyPr>
          <a:lstStyle/>
          <a:p>
            <a:r>
              <a:rPr lang="en-US" sz="3200" dirty="0">
                <a:solidFill>
                  <a:srgbClr val="151F6D"/>
                </a:solidFill>
                <a:latin typeface="Arial" panose="020B0604020202020204" pitchFamily="34" charset="0"/>
                <a:cs typeface="Arial" panose="020B0604020202020204" pitchFamily="34" charset="0"/>
              </a:rPr>
              <a:t>Register now: </a:t>
            </a:r>
            <a:r>
              <a:rPr lang="en-US" sz="3200" b="1" dirty="0" smtClean="0">
                <a:solidFill>
                  <a:srgbClr val="151F6D"/>
                </a:solidFill>
                <a:latin typeface="Arial" panose="020B0604020202020204" pitchFamily="34" charset="0"/>
                <a:cs typeface="Arial" panose="020B0604020202020204" pitchFamily="34" charset="0"/>
              </a:rPr>
              <a:t>informme.org.au/sign-up </a:t>
            </a:r>
            <a:endParaRPr lang="en-AU" sz="3200" b="1" dirty="0">
              <a:solidFill>
                <a:srgbClr val="151F6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4994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90483"/>
            <a:ext cx="9144000" cy="4667517"/>
          </a:xfrm>
          <a:prstGeom prst="rect">
            <a:avLst/>
          </a:prstGeom>
        </p:spPr>
      </p:pic>
      <p:sp>
        <p:nvSpPr>
          <p:cNvPr id="17" name="TextBox 16"/>
          <p:cNvSpPr txBox="1"/>
          <p:nvPr/>
        </p:nvSpPr>
        <p:spPr>
          <a:xfrm>
            <a:off x="1905799" y="1882706"/>
            <a:ext cx="4659086"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Step 2. Select </a:t>
            </a:r>
            <a:r>
              <a:rPr lang="en-GB" sz="1400" i="1" dirty="0" smtClean="0">
                <a:solidFill>
                  <a:schemeClr val="bg1"/>
                </a:solidFill>
                <a:latin typeface="Arial" panose="020B0604020202020204" pitchFamily="34" charset="0"/>
                <a:cs typeface="Arial" panose="020B0604020202020204" pitchFamily="34" charset="0"/>
              </a:rPr>
              <a:t>Tab E</a:t>
            </a:r>
            <a:r>
              <a:rPr lang="en-GB" sz="1400" dirty="0" smtClean="0">
                <a:solidFill>
                  <a:schemeClr val="bg1"/>
                </a:solidFill>
                <a:latin typeface="Arial" panose="020B0604020202020204" pitchFamily="34" charset="0"/>
                <a:cs typeface="Arial" panose="020B0604020202020204" pitchFamily="34" charset="0"/>
              </a:rPr>
              <a:t> along the bottom of your screen</a:t>
            </a:r>
            <a:endParaRPr lang="en-AU" sz="1400" dirty="0">
              <a:solidFill>
                <a:schemeClr val="bg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1797" y="72248"/>
            <a:ext cx="1454699" cy="1028700"/>
          </a:xfrm>
          <a:prstGeom prst="rect">
            <a:avLst/>
          </a:prstGeom>
        </p:spPr>
      </p:pic>
      <p:sp>
        <p:nvSpPr>
          <p:cNvPr id="6" name="Rectangle 5"/>
          <p:cNvSpPr/>
          <p:nvPr/>
        </p:nvSpPr>
        <p:spPr>
          <a:xfrm>
            <a:off x="251520" y="269950"/>
            <a:ext cx="4572000" cy="830997"/>
          </a:xfrm>
          <a:prstGeom prst="rect">
            <a:avLst/>
          </a:prstGeom>
        </p:spPr>
        <p:txBody>
          <a:bodyPr>
            <a:spAutoFit/>
          </a:bodyPr>
          <a:lstStyle/>
          <a:p>
            <a:r>
              <a:rPr lang="en-US" sz="2400" dirty="0" smtClean="0">
                <a:latin typeface="Arial" panose="020B0604020202020204" pitchFamily="34" charset="0"/>
                <a:cs typeface="Arial" panose="020B0604020202020204" pitchFamily="34" charset="0"/>
              </a:rPr>
              <a:t>Where to find your </a:t>
            </a:r>
            <a:r>
              <a:rPr lang="en-US" sz="2400" b="1" dirty="0" smtClean="0">
                <a:latin typeface="Arial" panose="020B0604020202020204" pitchFamily="34" charset="0"/>
                <a:cs typeface="Arial" panose="020B0604020202020204" pitchFamily="34" charset="0"/>
              </a:rPr>
              <a:t>Organisational Survey </a:t>
            </a:r>
            <a:r>
              <a:rPr lang="en-US" sz="2400" dirty="0" smtClean="0">
                <a:latin typeface="Arial" panose="020B0604020202020204" pitchFamily="34" charset="0"/>
                <a:cs typeface="Arial" panose="020B0604020202020204" pitchFamily="34" charset="0"/>
              </a:rPr>
              <a:t>data..</a:t>
            </a:r>
            <a:endParaRPr lang="en-AU" sz="2400" dirty="0">
              <a:latin typeface="Arial" panose="020B0604020202020204" pitchFamily="34" charset="0"/>
              <a:cs typeface="Arial" panose="020B0604020202020204" pitchFamily="34" charset="0"/>
            </a:endParaRPr>
          </a:p>
        </p:txBody>
      </p:sp>
      <p:sp>
        <p:nvSpPr>
          <p:cNvPr id="4" name="TextBox 3"/>
          <p:cNvSpPr txBox="1"/>
          <p:nvPr/>
        </p:nvSpPr>
        <p:spPr>
          <a:xfrm>
            <a:off x="0" y="1250216"/>
            <a:ext cx="9144000"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Step 1. Download your site report: </a:t>
            </a:r>
            <a:r>
              <a:rPr lang="en-GB" sz="1400" b="1" dirty="0" smtClean="0">
                <a:solidFill>
                  <a:schemeClr val="bg1"/>
                </a:solidFill>
                <a:latin typeface="Arial" panose="020B0604020202020204" pitchFamily="34" charset="0"/>
                <a:cs typeface="Arial" panose="020B0604020202020204" pitchFamily="34" charset="0"/>
              </a:rPr>
              <a:t>informme.org.au/stroke-data </a:t>
            </a:r>
            <a:endParaRPr lang="en-GB" sz="1400" b="1" dirty="0">
              <a:solidFill>
                <a:schemeClr val="bg1"/>
              </a:solidFill>
              <a:latin typeface="Arial" panose="020B0604020202020204" pitchFamily="34" charset="0"/>
              <a:cs typeface="Arial" panose="020B0604020202020204" pitchFamily="34" charset="0"/>
            </a:endParaRPr>
          </a:p>
        </p:txBody>
      </p:sp>
      <p:sp>
        <p:nvSpPr>
          <p:cNvPr id="18" name="TextBox 17"/>
          <p:cNvSpPr txBox="1"/>
          <p:nvPr/>
        </p:nvSpPr>
        <p:spPr>
          <a:xfrm>
            <a:off x="948791" y="5070135"/>
            <a:ext cx="2928258" cy="307777"/>
          </a:xfrm>
          <a:prstGeom prst="rect">
            <a:avLst/>
          </a:prstGeom>
          <a:solidFill>
            <a:srgbClr val="151F6D"/>
          </a:solidFill>
        </p:spPr>
        <p:txBody>
          <a:bodyPr wrap="square" rtlCol="0">
            <a:spAutoFit/>
          </a:bodyPr>
          <a:lstStyle/>
          <a:p>
            <a:r>
              <a:rPr lang="en-GB" sz="1400" dirty="0" smtClean="0">
                <a:solidFill>
                  <a:schemeClr val="bg1"/>
                </a:solidFill>
                <a:latin typeface="Arial" panose="020B0604020202020204" pitchFamily="34" charset="0"/>
                <a:cs typeface="Arial" panose="020B0604020202020204" pitchFamily="34" charset="0"/>
              </a:rPr>
              <a:t>Your site’s results are in </a:t>
            </a:r>
            <a:r>
              <a:rPr lang="en-GB" sz="1400" b="1" dirty="0" smtClean="0">
                <a:solidFill>
                  <a:schemeClr val="bg1"/>
                </a:solidFill>
                <a:latin typeface="Arial" panose="020B0604020202020204" pitchFamily="34" charset="0"/>
                <a:cs typeface="Arial" panose="020B0604020202020204" pitchFamily="34" charset="0"/>
              </a:rPr>
              <a:t>column </a:t>
            </a:r>
            <a:r>
              <a:rPr lang="en-GB" sz="1400" b="1" dirty="0" smtClean="0">
                <a:solidFill>
                  <a:schemeClr val="bg1"/>
                </a:solidFill>
                <a:latin typeface="Arial" panose="020B0604020202020204" pitchFamily="34" charset="0"/>
                <a:cs typeface="Arial" panose="020B0604020202020204" pitchFamily="34" charset="0"/>
              </a:rPr>
              <a:t>B</a:t>
            </a:r>
            <a:endParaRPr lang="en-AU" sz="1400" b="1" dirty="0">
              <a:solidFill>
                <a:schemeClr val="bg1"/>
              </a:solidFill>
              <a:latin typeface="Arial" panose="020B0604020202020204" pitchFamily="34" charset="0"/>
              <a:cs typeface="Arial" panose="020B0604020202020204" pitchFamily="34" charset="0"/>
            </a:endParaRPr>
          </a:p>
        </p:txBody>
      </p:sp>
      <p:sp>
        <p:nvSpPr>
          <p:cNvPr id="19" name="TextBox 18"/>
          <p:cNvSpPr txBox="1"/>
          <p:nvPr/>
        </p:nvSpPr>
        <p:spPr>
          <a:xfrm>
            <a:off x="3149551" y="6010402"/>
            <a:ext cx="5951019" cy="307777"/>
          </a:xfrm>
          <a:prstGeom prst="rect">
            <a:avLst/>
          </a:prstGeom>
          <a:solidFill>
            <a:srgbClr val="151F6D"/>
          </a:solidFill>
        </p:spPr>
        <p:txBody>
          <a:bodyPr wrap="square" rtlCol="0">
            <a:spAutoFit/>
          </a:bodyPr>
          <a:lstStyle/>
          <a:p>
            <a:r>
              <a:rPr lang="en-GB" sz="1400" dirty="0" smtClean="0">
                <a:solidFill>
                  <a:schemeClr val="bg1"/>
                </a:solidFill>
                <a:latin typeface="Arial" panose="020B0604020202020204" pitchFamily="34" charset="0"/>
                <a:cs typeface="Arial" panose="020B0604020202020204" pitchFamily="34" charset="0"/>
              </a:rPr>
              <a:t>Find aggregated data for service’s of a similar size to yours in </a:t>
            </a:r>
            <a:r>
              <a:rPr lang="en-GB" sz="1400" b="1" dirty="0" smtClean="0">
                <a:solidFill>
                  <a:schemeClr val="bg1"/>
                </a:solidFill>
                <a:latin typeface="Arial" panose="020B0604020202020204" pitchFamily="34" charset="0"/>
                <a:cs typeface="Arial" panose="020B0604020202020204" pitchFamily="34" charset="0"/>
              </a:rPr>
              <a:t>column E</a:t>
            </a:r>
            <a:endParaRPr lang="en-AU" sz="1400" b="1" dirty="0">
              <a:solidFill>
                <a:schemeClr val="bg1"/>
              </a:solidFill>
              <a:latin typeface="Arial" panose="020B0604020202020204" pitchFamily="34" charset="0"/>
              <a:cs typeface="Arial" panose="020B0604020202020204" pitchFamily="34" charset="0"/>
            </a:endParaRPr>
          </a:p>
        </p:txBody>
      </p:sp>
      <p:cxnSp>
        <p:nvCxnSpPr>
          <p:cNvPr id="22" name="Straight Arrow Connector 21"/>
          <p:cNvCxnSpPr/>
          <p:nvPr/>
        </p:nvCxnSpPr>
        <p:spPr>
          <a:xfrm flipV="1">
            <a:off x="2203718" y="2874312"/>
            <a:ext cx="2844898" cy="2195899"/>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015795" y="2906486"/>
            <a:ext cx="1189587" cy="3041160"/>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597100"/>
            <a:ext cx="9144000" cy="203723"/>
          </a:xfrm>
          <a:prstGeom prst="rect">
            <a:avLst/>
          </a:prstGeom>
        </p:spPr>
      </p:pic>
      <p:cxnSp>
        <p:nvCxnSpPr>
          <p:cNvPr id="30" name="Elbow Connector 29"/>
          <p:cNvCxnSpPr/>
          <p:nvPr/>
        </p:nvCxnSpPr>
        <p:spPr>
          <a:xfrm rot="10800000" flipV="1">
            <a:off x="6564885" y="1764039"/>
            <a:ext cx="653879" cy="375974"/>
          </a:xfrm>
          <a:prstGeom prst="bentConnector3">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5199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63346"/>
            <a:ext cx="9144000" cy="472643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1797" y="72248"/>
            <a:ext cx="1454699" cy="1028700"/>
          </a:xfrm>
          <a:prstGeom prst="rect">
            <a:avLst/>
          </a:prstGeom>
        </p:spPr>
      </p:pic>
      <p:sp>
        <p:nvSpPr>
          <p:cNvPr id="6" name="Rectangle 5"/>
          <p:cNvSpPr/>
          <p:nvPr/>
        </p:nvSpPr>
        <p:spPr>
          <a:xfrm>
            <a:off x="251520" y="269950"/>
            <a:ext cx="4572000" cy="830997"/>
          </a:xfrm>
          <a:prstGeom prst="rect">
            <a:avLst/>
          </a:prstGeom>
        </p:spPr>
        <p:txBody>
          <a:bodyPr>
            <a:spAutoFit/>
          </a:bodyPr>
          <a:lstStyle/>
          <a:p>
            <a:r>
              <a:rPr lang="en-US" sz="2400" dirty="0" smtClean="0">
                <a:latin typeface="Arial" panose="020B0604020202020204" pitchFamily="34" charset="0"/>
                <a:cs typeface="Arial" panose="020B0604020202020204" pitchFamily="34" charset="0"/>
              </a:rPr>
              <a:t>Where to find your </a:t>
            </a:r>
            <a:r>
              <a:rPr lang="en-US" sz="2400" b="1" dirty="0" smtClean="0">
                <a:latin typeface="Arial" panose="020B0604020202020204" pitchFamily="34" charset="0"/>
                <a:cs typeface="Arial" panose="020B0604020202020204" pitchFamily="34" charset="0"/>
              </a:rPr>
              <a:t>Clinical Audit </a:t>
            </a:r>
            <a:r>
              <a:rPr lang="en-US" sz="2400" dirty="0" smtClean="0">
                <a:latin typeface="Arial" panose="020B0604020202020204" pitchFamily="34" charset="0"/>
                <a:cs typeface="Arial" panose="020B0604020202020204" pitchFamily="34" charset="0"/>
              </a:rPr>
              <a:t>data..</a:t>
            </a:r>
            <a:endParaRPr lang="en-AU" sz="2400" dirty="0">
              <a:latin typeface="Arial" panose="020B0604020202020204" pitchFamily="34" charset="0"/>
              <a:cs typeface="Arial" panose="020B0604020202020204" pitchFamily="34" charset="0"/>
            </a:endParaRPr>
          </a:p>
        </p:txBody>
      </p:sp>
      <p:sp>
        <p:nvSpPr>
          <p:cNvPr id="4" name="TextBox 3"/>
          <p:cNvSpPr txBox="1"/>
          <p:nvPr/>
        </p:nvSpPr>
        <p:spPr>
          <a:xfrm>
            <a:off x="0" y="1250216"/>
            <a:ext cx="9144000"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Step 1. Download your site report: </a:t>
            </a:r>
            <a:r>
              <a:rPr lang="en-GB" sz="1400" b="1" dirty="0" smtClean="0">
                <a:solidFill>
                  <a:schemeClr val="bg1"/>
                </a:solidFill>
                <a:latin typeface="Arial" panose="020B0604020202020204" pitchFamily="34" charset="0"/>
                <a:cs typeface="Arial" panose="020B0604020202020204" pitchFamily="34" charset="0"/>
              </a:rPr>
              <a:t>informme.org.au/stroke-data </a:t>
            </a:r>
            <a:endParaRPr lang="en-GB" sz="1400" b="1"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2657263" y="1955569"/>
            <a:ext cx="5192484"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Step 2. Select </a:t>
            </a:r>
            <a:r>
              <a:rPr lang="en-GB" sz="1400" i="1" dirty="0" smtClean="0">
                <a:solidFill>
                  <a:schemeClr val="bg1"/>
                </a:solidFill>
                <a:latin typeface="Arial" panose="020B0604020202020204" pitchFamily="34" charset="0"/>
                <a:cs typeface="Arial" panose="020B0604020202020204" pitchFamily="34" charset="0"/>
              </a:rPr>
              <a:t>Tab B</a:t>
            </a:r>
            <a:r>
              <a:rPr lang="en-GB" sz="1400" dirty="0" smtClean="0">
                <a:solidFill>
                  <a:schemeClr val="bg1"/>
                </a:solidFill>
                <a:latin typeface="Arial" panose="020B0604020202020204" pitchFamily="34" charset="0"/>
                <a:cs typeface="Arial" panose="020B0604020202020204" pitchFamily="34" charset="0"/>
              </a:rPr>
              <a:t> along the bottom of your screen</a:t>
            </a:r>
            <a:endParaRPr lang="en-AU" sz="1400" dirty="0">
              <a:solidFill>
                <a:schemeClr val="bg1"/>
              </a:solidFill>
              <a:latin typeface="Arial" panose="020B0604020202020204" pitchFamily="34" charset="0"/>
              <a:cs typeface="Arial" panose="020B0604020202020204" pitchFamily="34" charset="0"/>
            </a:endParaRPr>
          </a:p>
        </p:txBody>
      </p:sp>
      <p:sp>
        <p:nvSpPr>
          <p:cNvPr id="18" name="TextBox 17"/>
          <p:cNvSpPr txBox="1"/>
          <p:nvPr/>
        </p:nvSpPr>
        <p:spPr>
          <a:xfrm>
            <a:off x="383291" y="5157296"/>
            <a:ext cx="2928258"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Your site’s results are in </a:t>
            </a:r>
            <a:r>
              <a:rPr lang="en-GB" sz="1400" b="1" dirty="0" smtClean="0">
                <a:solidFill>
                  <a:schemeClr val="bg1"/>
                </a:solidFill>
                <a:latin typeface="Arial" panose="020B0604020202020204" pitchFamily="34" charset="0"/>
                <a:cs typeface="Arial" panose="020B0604020202020204" pitchFamily="34" charset="0"/>
              </a:rPr>
              <a:t>column B</a:t>
            </a:r>
            <a:endParaRPr lang="en-AU" sz="1400" b="1" dirty="0">
              <a:solidFill>
                <a:schemeClr val="bg1"/>
              </a:solidFill>
              <a:latin typeface="Arial" panose="020B0604020202020204" pitchFamily="34" charset="0"/>
              <a:cs typeface="Arial" panose="020B0604020202020204" pitchFamily="34" charset="0"/>
            </a:endParaRPr>
          </a:p>
        </p:txBody>
      </p:sp>
      <p:sp>
        <p:nvSpPr>
          <p:cNvPr id="19" name="TextBox 18"/>
          <p:cNvSpPr txBox="1"/>
          <p:nvPr/>
        </p:nvSpPr>
        <p:spPr>
          <a:xfrm>
            <a:off x="2667002" y="5938397"/>
            <a:ext cx="6248397" cy="307777"/>
          </a:xfrm>
          <a:prstGeom prst="rect">
            <a:avLst/>
          </a:prstGeom>
          <a:solidFill>
            <a:srgbClr val="151F6D"/>
          </a:solidFill>
        </p:spPr>
        <p:txBody>
          <a:bodyPr wrap="square" rtlCol="0">
            <a:spAutoFit/>
          </a:bodyPr>
          <a:lstStyle/>
          <a:p>
            <a:pPr algn="ctr"/>
            <a:r>
              <a:rPr lang="en-GB" sz="1400" dirty="0" smtClean="0">
                <a:solidFill>
                  <a:schemeClr val="bg1"/>
                </a:solidFill>
                <a:latin typeface="Arial" panose="020B0604020202020204" pitchFamily="34" charset="0"/>
                <a:cs typeface="Arial" panose="020B0604020202020204" pitchFamily="34" charset="0"/>
              </a:rPr>
              <a:t>Find aggregated data for service’s of a similar size to yours in </a:t>
            </a:r>
            <a:r>
              <a:rPr lang="en-GB" sz="1400" b="1" dirty="0" smtClean="0">
                <a:solidFill>
                  <a:schemeClr val="bg1"/>
                </a:solidFill>
                <a:latin typeface="Arial" panose="020B0604020202020204" pitchFamily="34" charset="0"/>
                <a:cs typeface="Arial" panose="020B0604020202020204" pitchFamily="34" charset="0"/>
              </a:rPr>
              <a:t>column H</a:t>
            </a:r>
            <a:endParaRPr lang="en-AU" sz="1400" b="1" dirty="0">
              <a:solidFill>
                <a:schemeClr val="bg1"/>
              </a:solidFill>
              <a:latin typeface="Arial" panose="020B0604020202020204" pitchFamily="34" charset="0"/>
              <a:cs typeface="Arial" panose="020B0604020202020204" pitchFamily="34" charset="0"/>
            </a:endParaRPr>
          </a:p>
        </p:txBody>
      </p:sp>
      <p:cxnSp>
        <p:nvCxnSpPr>
          <p:cNvPr id="22" name="Straight Arrow Connector 21"/>
          <p:cNvCxnSpPr/>
          <p:nvPr/>
        </p:nvCxnSpPr>
        <p:spPr>
          <a:xfrm flipV="1">
            <a:off x="2385118" y="2954808"/>
            <a:ext cx="1295166" cy="2170645"/>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599222" y="2954808"/>
            <a:ext cx="1807029" cy="2950028"/>
          </a:xfrm>
          <a:prstGeom prst="straightConnector1">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586320"/>
            <a:ext cx="9144000" cy="219393"/>
          </a:xfrm>
          <a:prstGeom prst="rect">
            <a:avLst/>
          </a:prstGeom>
        </p:spPr>
      </p:pic>
      <p:cxnSp>
        <p:nvCxnSpPr>
          <p:cNvPr id="20" name="Elbow Connector 19"/>
          <p:cNvCxnSpPr/>
          <p:nvPr/>
        </p:nvCxnSpPr>
        <p:spPr>
          <a:xfrm>
            <a:off x="2112974" y="1773848"/>
            <a:ext cx="544289" cy="362963"/>
          </a:xfrm>
          <a:prstGeom prst="bentConnector3">
            <a:avLst>
              <a:gd name="adj1" fmla="val 50000"/>
            </a:avLst>
          </a:prstGeom>
          <a:ln w="38100">
            <a:solidFill>
              <a:srgbClr val="00826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040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382" y="309218"/>
            <a:ext cx="5269675" cy="731394"/>
          </a:xfrm>
        </p:spPr>
        <p:txBody>
          <a:bodyPr>
            <a:noAutofit/>
          </a:bodyPr>
          <a:lstStyle/>
          <a:p>
            <a:r>
              <a:rPr lang="en-AU" sz="2000" dirty="0">
                <a:latin typeface="Arial" panose="020B0604020202020204" pitchFamily="34" charset="0"/>
                <a:cs typeface="Arial" panose="020B0604020202020204" pitchFamily="34" charset="0"/>
              </a:rPr>
              <a:t>National Stroke Audit </a:t>
            </a:r>
            <a:r>
              <a:rPr lang="en-AU" sz="1800" dirty="0">
                <a:latin typeface="Arial" panose="020B0604020202020204" pitchFamily="34" charset="0"/>
                <a:cs typeface="Arial" panose="020B0604020202020204" pitchFamily="34" charset="0"/>
              </a:rPr>
              <a:t/>
            </a:r>
            <a:br>
              <a:rPr lang="en-AU" sz="1800" dirty="0">
                <a:latin typeface="Arial" panose="020B0604020202020204" pitchFamily="34" charset="0"/>
                <a:cs typeface="Arial" panose="020B0604020202020204" pitchFamily="34" charset="0"/>
              </a:rPr>
            </a:br>
            <a:r>
              <a:rPr lang="en-AU" sz="2800" b="1" dirty="0">
                <a:latin typeface="Arial" panose="020B0604020202020204" pitchFamily="34" charset="0"/>
                <a:cs typeface="Arial" panose="020B0604020202020204" pitchFamily="34" charset="0"/>
              </a:rPr>
              <a:t>Rehabilitation Services </a:t>
            </a:r>
            <a:r>
              <a:rPr lang="en-AU" sz="2800" b="1" dirty="0" smtClean="0">
                <a:latin typeface="Arial" panose="020B0604020202020204" pitchFamily="34" charset="0"/>
                <a:cs typeface="Arial" panose="020B0604020202020204" pitchFamily="34" charset="0"/>
              </a:rPr>
              <a:t>2018</a:t>
            </a:r>
            <a:endParaRPr lang="en-AU" sz="28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49382" y="2425726"/>
            <a:ext cx="8666018" cy="2889225"/>
          </a:xfrm>
        </p:spPr>
        <p:txBody>
          <a:bodyPr>
            <a:noAutofit/>
          </a:bodyPr>
          <a:lstStyle/>
          <a:p>
            <a:pPr marL="0" indent="0" algn="ctr">
              <a:buNone/>
            </a:pPr>
            <a:r>
              <a:rPr lang="en-US" sz="4050" b="1" dirty="0">
                <a:solidFill>
                  <a:srgbClr val="151F6D"/>
                </a:solidFill>
                <a:latin typeface="Arial" panose="020B0604020202020204" pitchFamily="34" charset="0"/>
                <a:cs typeface="Arial" panose="020B0604020202020204" pitchFamily="34" charset="0"/>
              </a:rPr>
              <a:t>Organisational Survey</a:t>
            </a:r>
            <a:r>
              <a:rPr lang="en-US" sz="3300" b="1" dirty="0">
                <a:latin typeface="Arial" panose="020B0604020202020204" pitchFamily="34" charset="0"/>
                <a:cs typeface="Arial" panose="020B0604020202020204" pitchFamily="34" charset="0"/>
              </a:rPr>
              <a:t/>
            </a:r>
            <a:br>
              <a:rPr lang="en-US" sz="3300" b="1" dirty="0">
                <a:latin typeface="Arial" panose="020B0604020202020204" pitchFamily="34" charset="0"/>
                <a:cs typeface="Arial" panose="020B0604020202020204" pitchFamily="34" charset="0"/>
              </a:rPr>
            </a:br>
            <a:r>
              <a:rPr lang="en-US" sz="3300" b="1" dirty="0">
                <a:latin typeface="Arial" panose="020B0604020202020204" pitchFamily="34" charset="0"/>
                <a:cs typeface="Arial" panose="020B0604020202020204" pitchFamily="34" charset="0"/>
              </a:rPr>
              <a:t/>
            </a:r>
            <a:br>
              <a:rPr lang="en-US" sz="3300" b="1" dirty="0">
                <a:latin typeface="Arial" panose="020B0604020202020204" pitchFamily="34" charset="0"/>
                <a:cs typeface="Arial" panose="020B0604020202020204" pitchFamily="34" charset="0"/>
              </a:rPr>
            </a:br>
            <a:r>
              <a:rPr lang="en-AU" sz="3200" dirty="0">
                <a:latin typeface="Arial" panose="020B0604020202020204" pitchFamily="34" charset="0"/>
                <a:cs typeface="Arial" panose="020B0604020202020204" pitchFamily="34" charset="0"/>
              </a:rPr>
              <a:t>Assessing the </a:t>
            </a:r>
            <a:r>
              <a:rPr lang="en-AU" sz="3200" b="1" dirty="0">
                <a:solidFill>
                  <a:srgbClr val="077B3E"/>
                </a:solidFill>
                <a:latin typeface="Arial" panose="020B0604020202020204" pitchFamily="34" charset="0"/>
                <a:cs typeface="Arial" panose="020B0604020202020204" pitchFamily="34" charset="0"/>
              </a:rPr>
              <a:t>resources</a:t>
            </a:r>
            <a:r>
              <a:rPr lang="en-AU" sz="3200" dirty="0">
                <a:latin typeface="Arial" panose="020B0604020202020204" pitchFamily="34" charset="0"/>
                <a:cs typeface="Arial" panose="020B0604020202020204" pitchFamily="34" charset="0"/>
              </a:rPr>
              <a:t> required to deliver evidence-based stroke care.</a:t>
            </a:r>
          </a:p>
          <a:p>
            <a:pPr marL="0" indent="0" algn="ctr">
              <a:buNone/>
            </a:pPr>
            <a:endParaRPr lang="en-GB" sz="3150" dirty="0">
              <a:solidFill>
                <a:srgbClr val="00826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0701" y="160565"/>
            <a:ext cx="1454699" cy="1028700"/>
          </a:xfrm>
          <a:prstGeom prst="rect">
            <a:avLst/>
          </a:prstGeom>
        </p:spPr>
      </p:pic>
    </p:spTree>
    <p:extLst>
      <p:ext uri="{BB962C8B-B14F-4D97-AF65-F5344CB8AC3E}">
        <p14:creationId xmlns:p14="http://schemas.microsoft.com/office/powerpoint/2010/main" val="2043463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5589" y="177359"/>
            <a:ext cx="6701950" cy="790974"/>
          </a:xfrm>
        </p:spPr>
        <p:txBody>
          <a:bodyPr>
            <a:noAutofit/>
          </a:bodyPr>
          <a:lstStyle/>
          <a:p>
            <a:r>
              <a:rPr lang="en-GB" sz="2000" dirty="0" smtClean="0">
                <a:latin typeface="Arial" panose="020B0604020202020204" pitchFamily="34" charset="0"/>
                <a:cs typeface="Arial" panose="020B0604020202020204" pitchFamily="34" charset="0"/>
              </a:rPr>
              <a:t>Adherence to the Framework</a:t>
            </a:r>
            <a:r>
              <a:rPr lang="en-GB" sz="2400" b="1" dirty="0" smtClean="0">
                <a:latin typeface="Arial" panose="020B0604020202020204" pitchFamily="34" charset="0"/>
                <a:cs typeface="Arial" panose="020B0604020202020204" pitchFamily="34" charset="0"/>
              </a:rPr>
              <a:t/>
            </a:r>
            <a:br>
              <a:rPr lang="en-GB" sz="2400" b="1" dirty="0" smtClean="0">
                <a:latin typeface="Arial" panose="020B0604020202020204" pitchFamily="34" charset="0"/>
                <a:cs typeface="Arial" panose="020B0604020202020204" pitchFamily="34" charset="0"/>
              </a:rPr>
            </a:br>
            <a:r>
              <a:rPr lang="en-GB" sz="2800" b="1" dirty="0" smtClean="0">
                <a:latin typeface="Arial" panose="020B0604020202020204" pitchFamily="34" charset="0"/>
                <a:cs typeface="Arial" panose="020B0604020202020204" pitchFamily="34" charset="0"/>
              </a:rPr>
              <a:t>Median number of elements met</a:t>
            </a:r>
            <a:endParaRPr lang="en-AU" sz="2400" i="1" dirty="0">
              <a:latin typeface="Arial" panose="020B0604020202020204" pitchFamily="34" charset="0"/>
              <a:cs typeface="Arial" panose="020B0604020202020204" pitchFamily="34" charset="0"/>
            </a:endParaRPr>
          </a:p>
        </p:txBody>
      </p:sp>
      <p:graphicFrame>
        <p:nvGraphicFramePr>
          <p:cNvPr id="9" name="Chart 8"/>
          <p:cNvGraphicFramePr/>
          <p:nvPr>
            <p:extLst>
              <p:ext uri="{D42A27DB-BD31-4B8C-83A1-F6EECF244321}">
                <p14:modId xmlns:p14="http://schemas.microsoft.com/office/powerpoint/2010/main" val="330249920"/>
              </p:ext>
            </p:extLst>
          </p:nvPr>
        </p:nvGraphicFramePr>
        <p:xfrm>
          <a:off x="342377" y="1817915"/>
          <a:ext cx="8496944" cy="5040085"/>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Connector 10"/>
          <p:cNvCxnSpPr/>
          <p:nvPr/>
        </p:nvCxnSpPr>
        <p:spPr>
          <a:xfrm flipH="1">
            <a:off x="8021632" y="1961644"/>
            <a:ext cx="947" cy="4340325"/>
          </a:xfrm>
          <a:prstGeom prst="line">
            <a:avLst/>
          </a:prstGeom>
          <a:ln w="38100">
            <a:solidFill>
              <a:srgbClr val="008264"/>
            </a:solidFill>
            <a:prstDash val="dash"/>
          </a:ln>
        </p:spPr>
        <p:style>
          <a:lnRef idx="1">
            <a:schemeClr val="accent1"/>
          </a:lnRef>
          <a:fillRef idx="0">
            <a:schemeClr val="accent1"/>
          </a:fillRef>
          <a:effectRef idx="0">
            <a:schemeClr val="accent1"/>
          </a:effectRef>
          <a:fontRef idx="minor">
            <a:schemeClr val="tx1"/>
          </a:fontRef>
        </p:style>
      </p:cxnSp>
      <p:sp>
        <p:nvSpPr>
          <p:cNvPr id="15" name="TextBox 11"/>
          <p:cNvSpPr txBox="1"/>
          <p:nvPr/>
        </p:nvSpPr>
        <p:spPr>
          <a:xfrm>
            <a:off x="246060" y="968334"/>
            <a:ext cx="8517613" cy="746588"/>
          </a:xfrm>
          <a:prstGeom prst="rect">
            <a:avLst/>
          </a:prstGeom>
          <a:solidFill>
            <a:schemeClr val="bg1">
              <a:lumMod val="95000"/>
              <a:alpha val="40000"/>
            </a:schemeClr>
          </a:solidFill>
          <a:ln w="9525" cmpd="sng">
            <a:noFill/>
            <a:prstDash val="dash"/>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i="1" dirty="0" smtClean="0">
                <a:solidFill>
                  <a:srgbClr val="C00000"/>
                </a:solidFill>
                <a:latin typeface="Arial" panose="020B0604020202020204" pitchFamily="34" charset="0"/>
                <a:cs typeface="Arial" panose="020B0604020202020204" pitchFamily="34" charset="0"/>
              </a:rPr>
              <a:t>Plot your hospital</a:t>
            </a:r>
            <a:r>
              <a:rPr lang="en-AU" sz="1400" i="1" dirty="0" smtClean="0">
                <a:solidFill>
                  <a:srgbClr val="C00000"/>
                </a:solidFill>
                <a:latin typeface="Arial" panose="020B0604020202020204" pitchFamily="34" charset="0"/>
                <a:cs typeface="Arial" panose="020B0604020202020204" pitchFamily="34" charset="0"/>
              </a:rPr>
              <a:t>’s results </a:t>
            </a:r>
            <a:r>
              <a:rPr lang="en-AU" sz="1400" i="1" dirty="0" smtClean="0">
                <a:solidFill>
                  <a:srgbClr val="C00000"/>
                </a:solidFill>
                <a:latin typeface="Arial" panose="020B0604020202020204" pitchFamily="34" charset="0"/>
                <a:cs typeface="Arial" panose="020B0604020202020204" pitchFamily="34" charset="0"/>
              </a:rPr>
              <a:t>below by </a:t>
            </a:r>
            <a:r>
              <a:rPr lang="en-AU" sz="1400" i="1" dirty="0" smtClean="0">
                <a:solidFill>
                  <a:srgbClr val="C00000"/>
                </a:solidFill>
                <a:latin typeface="Arial" panose="020B0604020202020204" pitchFamily="34" charset="0"/>
                <a:cs typeface="Arial" panose="020B0604020202020204" pitchFamily="34" charset="0"/>
              </a:rPr>
              <a:t>positioning the dotted </a:t>
            </a:r>
            <a:r>
              <a:rPr lang="en-AU" sz="1400" i="1" dirty="0" smtClean="0">
                <a:solidFill>
                  <a:srgbClr val="C00000"/>
                </a:solidFill>
                <a:latin typeface="Arial" panose="020B0604020202020204" pitchFamily="34" charset="0"/>
                <a:cs typeface="Arial" panose="020B0604020202020204" pitchFamily="34" charset="0"/>
              </a:rPr>
              <a:t>line along </a:t>
            </a:r>
            <a:r>
              <a:rPr lang="en-AU" sz="1400" i="1" dirty="0" smtClean="0">
                <a:solidFill>
                  <a:srgbClr val="C00000"/>
                </a:solidFill>
                <a:latin typeface="Arial" panose="020B0604020202020204" pitchFamily="34" charset="0"/>
                <a:cs typeface="Arial" panose="020B0604020202020204" pitchFamily="34" charset="0"/>
              </a:rPr>
              <a:t>the </a:t>
            </a:r>
            <a:r>
              <a:rPr lang="en-AU" sz="1400" i="1" dirty="0" smtClean="0">
                <a:solidFill>
                  <a:srgbClr val="C00000"/>
                </a:solidFill>
                <a:latin typeface="Arial" panose="020B0604020202020204" pitchFamily="34" charset="0"/>
                <a:cs typeface="Arial" panose="020B0604020202020204" pitchFamily="34" charset="0"/>
              </a:rPr>
              <a:t>X-axis. </a:t>
            </a:r>
            <a:r>
              <a:rPr lang="en-AU" sz="1400" i="1" dirty="0" smtClean="0">
                <a:solidFill>
                  <a:srgbClr val="C00000"/>
                </a:solidFill>
                <a:latin typeface="Arial" panose="020B0604020202020204" pitchFamily="34" charset="0"/>
                <a:cs typeface="Arial" panose="020B0604020202020204" pitchFamily="34" charset="0"/>
              </a:rPr>
              <a:t>Then insert your states data by right clicking </a:t>
            </a:r>
            <a:r>
              <a:rPr lang="en-AU" sz="1400" b="1" i="1" dirty="0" smtClean="0">
                <a:solidFill>
                  <a:srgbClr val="C00000"/>
                </a:solidFill>
                <a:latin typeface="Arial" panose="020B0604020202020204" pitchFamily="34" charset="0"/>
                <a:cs typeface="Arial" panose="020B0604020202020204" pitchFamily="34" charset="0"/>
              </a:rPr>
              <a:t>once</a:t>
            </a:r>
            <a:r>
              <a:rPr lang="en-AU" sz="1400" i="1" dirty="0" smtClean="0">
                <a:solidFill>
                  <a:srgbClr val="C00000"/>
                </a:solidFill>
                <a:latin typeface="Arial" panose="020B0604020202020204" pitchFamily="34" charset="0"/>
                <a:cs typeface="Arial" panose="020B0604020202020204" pitchFamily="34" charset="0"/>
              </a:rPr>
              <a:t> on the bar graph, click on edit data &amp; click on edit data in excel to enter your states median number.. </a:t>
            </a:r>
            <a:endParaRPr lang="en-US" sz="1400" i="1" dirty="0" smtClean="0">
              <a:solidFill>
                <a:srgbClr val="C00000"/>
              </a:solidFill>
              <a:latin typeface="Arial" panose="020B0604020202020204" pitchFamily="34" charset="0"/>
              <a:cs typeface="Arial" panose="020B0604020202020204" pitchFamily="34" charset="0"/>
            </a:endParaRPr>
          </a:p>
        </p:txBody>
      </p:sp>
      <p:sp>
        <p:nvSpPr>
          <p:cNvPr id="2" name="TextBox 1"/>
          <p:cNvSpPr txBox="1"/>
          <p:nvPr/>
        </p:nvSpPr>
        <p:spPr>
          <a:xfrm>
            <a:off x="342377" y="2256577"/>
            <a:ext cx="1989026" cy="338554"/>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Australia (</a:t>
            </a:r>
            <a:r>
              <a:rPr lang="en-GB" sz="1600" dirty="0" smtClean="0">
                <a:latin typeface="Arial" panose="020B0604020202020204" pitchFamily="34" charset="0"/>
                <a:cs typeface="Arial" panose="020B0604020202020204" pitchFamily="34" charset="0"/>
              </a:rPr>
              <a:t>N=120)</a:t>
            </a:r>
            <a:endParaRPr lang="en-AU" sz="1600" dirty="0">
              <a:latin typeface="Arial" panose="020B0604020202020204" pitchFamily="34" charset="0"/>
              <a:cs typeface="Arial" panose="020B0604020202020204" pitchFamily="34" charset="0"/>
            </a:endParaRPr>
          </a:p>
        </p:txBody>
      </p:sp>
      <p:sp>
        <p:nvSpPr>
          <p:cNvPr id="4" name="TextBox 3"/>
          <p:cNvSpPr txBox="1"/>
          <p:nvPr/>
        </p:nvSpPr>
        <p:spPr>
          <a:xfrm>
            <a:off x="294219" y="3701294"/>
            <a:ext cx="2340394" cy="584775"/>
          </a:xfrm>
          <a:prstGeom prst="rect">
            <a:avLst/>
          </a:prstGeom>
          <a:noFill/>
        </p:spPr>
        <p:txBody>
          <a:bodyPr wrap="square" rtlCol="0">
            <a:spAutoFit/>
          </a:bodyPr>
          <a:lstStyle/>
          <a:p>
            <a:r>
              <a:rPr lang="en-GB" sz="1600" b="1" dirty="0" smtClean="0">
                <a:latin typeface="Arial" panose="020B0604020202020204" pitchFamily="34" charset="0"/>
                <a:cs typeface="Arial" panose="020B0604020202020204" pitchFamily="34" charset="0"/>
              </a:rPr>
              <a:t>&gt;80 </a:t>
            </a:r>
            <a:r>
              <a:rPr lang="en-GB" sz="1600" dirty="0" smtClean="0">
                <a:latin typeface="Arial" panose="020B0604020202020204" pitchFamily="34" charset="0"/>
                <a:cs typeface="Arial" panose="020B0604020202020204" pitchFamily="34" charset="0"/>
              </a:rPr>
              <a:t>stroke admissions per annum </a:t>
            </a:r>
            <a:r>
              <a:rPr lang="en-GB" sz="1600" i="1" dirty="0" smtClean="0">
                <a:latin typeface="Arial" panose="020B0604020202020204" pitchFamily="34" charset="0"/>
                <a:cs typeface="Arial" panose="020B0604020202020204" pitchFamily="34" charset="0"/>
              </a:rPr>
              <a:t>(</a:t>
            </a:r>
            <a:r>
              <a:rPr lang="en-GB" sz="1600" i="1" dirty="0" smtClean="0">
                <a:latin typeface="Arial" panose="020B0604020202020204" pitchFamily="34" charset="0"/>
                <a:cs typeface="Arial" panose="020B0604020202020204" pitchFamily="34" charset="0"/>
              </a:rPr>
              <a:t>N=39)</a:t>
            </a:r>
            <a:endParaRPr lang="en-AU" sz="1600" i="1" dirty="0">
              <a:latin typeface="Arial" panose="020B0604020202020204" pitchFamily="34" charset="0"/>
              <a:cs typeface="Arial" panose="020B0604020202020204" pitchFamily="34" charset="0"/>
            </a:endParaRPr>
          </a:p>
        </p:txBody>
      </p:sp>
      <p:sp>
        <p:nvSpPr>
          <p:cNvPr id="8" name="TextBox 7"/>
          <p:cNvSpPr txBox="1"/>
          <p:nvPr/>
        </p:nvSpPr>
        <p:spPr>
          <a:xfrm>
            <a:off x="246061" y="5493069"/>
            <a:ext cx="2436710" cy="584775"/>
          </a:xfrm>
          <a:prstGeom prst="rect">
            <a:avLst/>
          </a:prstGeom>
          <a:noFill/>
        </p:spPr>
        <p:txBody>
          <a:bodyPr wrap="square" rtlCol="0">
            <a:spAutoFit/>
          </a:bodyPr>
          <a:lstStyle/>
          <a:p>
            <a:r>
              <a:rPr lang="en-GB" sz="1600" b="1" dirty="0" smtClean="0">
                <a:latin typeface="Arial" panose="020B0604020202020204" pitchFamily="34" charset="0"/>
                <a:cs typeface="Arial" panose="020B0604020202020204" pitchFamily="34" charset="0"/>
              </a:rPr>
              <a:t>&lt;30 </a:t>
            </a:r>
            <a:r>
              <a:rPr lang="en-GB" sz="1600" dirty="0" smtClean="0">
                <a:latin typeface="Arial" panose="020B0604020202020204" pitchFamily="34" charset="0"/>
                <a:cs typeface="Arial" panose="020B0604020202020204" pitchFamily="34" charset="0"/>
              </a:rPr>
              <a:t>stroke admissions per annum </a:t>
            </a:r>
            <a:r>
              <a:rPr lang="en-GB" sz="1600" i="1" dirty="0" smtClean="0">
                <a:latin typeface="Arial" panose="020B0604020202020204" pitchFamily="34" charset="0"/>
                <a:cs typeface="Arial" panose="020B0604020202020204" pitchFamily="34" charset="0"/>
              </a:rPr>
              <a:t>(</a:t>
            </a:r>
            <a:r>
              <a:rPr lang="en-GB" sz="1600" i="1" dirty="0" smtClean="0">
                <a:latin typeface="Arial" panose="020B0604020202020204" pitchFamily="34" charset="0"/>
                <a:cs typeface="Arial" panose="020B0604020202020204" pitchFamily="34" charset="0"/>
              </a:rPr>
              <a:t>N=19)</a:t>
            </a:r>
            <a:endParaRPr lang="en-AU" sz="1600" i="1" dirty="0">
              <a:latin typeface="Arial" panose="020B0604020202020204" pitchFamily="34" charset="0"/>
              <a:cs typeface="Arial" panose="020B0604020202020204" pitchFamily="34" charset="0"/>
            </a:endParaRPr>
          </a:p>
        </p:txBody>
      </p:sp>
      <p:sp>
        <p:nvSpPr>
          <p:cNvPr id="10" name="TextBox 9"/>
          <p:cNvSpPr txBox="1"/>
          <p:nvPr/>
        </p:nvSpPr>
        <p:spPr>
          <a:xfrm>
            <a:off x="246061" y="4629953"/>
            <a:ext cx="2523864" cy="584775"/>
          </a:xfrm>
          <a:prstGeom prst="rect">
            <a:avLst/>
          </a:prstGeom>
          <a:noFill/>
        </p:spPr>
        <p:txBody>
          <a:bodyPr wrap="square" rtlCol="0">
            <a:spAutoFit/>
          </a:bodyPr>
          <a:lstStyle/>
          <a:p>
            <a:r>
              <a:rPr lang="en-GB" sz="1600" b="1" dirty="0" smtClean="0">
                <a:latin typeface="Arial" panose="020B0604020202020204" pitchFamily="34" charset="0"/>
                <a:cs typeface="Arial" panose="020B0604020202020204" pitchFamily="34" charset="0"/>
              </a:rPr>
              <a:t>30-79 </a:t>
            </a:r>
            <a:r>
              <a:rPr lang="en-GB" sz="1600" dirty="0" smtClean="0">
                <a:latin typeface="Arial" panose="020B0604020202020204" pitchFamily="34" charset="0"/>
                <a:cs typeface="Arial" panose="020B0604020202020204" pitchFamily="34" charset="0"/>
              </a:rPr>
              <a:t>stroke admissions per annum </a:t>
            </a:r>
            <a:r>
              <a:rPr lang="en-GB" sz="1600" i="1" dirty="0" smtClean="0">
                <a:latin typeface="Arial" panose="020B0604020202020204" pitchFamily="34" charset="0"/>
                <a:cs typeface="Arial" panose="020B0604020202020204" pitchFamily="34" charset="0"/>
              </a:rPr>
              <a:t>(</a:t>
            </a:r>
            <a:r>
              <a:rPr lang="en-GB" sz="1600" i="1" dirty="0" smtClean="0">
                <a:latin typeface="Arial" panose="020B0604020202020204" pitchFamily="34" charset="0"/>
                <a:cs typeface="Arial" panose="020B0604020202020204" pitchFamily="34" charset="0"/>
              </a:rPr>
              <a:t>N=62)</a:t>
            </a:r>
            <a:endParaRPr lang="en-AU" sz="1600" i="1"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6901" y="24959"/>
            <a:ext cx="1454699" cy="1028700"/>
          </a:xfrm>
          <a:prstGeom prst="rect">
            <a:avLst/>
          </a:prstGeom>
        </p:spPr>
      </p:pic>
    </p:spTree>
    <p:extLst>
      <p:ext uri="{BB962C8B-B14F-4D97-AF65-F5344CB8AC3E}">
        <p14:creationId xmlns:p14="http://schemas.microsoft.com/office/powerpoint/2010/main" val="13057903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1296</TotalTime>
  <Words>1362</Words>
  <Application>Microsoft Office PowerPoint</Application>
  <PresentationFormat>On-screen Show (4:3)</PresentationFormat>
  <Paragraphs>196</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PowerPoint Presentation</vt:lpstr>
      <vt:lpstr>The National Stroke Audit Rehabilitation Services (2018) comprises two elements..</vt:lpstr>
      <vt:lpstr>PowerPoint Presentation</vt:lpstr>
      <vt:lpstr>PowerPoint Presentation</vt:lpstr>
      <vt:lpstr>Using InformMe..</vt:lpstr>
      <vt:lpstr>PowerPoint Presentation</vt:lpstr>
      <vt:lpstr>PowerPoint Presentation</vt:lpstr>
      <vt:lpstr>National Stroke Audit  Rehabilitation Services 2018</vt:lpstr>
      <vt:lpstr>Adherence to the Framework Median number of elements met</vt:lpstr>
      <vt:lpstr>Organisational Survey Framework</vt:lpstr>
      <vt:lpstr>Organisational Survey Framework</vt:lpstr>
      <vt:lpstr>Organisational Survey Framework</vt:lpstr>
      <vt:lpstr>National Stroke Audit  Rehabilitation Services 2018</vt:lpstr>
      <vt:lpstr>Clinical Audit Patient centred care</vt:lpstr>
      <vt:lpstr>Clinical Audit Discharge planning</vt:lpstr>
      <vt:lpstr>Clinical Audit Secondary prevention</vt:lpstr>
      <vt:lpstr>PowerPoint Presentation</vt:lpstr>
      <vt:lpstr>PowerPoint Presentation</vt:lpstr>
      <vt:lpstr>National Stroke Audit 2016 Where to find out more</vt:lpstr>
    </vt:vector>
  </TitlesOfParts>
  <Company>National Stroke Foundation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Stroke Audit Rehabilitation Services 2016</dc:title>
  <dc:creator>Patrick Young</dc:creator>
  <cp:lastModifiedBy>Jo Maxwell</cp:lastModifiedBy>
  <cp:revision>154</cp:revision>
  <cp:lastPrinted>2016-10-24T05:23:50Z</cp:lastPrinted>
  <dcterms:created xsi:type="dcterms:W3CDTF">2016-10-14T05:24:08Z</dcterms:created>
  <dcterms:modified xsi:type="dcterms:W3CDTF">2018-10-23T00:29:34Z</dcterms:modified>
</cp:coreProperties>
</file>