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5.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7" r:id="rId4"/>
    <p:sldMasterId id="2147483742" r:id="rId5"/>
    <p:sldMasterId id="2147483724" r:id="rId6"/>
    <p:sldMasterId id="2147483727" r:id="rId7"/>
    <p:sldMasterId id="2147483730" r:id="rId8"/>
    <p:sldMasterId id="2147483733" r:id="rId9"/>
  </p:sldMasterIdLst>
  <p:notesMasterIdLst>
    <p:notesMasterId r:id="rId65"/>
  </p:notesMasterIdLst>
  <p:sldIdLst>
    <p:sldId id="260" r:id="rId10"/>
    <p:sldId id="272" r:id="rId11"/>
    <p:sldId id="324" r:id="rId12"/>
    <p:sldId id="325" r:id="rId13"/>
    <p:sldId id="262" r:id="rId14"/>
    <p:sldId id="326" r:id="rId15"/>
    <p:sldId id="380" r:id="rId16"/>
    <p:sldId id="329" r:id="rId17"/>
    <p:sldId id="3059" r:id="rId18"/>
    <p:sldId id="331" r:id="rId19"/>
    <p:sldId id="406" r:id="rId20"/>
    <p:sldId id="333" r:id="rId21"/>
    <p:sldId id="3060" r:id="rId22"/>
    <p:sldId id="338" r:id="rId23"/>
    <p:sldId id="343" r:id="rId24"/>
    <p:sldId id="339" r:id="rId25"/>
    <p:sldId id="446" r:id="rId26"/>
    <p:sldId id="345" r:id="rId27"/>
    <p:sldId id="341" r:id="rId28"/>
    <p:sldId id="347" r:id="rId29"/>
    <p:sldId id="348" r:id="rId30"/>
    <p:sldId id="342" r:id="rId31"/>
    <p:sldId id="349" r:id="rId32"/>
    <p:sldId id="353" r:id="rId33"/>
    <p:sldId id="354" r:id="rId34"/>
    <p:sldId id="352" r:id="rId35"/>
    <p:sldId id="344" r:id="rId36"/>
    <p:sldId id="346" r:id="rId37"/>
    <p:sldId id="350" r:id="rId38"/>
    <p:sldId id="351" r:id="rId39"/>
    <p:sldId id="382" r:id="rId40"/>
    <p:sldId id="263" r:id="rId41"/>
    <p:sldId id="355" r:id="rId42"/>
    <p:sldId id="365" r:id="rId43"/>
    <p:sldId id="383" r:id="rId44"/>
    <p:sldId id="366" r:id="rId45"/>
    <p:sldId id="358" r:id="rId46"/>
    <p:sldId id="361" r:id="rId47"/>
    <p:sldId id="362" r:id="rId48"/>
    <p:sldId id="363" r:id="rId49"/>
    <p:sldId id="381" r:id="rId50"/>
    <p:sldId id="364" r:id="rId51"/>
    <p:sldId id="359" r:id="rId52"/>
    <p:sldId id="367" r:id="rId53"/>
    <p:sldId id="368" r:id="rId54"/>
    <p:sldId id="370" r:id="rId55"/>
    <p:sldId id="373" r:id="rId56"/>
    <p:sldId id="376" r:id="rId57"/>
    <p:sldId id="377" r:id="rId58"/>
    <p:sldId id="378" r:id="rId59"/>
    <p:sldId id="379" r:id="rId60"/>
    <p:sldId id="371" r:id="rId61"/>
    <p:sldId id="372" r:id="rId62"/>
    <p:sldId id="369" r:id="rId63"/>
    <p:sldId id="258" r:id="rId64"/>
  </p:sldIdLst>
  <p:sldSz cx="12192000" cy="6858000"/>
  <p:notesSz cx="6858000" cy="99456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0aE2WNQrBVDmqgdI8Il1+A==" hashData="3SzKd6LizvlWISxquoL8lTjJyUVyQJSW1yRVUzb3+MkMXuRQ8/BEPZ8xjYSTq3bA7M6OGBJgoKUT3fBbDskYwg=="/>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e Burridge" initials="" lastIdx="16"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439" autoAdjust="0"/>
    <p:restoredTop sz="94660"/>
  </p:normalViewPr>
  <p:slideViewPr>
    <p:cSldViewPr snapToGrid="0" showGuides="1">
      <p:cViewPr varScale="1">
        <p:scale>
          <a:sx n="109" d="100"/>
          <a:sy n="109" d="100"/>
        </p:scale>
        <p:origin x="192" y="416"/>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presProps" Target="pres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D0BE96A6-6264-4E67-A76A-F8E8E86F62ED}" type="datetimeFigureOut">
              <a:rPr lang="en-AU" smtClean="0"/>
              <a:t>6/4/22</a:t>
            </a:fld>
            <a:endParaRPr lang="en-AU"/>
          </a:p>
        </p:txBody>
      </p:sp>
      <p:sp>
        <p:nvSpPr>
          <p:cNvPr id="4" name="Slide Image Placeholder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46678"/>
            <a:ext cx="2971800" cy="499011"/>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9446678"/>
            <a:ext cx="2971800" cy="499011"/>
          </a:xfrm>
          <a:prstGeom prst="rect">
            <a:avLst/>
          </a:prstGeom>
        </p:spPr>
        <p:txBody>
          <a:bodyPr vert="horz" lIns="91440" tIns="45720" rIns="91440" bIns="45720" rtlCol="0" anchor="b"/>
          <a:lstStyle>
            <a:lvl1pPr algn="r">
              <a:defRPr sz="1200"/>
            </a:lvl1pPr>
          </a:lstStyle>
          <a:p>
            <a:fld id="{792E1698-89E6-4902-B71B-5A1FB1C59CCD}" type="slidenum">
              <a:rPr lang="en-AU" smtClean="0"/>
              <a:t>‹#›</a:t>
            </a:fld>
            <a:endParaRPr lang="en-AU"/>
          </a:p>
        </p:txBody>
      </p:sp>
    </p:spTree>
    <p:extLst>
      <p:ext uri="{BB962C8B-B14F-4D97-AF65-F5344CB8AC3E}">
        <p14:creationId xmlns:p14="http://schemas.microsoft.com/office/powerpoint/2010/main" val="3426593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AEBE2AB-46E8-E048-B912-075010D20E5D}" type="slidenum">
              <a:rPr lang="en-US" smtClean="0"/>
              <a:t>2</a:t>
            </a:fld>
            <a:endParaRPr lang="en-US"/>
          </a:p>
        </p:txBody>
      </p:sp>
    </p:spTree>
    <p:extLst>
      <p:ext uri="{BB962C8B-B14F-4D97-AF65-F5344CB8AC3E}">
        <p14:creationId xmlns:p14="http://schemas.microsoft.com/office/powerpoint/2010/main" val="2208767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from Stroke Foundation: </a:t>
            </a:r>
          </a:p>
        </p:txBody>
      </p:sp>
      <p:sp>
        <p:nvSpPr>
          <p:cNvPr id="4" name="Slide Number Placeholder 3"/>
          <p:cNvSpPr>
            <a:spLocks noGrp="1"/>
          </p:cNvSpPr>
          <p:nvPr>
            <p:ph type="sldNum" sz="quarter" idx="5"/>
          </p:nvPr>
        </p:nvSpPr>
        <p:spPr/>
        <p:txBody>
          <a:bodyPr/>
          <a:lstStyle/>
          <a:p>
            <a:fld id="{51BB18D8-59AB-4025-B785-8A593EE04BA9}" type="slidenum">
              <a:rPr lang="en-GB" smtClean="0"/>
              <a:t>9</a:t>
            </a:fld>
            <a:endParaRPr lang="en-GB" dirty="0"/>
          </a:p>
        </p:txBody>
      </p:sp>
    </p:spTree>
    <p:extLst>
      <p:ext uri="{BB962C8B-B14F-4D97-AF65-F5344CB8AC3E}">
        <p14:creationId xmlns:p14="http://schemas.microsoft.com/office/powerpoint/2010/main" val="3173777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b="0" dirty="0"/>
          </a:p>
        </p:txBody>
      </p:sp>
      <p:sp>
        <p:nvSpPr>
          <p:cNvPr id="4" name="Foliennummernplatzhalter 3"/>
          <p:cNvSpPr>
            <a:spLocks noGrp="1"/>
          </p:cNvSpPr>
          <p:nvPr>
            <p:ph type="sldNum" sz="quarter" idx="10"/>
          </p:nvPr>
        </p:nvSpPr>
        <p:spPr/>
        <p:txBody>
          <a:bodyPr/>
          <a:lstStyle/>
          <a:p>
            <a:fld id="{7A81F749-165B-4342-AF85-C28CE984129E}" type="slidenum">
              <a:rPr lang="en-US" smtClean="0"/>
              <a:t>17</a:t>
            </a:fld>
            <a:endParaRPr lang="en-US"/>
          </a:p>
        </p:txBody>
      </p:sp>
    </p:spTree>
    <p:extLst>
      <p:ext uri="{BB962C8B-B14F-4D97-AF65-F5344CB8AC3E}">
        <p14:creationId xmlns:p14="http://schemas.microsoft.com/office/powerpoint/2010/main" val="2061958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4000" y="1080000"/>
            <a:ext cx="4783086" cy="1782000"/>
          </a:xfrm>
        </p:spPr>
        <p:txBody>
          <a:bodyPr anchor="ctr" anchorCtr="0"/>
          <a:lstStyle>
            <a:lvl1pPr algn="l">
              <a:lnSpc>
                <a:spcPct val="90000"/>
              </a:lnSpc>
              <a:spcAft>
                <a:spcPts val="0"/>
              </a:spcAft>
              <a:defRPr sz="4000"/>
            </a:lvl1pPr>
          </a:lstStyle>
          <a:p>
            <a:r>
              <a:rPr lang="en-US" dirty="0"/>
              <a:t>Click to edit Master</a:t>
            </a:r>
            <a:br>
              <a:rPr lang="en-US" dirty="0"/>
            </a:br>
            <a:r>
              <a:rPr lang="en-US" dirty="0"/>
              <a:t>title style</a:t>
            </a:r>
          </a:p>
        </p:txBody>
      </p:sp>
      <p:sp>
        <p:nvSpPr>
          <p:cNvPr id="3" name="Subtitle 2"/>
          <p:cNvSpPr>
            <a:spLocks noGrp="1"/>
          </p:cNvSpPr>
          <p:nvPr>
            <p:ph type="subTitle" idx="1"/>
          </p:nvPr>
        </p:nvSpPr>
        <p:spPr>
          <a:xfrm>
            <a:off x="384000" y="3078000"/>
            <a:ext cx="4608914" cy="864000"/>
          </a:xfrm>
        </p:spPr>
        <p:txBody>
          <a:bodyPr/>
          <a:lstStyle>
            <a:lvl1pPr marL="0" indent="0" algn="l">
              <a:buNone/>
              <a:defRPr sz="19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Tree>
    <p:extLst>
      <p:ext uri="{BB962C8B-B14F-4D97-AF65-F5344CB8AC3E}">
        <p14:creationId xmlns:p14="http://schemas.microsoft.com/office/powerpoint/2010/main" val="1749837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94BD25F3-487B-4155-B89E-4C647BBB8B21}" type="slidenum">
              <a:rPr lang="en-AU" smtClean="0"/>
              <a:t>‹#›</a:t>
            </a:fld>
            <a:endParaRPr lang="en-AU"/>
          </a:p>
        </p:txBody>
      </p:sp>
      <p:sp>
        <p:nvSpPr>
          <p:cNvPr id="5" name="Shape 148"/>
          <p:cNvSpPr/>
          <p:nvPr userDrawn="1"/>
        </p:nvSpPr>
        <p:spPr>
          <a:xfrm>
            <a:off x="1368002" y="2441354"/>
            <a:ext cx="2879513" cy="0"/>
          </a:xfrm>
          <a:custGeom>
            <a:avLst/>
            <a:gdLst/>
            <a:ahLst/>
            <a:cxnLst/>
            <a:rect l="0" t="0" r="0" b="0"/>
            <a:pathLst>
              <a:path w="2160003">
                <a:moveTo>
                  <a:pt x="0" y="0"/>
                </a:moveTo>
                <a:lnTo>
                  <a:pt x="2160003" y="0"/>
                </a:lnTo>
              </a:path>
            </a:pathLst>
          </a:custGeom>
          <a:ln w="36005" cap="flat">
            <a:miter lim="100000"/>
          </a:ln>
        </p:spPr>
        <p:style>
          <a:lnRef idx="1">
            <a:srgbClr val="008765"/>
          </a:lnRef>
          <a:fillRef idx="0">
            <a:srgbClr val="000000">
              <a:alpha val="0"/>
            </a:srgbClr>
          </a:fillRef>
          <a:effectRef idx="0">
            <a:scrgbClr r="0" g="0" b="0"/>
          </a:effectRef>
          <a:fontRef idx="none"/>
        </p:style>
        <p:txBody>
          <a:bodyPr/>
          <a:lstStyle/>
          <a:p>
            <a:endParaRPr lang="en-AU" sz="1800"/>
          </a:p>
        </p:txBody>
      </p:sp>
    </p:spTree>
    <p:extLst>
      <p:ext uri="{BB962C8B-B14F-4D97-AF65-F5344CB8AC3E}">
        <p14:creationId xmlns:p14="http://schemas.microsoft.com/office/powerpoint/2010/main" val="2072937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6432000" y="0"/>
            <a:ext cx="5760000" cy="6858000"/>
          </a:xfrm>
        </p:spPr>
        <p:txBody>
          <a:bodyPr anchor="ctr" anchorCtr="1"/>
          <a:lstStyle/>
          <a:p>
            <a:endParaRPr lang="en-AU" dirty="0"/>
          </a:p>
        </p:txBody>
      </p:sp>
      <p:sp>
        <p:nvSpPr>
          <p:cNvPr id="2" name="Title 1"/>
          <p:cNvSpPr>
            <a:spLocks noGrp="1"/>
          </p:cNvSpPr>
          <p:nvPr>
            <p:ph type="title"/>
          </p:nvPr>
        </p:nvSpPr>
        <p:spPr>
          <a:xfrm>
            <a:off x="1368000" y="1440002"/>
            <a:ext cx="4728000" cy="850439"/>
          </a:xfrm>
        </p:spPr>
        <p:txBody>
          <a:bodyPr/>
          <a:lstStyle>
            <a:lvl1pPr>
              <a:defRPr/>
            </a:lvl1pPr>
          </a:lstStyle>
          <a:p>
            <a:r>
              <a:rPr lang="en-US" dirty="0"/>
              <a:t>Click to edit Master title style</a:t>
            </a:r>
          </a:p>
        </p:txBody>
      </p:sp>
      <p:sp>
        <p:nvSpPr>
          <p:cNvPr id="3" name="Content Placeholder 2"/>
          <p:cNvSpPr>
            <a:spLocks noGrp="1"/>
          </p:cNvSpPr>
          <p:nvPr>
            <p:ph idx="1"/>
          </p:nvPr>
        </p:nvSpPr>
        <p:spPr>
          <a:xfrm>
            <a:off x="1368001" y="3071603"/>
            <a:ext cx="4728000" cy="31959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94BD25F3-487B-4155-B89E-4C647BBB8B21}" type="slidenum">
              <a:rPr lang="en-AU" smtClean="0"/>
              <a:t>‹#›</a:t>
            </a:fld>
            <a:endParaRPr lang="en-AU"/>
          </a:p>
        </p:txBody>
      </p:sp>
      <p:sp>
        <p:nvSpPr>
          <p:cNvPr id="7" name="Shape 148"/>
          <p:cNvSpPr/>
          <p:nvPr userDrawn="1"/>
        </p:nvSpPr>
        <p:spPr>
          <a:xfrm>
            <a:off x="1368002" y="2858603"/>
            <a:ext cx="2879513" cy="0"/>
          </a:xfrm>
          <a:custGeom>
            <a:avLst/>
            <a:gdLst/>
            <a:ahLst/>
            <a:cxnLst/>
            <a:rect l="0" t="0" r="0" b="0"/>
            <a:pathLst>
              <a:path w="2160003">
                <a:moveTo>
                  <a:pt x="0" y="0"/>
                </a:moveTo>
                <a:lnTo>
                  <a:pt x="2160003" y="0"/>
                </a:lnTo>
              </a:path>
            </a:pathLst>
          </a:custGeom>
          <a:ln w="36005" cap="flat">
            <a:miter lim="100000"/>
          </a:ln>
        </p:spPr>
        <p:style>
          <a:lnRef idx="1">
            <a:srgbClr val="008765"/>
          </a:lnRef>
          <a:fillRef idx="0">
            <a:srgbClr val="000000">
              <a:alpha val="0"/>
            </a:srgbClr>
          </a:fillRef>
          <a:effectRef idx="0">
            <a:scrgbClr r="0" g="0" b="0"/>
          </a:effectRef>
          <a:fontRef idx="none"/>
        </p:style>
        <p:txBody>
          <a:bodyPr/>
          <a:lstStyle/>
          <a:p>
            <a:endParaRPr lang="en-AU" sz="1800"/>
          </a:p>
        </p:txBody>
      </p:sp>
      <p:pic>
        <p:nvPicPr>
          <p:cNvPr id="9" name="Picture 8">
            <a:extLst>
              <a:ext uri="{FF2B5EF4-FFF2-40B4-BE49-F238E27FC236}">
                <a16:creationId xmlns:a16="http://schemas.microsoft.com/office/drawing/2014/main" id="{03B85F4A-B33B-4E2C-871E-9B7381E27A7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334" b="72889"/>
          <a:stretch/>
        </p:blipFill>
        <p:spPr>
          <a:xfrm>
            <a:off x="10210800" y="0"/>
            <a:ext cx="1981200" cy="1859280"/>
          </a:xfrm>
          <a:prstGeom prst="rect">
            <a:avLst/>
          </a:prstGeom>
        </p:spPr>
      </p:pic>
    </p:spTree>
    <p:extLst>
      <p:ext uri="{BB962C8B-B14F-4D97-AF65-F5344CB8AC3E}">
        <p14:creationId xmlns:p14="http://schemas.microsoft.com/office/powerpoint/2010/main" val="2044958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94BD25F3-487B-4155-B89E-4C647BBB8B21}" type="slidenum">
              <a:rPr lang="en-AU" smtClean="0"/>
              <a:t>‹#›</a:t>
            </a:fld>
            <a:endParaRPr lang="en-AU"/>
          </a:p>
        </p:txBody>
      </p:sp>
      <p:sp>
        <p:nvSpPr>
          <p:cNvPr id="5" name="Shape 148"/>
          <p:cNvSpPr/>
          <p:nvPr userDrawn="1"/>
        </p:nvSpPr>
        <p:spPr>
          <a:xfrm>
            <a:off x="1368002" y="2441354"/>
            <a:ext cx="2879513" cy="0"/>
          </a:xfrm>
          <a:custGeom>
            <a:avLst/>
            <a:gdLst/>
            <a:ahLst/>
            <a:cxnLst/>
            <a:rect l="0" t="0" r="0" b="0"/>
            <a:pathLst>
              <a:path w="2160003">
                <a:moveTo>
                  <a:pt x="0" y="0"/>
                </a:moveTo>
                <a:lnTo>
                  <a:pt x="2160003" y="0"/>
                </a:lnTo>
              </a:path>
            </a:pathLst>
          </a:custGeom>
          <a:ln w="36005" cap="flat">
            <a:miter lim="100000"/>
          </a:ln>
        </p:spPr>
        <p:style>
          <a:lnRef idx="1">
            <a:srgbClr val="008765"/>
          </a:lnRef>
          <a:fillRef idx="0">
            <a:srgbClr val="000000">
              <a:alpha val="0"/>
            </a:srgbClr>
          </a:fillRef>
          <a:effectRef idx="0">
            <a:scrgbClr r="0" g="0" b="0"/>
          </a:effectRef>
          <a:fontRef idx="none"/>
        </p:style>
        <p:txBody>
          <a:bodyPr/>
          <a:lstStyle/>
          <a:p>
            <a:endParaRPr lang="en-AU" sz="1800"/>
          </a:p>
        </p:txBody>
      </p:sp>
    </p:spTree>
    <p:extLst>
      <p:ext uri="{BB962C8B-B14F-4D97-AF65-F5344CB8AC3E}">
        <p14:creationId xmlns:p14="http://schemas.microsoft.com/office/powerpoint/2010/main" val="3392716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6432000" y="0"/>
            <a:ext cx="5760000" cy="6858000"/>
          </a:xfrm>
        </p:spPr>
        <p:txBody>
          <a:bodyPr anchor="ctr" anchorCtr="1"/>
          <a:lstStyle/>
          <a:p>
            <a:endParaRPr lang="en-AU" dirty="0"/>
          </a:p>
        </p:txBody>
      </p:sp>
      <p:sp>
        <p:nvSpPr>
          <p:cNvPr id="2" name="Title 1"/>
          <p:cNvSpPr>
            <a:spLocks noGrp="1"/>
          </p:cNvSpPr>
          <p:nvPr>
            <p:ph type="title"/>
          </p:nvPr>
        </p:nvSpPr>
        <p:spPr>
          <a:xfrm>
            <a:off x="1368000" y="1440002"/>
            <a:ext cx="4728000" cy="850439"/>
          </a:xfrm>
        </p:spPr>
        <p:txBody>
          <a:bodyPr/>
          <a:lstStyle>
            <a:lvl1pPr>
              <a:defRPr/>
            </a:lvl1pPr>
          </a:lstStyle>
          <a:p>
            <a:r>
              <a:rPr lang="en-US" dirty="0"/>
              <a:t>Click to edit Master title style</a:t>
            </a:r>
          </a:p>
        </p:txBody>
      </p:sp>
      <p:sp>
        <p:nvSpPr>
          <p:cNvPr id="3" name="Content Placeholder 2"/>
          <p:cNvSpPr>
            <a:spLocks noGrp="1"/>
          </p:cNvSpPr>
          <p:nvPr>
            <p:ph idx="1"/>
          </p:nvPr>
        </p:nvSpPr>
        <p:spPr>
          <a:xfrm>
            <a:off x="1368001" y="3071603"/>
            <a:ext cx="4728000" cy="31959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94BD25F3-487B-4155-B89E-4C647BBB8B21}" type="slidenum">
              <a:rPr lang="en-AU" smtClean="0"/>
              <a:t>‹#›</a:t>
            </a:fld>
            <a:endParaRPr lang="en-AU"/>
          </a:p>
        </p:txBody>
      </p:sp>
      <p:sp>
        <p:nvSpPr>
          <p:cNvPr id="7" name="Shape 148"/>
          <p:cNvSpPr/>
          <p:nvPr userDrawn="1"/>
        </p:nvSpPr>
        <p:spPr>
          <a:xfrm>
            <a:off x="1368002" y="2858603"/>
            <a:ext cx="2879513" cy="0"/>
          </a:xfrm>
          <a:custGeom>
            <a:avLst/>
            <a:gdLst/>
            <a:ahLst/>
            <a:cxnLst/>
            <a:rect l="0" t="0" r="0" b="0"/>
            <a:pathLst>
              <a:path w="2160003">
                <a:moveTo>
                  <a:pt x="0" y="0"/>
                </a:moveTo>
                <a:lnTo>
                  <a:pt x="2160003" y="0"/>
                </a:lnTo>
              </a:path>
            </a:pathLst>
          </a:custGeom>
          <a:ln w="36005" cap="flat">
            <a:miter lim="100000"/>
          </a:ln>
        </p:spPr>
        <p:style>
          <a:lnRef idx="1">
            <a:srgbClr val="008765"/>
          </a:lnRef>
          <a:fillRef idx="0">
            <a:srgbClr val="000000">
              <a:alpha val="0"/>
            </a:srgbClr>
          </a:fillRef>
          <a:effectRef idx="0">
            <a:scrgbClr r="0" g="0" b="0"/>
          </a:effectRef>
          <a:fontRef idx="none"/>
        </p:style>
        <p:txBody>
          <a:bodyPr/>
          <a:lstStyle/>
          <a:p>
            <a:endParaRPr lang="en-AU" sz="1800"/>
          </a:p>
        </p:txBody>
      </p:sp>
      <p:pic>
        <p:nvPicPr>
          <p:cNvPr id="9" name="Picture 8">
            <a:extLst>
              <a:ext uri="{FF2B5EF4-FFF2-40B4-BE49-F238E27FC236}">
                <a16:creationId xmlns:a16="http://schemas.microsoft.com/office/drawing/2014/main" id="{18DBA5E2-3651-49A4-A7B9-CE6D5FCD57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334" b="72889"/>
          <a:stretch/>
        </p:blipFill>
        <p:spPr>
          <a:xfrm>
            <a:off x="10210800" y="0"/>
            <a:ext cx="1981200" cy="1859280"/>
          </a:xfrm>
          <a:prstGeom prst="rect">
            <a:avLst/>
          </a:prstGeom>
        </p:spPr>
      </p:pic>
    </p:spTree>
    <p:extLst>
      <p:ext uri="{BB962C8B-B14F-4D97-AF65-F5344CB8AC3E}">
        <p14:creationId xmlns:p14="http://schemas.microsoft.com/office/powerpoint/2010/main" val="2431423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54FEA71-A05D-FF4D-BA1A-9E9FFC0CF575}"/>
              </a:ext>
            </a:extLst>
          </p:cNvPr>
          <p:cNvSpPr/>
          <p:nvPr userDrawn="1"/>
        </p:nvSpPr>
        <p:spPr>
          <a:xfrm>
            <a:off x="-1" y="0"/>
            <a:ext cx="12192001" cy="1248673"/>
          </a:xfrm>
          <a:prstGeom prst="rect">
            <a:avLst/>
          </a:prstGeom>
          <a:solidFill>
            <a:schemeClr val="bg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208EB22-1136-A247-AEC7-EF75F632778F}"/>
              </a:ext>
            </a:extLst>
          </p:cNvPr>
          <p:cNvSpPr/>
          <p:nvPr userDrawn="1"/>
        </p:nvSpPr>
        <p:spPr>
          <a:xfrm>
            <a:off x="0" y="0"/>
            <a:ext cx="12192001" cy="1248673"/>
          </a:xfrm>
          <a:prstGeom prst="rect">
            <a:avLst/>
          </a:prstGeom>
          <a:solidFill>
            <a:schemeClr val="bg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D7D8201-649E-074C-843D-D8AE87EED0A2}"/>
              </a:ext>
            </a:extLst>
          </p:cNvPr>
          <p:cNvSpPr/>
          <p:nvPr userDrawn="1"/>
        </p:nvSpPr>
        <p:spPr>
          <a:xfrm>
            <a:off x="-1" y="5972309"/>
            <a:ext cx="12192001" cy="885692"/>
          </a:xfrm>
          <a:prstGeom prst="rect">
            <a:avLst/>
          </a:prstGeom>
          <a:solidFill>
            <a:schemeClr val="bg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lose up of a logo&#10;&#10;Description automatically generated">
            <a:extLst>
              <a:ext uri="{FF2B5EF4-FFF2-40B4-BE49-F238E27FC236}">
                <a16:creationId xmlns:a16="http://schemas.microsoft.com/office/drawing/2014/main" id="{5A94C931-4F58-8C49-8069-26C164A53225}"/>
              </a:ext>
            </a:extLst>
          </p:cNvPr>
          <p:cNvPicPr>
            <a:picLocks noChangeAspect="1"/>
          </p:cNvPicPr>
          <p:nvPr userDrawn="1"/>
        </p:nvPicPr>
        <p:blipFill>
          <a:blip r:embed="rId2"/>
          <a:stretch>
            <a:fillRect/>
          </a:stretch>
        </p:blipFill>
        <p:spPr>
          <a:xfrm>
            <a:off x="5956300" y="0"/>
            <a:ext cx="6235700" cy="2743200"/>
          </a:xfrm>
          <a:prstGeom prst="rect">
            <a:avLst/>
          </a:prstGeom>
        </p:spPr>
      </p:pic>
      <p:sp>
        <p:nvSpPr>
          <p:cNvPr id="8" name="Rectangle 7">
            <a:extLst>
              <a:ext uri="{FF2B5EF4-FFF2-40B4-BE49-F238E27FC236}">
                <a16:creationId xmlns:a16="http://schemas.microsoft.com/office/drawing/2014/main" id="{2A903DFF-FA66-A348-9ACA-FC5D0FBACFB5}"/>
              </a:ext>
            </a:extLst>
          </p:cNvPr>
          <p:cNvSpPr/>
          <p:nvPr userDrawn="1"/>
        </p:nvSpPr>
        <p:spPr>
          <a:xfrm>
            <a:off x="-106838" y="971999"/>
            <a:ext cx="12405675" cy="5004000"/>
          </a:xfrm>
          <a:prstGeom prst="rect">
            <a:avLst/>
          </a:prstGeom>
          <a:solidFill>
            <a:schemeClr val="bg1">
              <a:alpha val="8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B42E88-BFF5-0149-81F2-6B5AD53AEFF8}"/>
              </a:ext>
            </a:extLst>
          </p:cNvPr>
          <p:cNvSpPr>
            <a:spLocks noGrp="1"/>
          </p:cNvSpPr>
          <p:nvPr>
            <p:ph type="title"/>
          </p:nvPr>
        </p:nvSpPr>
        <p:spPr>
          <a:xfrm>
            <a:off x="838200" y="360000"/>
            <a:ext cx="6235700" cy="387798"/>
          </a:xfrm>
        </p:spPr>
        <p:txBody>
          <a:bodyPr anchor="ctr" anchorCtr="0"/>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B6CC2BB6-52EA-224B-A248-0F180304C3C8}"/>
              </a:ext>
            </a:extLst>
          </p:cNvPr>
          <p:cNvSpPr>
            <a:spLocks noGrp="1"/>
          </p:cNvSpPr>
          <p:nvPr>
            <p:ph idx="1"/>
          </p:nvPr>
        </p:nvSpPr>
        <p:spPr>
          <a:xfrm>
            <a:off x="838200" y="1224000"/>
            <a:ext cx="9493200" cy="1660455"/>
          </a:xfrm>
        </p:spPr>
        <p:txBody>
          <a:bodyPr/>
          <a:lstStyle>
            <a:lvl2pPr>
              <a:spcBef>
                <a:spcPts val="400"/>
              </a:spcBef>
              <a:defRPr/>
            </a:lvl2pPr>
            <a:lvl3pPr>
              <a:defRPr sz="1800"/>
            </a:lvl3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ext Placeholder 13">
            <a:extLst>
              <a:ext uri="{FF2B5EF4-FFF2-40B4-BE49-F238E27FC236}">
                <a16:creationId xmlns:a16="http://schemas.microsoft.com/office/drawing/2014/main" id="{730EDE39-0DC7-BF42-83EA-81AC604FB952}"/>
              </a:ext>
            </a:extLst>
          </p:cNvPr>
          <p:cNvSpPr>
            <a:spLocks noGrp="1"/>
          </p:cNvSpPr>
          <p:nvPr>
            <p:ph type="body" sz="quarter" idx="10"/>
          </p:nvPr>
        </p:nvSpPr>
        <p:spPr>
          <a:xfrm>
            <a:off x="838200" y="6514887"/>
            <a:ext cx="9689969" cy="144720"/>
          </a:xfrm>
        </p:spPr>
        <p:txBody>
          <a:bodyPr anchor="b" anchorCtr="0"/>
          <a:lstStyle>
            <a:lvl1pPr>
              <a:defRPr sz="900" b="0">
                <a:latin typeface="+mj-lt"/>
              </a:defRPr>
            </a:lvl1pPr>
            <a:lvl2pPr>
              <a:defRPr sz="900" b="0">
                <a:latin typeface="+mj-lt"/>
              </a:defRPr>
            </a:lvl2pPr>
            <a:lvl3pPr>
              <a:defRPr sz="900" b="0">
                <a:latin typeface="+mj-lt"/>
              </a:defRPr>
            </a:lvl3pPr>
            <a:lvl4pPr>
              <a:defRPr sz="900" b="0">
                <a:latin typeface="+mj-lt"/>
              </a:defRPr>
            </a:lvl4pPr>
            <a:lvl5pPr>
              <a:defRPr sz="900" b="0">
                <a:latin typeface="+mj-lt"/>
              </a:defRPr>
            </a:lvl5pPr>
          </a:lstStyle>
          <a:p>
            <a:pPr lvl="0"/>
            <a:r>
              <a:rPr lang="en-GB" dirty="0"/>
              <a:t>Click to edit Master text styles</a:t>
            </a:r>
            <a:endParaRPr lang="en-US" dirty="0"/>
          </a:p>
        </p:txBody>
      </p:sp>
      <p:pic>
        <p:nvPicPr>
          <p:cNvPr id="11" name="Picture 10" descr="A picture containing game&#10;&#10;Description automatically generated">
            <a:extLst>
              <a:ext uri="{FF2B5EF4-FFF2-40B4-BE49-F238E27FC236}">
                <a16:creationId xmlns:a16="http://schemas.microsoft.com/office/drawing/2014/main" id="{A660325B-A670-DD49-AA08-CD3206A02299}"/>
              </a:ext>
            </a:extLst>
          </p:cNvPr>
          <p:cNvPicPr>
            <a:picLocks noChangeAspect="1"/>
          </p:cNvPicPr>
          <p:nvPr userDrawn="1"/>
        </p:nvPicPr>
        <p:blipFill>
          <a:blip r:embed="rId3"/>
          <a:stretch>
            <a:fillRect/>
          </a:stretch>
        </p:blipFill>
        <p:spPr>
          <a:xfrm>
            <a:off x="11353800" y="6042514"/>
            <a:ext cx="627945" cy="752403"/>
          </a:xfrm>
          <a:prstGeom prst="rect">
            <a:avLst/>
          </a:prstGeom>
        </p:spPr>
      </p:pic>
    </p:spTree>
    <p:extLst>
      <p:ext uri="{BB962C8B-B14F-4D97-AF65-F5344CB8AC3E}">
        <p14:creationId xmlns:p14="http://schemas.microsoft.com/office/powerpoint/2010/main" val="1182178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8000" y="4543200"/>
            <a:ext cx="3009600" cy="1900800"/>
          </a:xfrm>
        </p:spPr>
        <p:txBody>
          <a:bodyPr anchor="b" anchorCtr="0"/>
          <a:lstStyle>
            <a:lvl1pPr algn="l">
              <a:lnSpc>
                <a:spcPct val="105000"/>
              </a:lnSpc>
              <a:spcAft>
                <a:spcPts val="3000"/>
              </a:spcAft>
              <a:defRPr sz="1650"/>
            </a:lvl1pPr>
          </a:lstStyle>
          <a:p>
            <a:r>
              <a:rPr lang="en-US" dirty="0"/>
              <a:t>Click to edit Master</a:t>
            </a:r>
            <a:br>
              <a:rPr lang="en-US" dirty="0"/>
            </a:br>
            <a:r>
              <a:rPr lang="en-US" dirty="0"/>
              <a:t>title style</a:t>
            </a:r>
          </a:p>
        </p:txBody>
      </p:sp>
    </p:spTree>
    <p:extLst>
      <p:ext uri="{BB962C8B-B14F-4D97-AF65-F5344CB8AC3E}">
        <p14:creationId xmlns:p14="http://schemas.microsoft.com/office/powerpoint/2010/main" val="1347304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54FEA71-A05D-FF4D-BA1A-9E9FFC0CF575}"/>
              </a:ext>
            </a:extLst>
          </p:cNvPr>
          <p:cNvSpPr/>
          <p:nvPr userDrawn="1"/>
        </p:nvSpPr>
        <p:spPr>
          <a:xfrm>
            <a:off x="-1" y="0"/>
            <a:ext cx="12192001" cy="1248673"/>
          </a:xfrm>
          <a:prstGeom prst="rect">
            <a:avLst/>
          </a:prstGeom>
          <a:solidFill>
            <a:schemeClr val="bg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208EB22-1136-A247-AEC7-EF75F632778F}"/>
              </a:ext>
            </a:extLst>
          </p:cNvPr>
          <p:cNvSpPr/>
          <p:nvPr userDrawn="1"/>
        </p:nvSpPr>
        <p:spPr>
          <a:xfrm>
            <a:off x="0" y="0"/>
            <a:ext cx="12192001" cy="1248673"/>
          </a:xfrm>
          <a:prstGeom prst="rect">
            <a:avLst/>
          </a:prstGeom>
          <a:solidFill>
            <a:schemeClr val="bg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D7D8201-649E-074C-843D-D8AE87EED0A2}"/>
              </a:ext>
            </a:extLst>
          </p:cNvPr>
          <p:cNvSpPr/>
          <p:nvPr userDrawn="1"/>
        </p:nvSpPr>
        <p:spPr>
          <a:xfrm>
            <a:off x="-1" y="5972309"/>
            <a:ext cx="12192001" cy="885692"/>
          </a:xfrm>
          <a:prstGeom prst="rect">
            <a:avLst/>
          </a:prstGeom>
          <a:solidFill>
            <a:schemeClr val="bg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lose up of a logo&#10;&#10;Description automatically generated">
            <a:extLst>
              <a:ext uri="{FF2B5EF4-FFF2-40B4-BE49-F238E27FC236}">
                <a16:creationId xmlns:a16="http://schemas.microsoft.com/office/drawing/2014/main" id="{5A94C931-4F58-8C49-8069-26C164A53225}"/>
              </a:ext>
            </a:extLst>
          </p:cNvPr>
          <p:cNvPicPr>
            <a:picLocks noChangeAspect="1"/>
          </p:cNvPicPr>
          <p:nvPr userDrawn="1"/>
        </p:nvPicPr>
        <p:blipFill>
          <a:blip r:embed="rId2"/>
          <a:stretch>
            <a:fillRect/>
          </a:stretch>
        </p:blipFill>
        <p:spPr>
          <a:xfrm>
            <a:off x="5956300" y="0"/>
            <a:ext cx="6235700" cy="2743200"/>
          </a:xfrm>
          <a:prstGeom prst="rect">
            <a:avLst/>
          </a:prstGeom>
        </p:spPr>
      </p:pic>
      <p:sp>
        <p:nvSpPr>
          <p:cNvPr id="8" name="Rectangle 7">
            <a:extLst>
              <a:ext uri="{FF2B5EF4-FFF2-40B4-BE49-F238E27FC236}">
                <a16:creationId xmlns:a16="http://schemas.microsoft.com/office/drawing/2014/main" id="{2A903DFF-FA66-A348-9ACA-FC5D0FBACFB5}"/>
              </a:ext>
            </a:extLst>
          </p:cNvPr>
          <p:cNvSpPr/>
          <p:nvPr userDrawn="1"/>
        </p:nvSpPr>
        <p:spPr>
          <a:xfrm>
            <a:off x="-106838" y="971999"/>
            <a:ext cx="12405675" cy="5004000"/>
          </a:xfrm>
          <a:prstGeom prst="rect">
            <a:avLst/>
          </a:prstGeom>
          <a:solidFill>
            <a:schemeClr val="bg1">
              <a:alpha val="8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B42E88-BFF5-0149-81F2-6B5AD53AEFF8}"/>
              </a:ext>
            </a:extLst>
          </p:cNvPr>
          <p:cNvSpPr>
            <a:spLocks noGrp="1"/>
          </p:cNvSpPr>
          <p:nvPr>
            <p:ph type="title"/>
          </p:nvPr>
        </p:nvSpPr>
        <p:spPr>
          <a:xfrm>
            <a:off x="838200" y="360000"/>
            <a:ext cx="6235700" cy="387798"/>
          </a:xfrm>
        </p:spPr>
        <p:txBody>
          <a:bodyPr anchor="ctr" anchorCtr="0"/>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B6CC2BB6-52EA-224B-A248-0F180304C3C8}"/>
              </a:ext>
            </a:extLst>
          </p:cNvPr>
          <p:cNvSpPr>
            <a:spLocks noGrp="1"/>
          </p:cNvSpPr>
          <p:nvPr>
            <p:ph idx="1"/>
          </p:nvPr>
        </p:nvSpPr>
        <p:spPr>
          <a:xfrm>
            <a:off x="838200" y="1224000"/>
            <a:ext cx="9493200" cy="1660455"/>
          </a:xfrm>
        </p:spPr>
        <p:txBody>
          <a:bodyPr/>
          <a:lstStyle>
            <a:lvl2pPr>
              <a:spcBef>
                <a:spcPts val="400"/>
              </a:spcBef>
              <a:defRPr/>
            </a:lvl2pPr>
            <a:lvl3pPr>
              <a:defRPr sz="1800"/>
            </a:lvl3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ext Placeholder 13">
            <a:extLst>
              <a:ext uri="{FF2B5EF4-FFF2-40B4-BE49-F238E27FC236}">
                <a16:creationId xmlns:a16="http://schemas.microsoft.com/office/drawing/2014/main" id="{730EDE39-0DC7-BF42-83EA-81AC604FB952}"/>
              </a:ext>
            </a:extLst>
          </p:cNvPr>
          <p:cNvSpPr>
            <a:spLocks noGrp="1"/>
          </p:cNvSpPr>
          <p:nvPr>
            <p:ph type="body" sz="quarter" idx="10"/>
          </p:nvPr>
        </p:nvSpPr>
        <p:spPr>
          <a:xfrm>
            <a:off x="838200" y="6514887"/>
            <a:ext cx="9689969" cy="144720"/>
          </a:xfrm>
        </p:spPr>
        <p:txBody>
          <a:bodyPr anchor="b" anchorCtr="0"/>
          <a:lstStyle>
            <a:lvl1pPr>
              <a:defRPr sz="900" b="0">
                <a:latin typeface="+mj-lt"/>
              </a:defRPr>
            </a:lvl1pPr>
            <a:lvl2pPr>
              <a:defRPr sz="900" b="0">
                <a:latin typeface="+mj-lt"/>
              </a:defRPr>
            </a:lvl2pPr>
            <a:lvl3pPr>
              <a:defRPr sz="900" b="0">
                <a:latin typeface="+mj-lt"/>
              </a:defRPr>
            </a:lvl3pPr>
            <a:lvl4pPr>
              <a:defRPr sz="900" b="0">
                <a:latin typeface="+mj-lt"/>
              </a:defRPr>
            </a:lvl4pPr>
            <a:lvl5pPr>
              <a:defRPr sz="900" b="0">
                <a:latin typeface="+mj-lt"/>
              </a:defRPr>
            </a:lvl5pPr>
          </a:lstStyle>
          <a:p>
            <a:pPr lvl="0"/>
            <a:r>
              <a:rPr lang="en-GB" dirty="0"/>
              <a:t>Click to edit Master text styles</a:t>
            </a:r>
            <a:endParaRPr lang="en-US" dirty="0"/>
          </a:p>
        </p:txBody>
      </p:sp>
      <p:pic>
        <p:nvPicPr>
          <p:cNvPr id="11" name="Picture 10" descr="A picture containing game&#10;&#10;Description automatically generated">
            <a:extLst>
              <a:ext uri="{FF2B5EF4-FFF2-40B4-BE49-F238E27FC236}">
                <a16:creationId xmlns:a16="http://schemas.microsoft.com/office/drawing/2014/main" id="{A660325B-A670-DD49-AA08-CD3206A02299}"/>
              </a:ext>
            </a:extLst>
          </p:cNvPr>
          <p:cNvPicPr>
            <a:picLocks noChangeAspect="1"/>
          </p:cNvPicPr>
          <p:nvPr userDrawn="1"/>
        </p:nvPicPr>
        <p:blipFill>
          <a:blip r:embed="rId3"/>
          <a:stretch>
            <a:fillRect/>
          </a:stretch>
        </p:blipFill>
        <p:spPr>
          <a:xfrm>
            <a:off x="11353800" y="6042514"/>
            <a:ext cx="627945" cy="752403"/>
          </a:xfrm>
          <a:prstGeom prst="rect">
            <a:avLst/>
          </a:prstGeom>
        </p:spPr>
      </p:pic>
    </p:spTree>
    <p:extLst>
      <p:ext uri="{BB962C8B-B14F-4D97-AF65-F5344CB8AC3E}">
        <p14:creationId xmlns:p14="http://schemas.microsoft.com/office/powerpoint/2010/main" val="3634286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68000" y="1165682"/>
            <a:ext cx="9120000" cy="850439"/>
          </a:xfrm>
        </p:spPr>
        <p:txBody>
          <a:bodyPr/>
          <a:lstStyle/>
          <a:p>
            <a:r>
              <a:rPr lang="en-US"/>
              <a:t>Click to edit Master title style</a:t>
            </a:r>
            <a:endParaRPr lang="en-US" dirty="0"/>
          </a:p>
        </p:txBody>
      </p:sp>
      <p:sp>
        <p:nvSpPr>
          <p:cNvPr id="3" name="Content Placeholder 2"/>
          <p:cNvSpPr>
            <a:spLocks noGrp="1"/>
          </p:cNvSpPr>
          <p:nvPr>
            <p:ph idx="1"/>
          </p:nvPr>
        </p:nvSpPr>
        <p:spPr>
          <a:xfrm>
            <a:off x="1368000" y="2462261"/>
            <a:ext cx="9120000" cy="3656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94BD25F3-487B-4155-B89E-4C647BBB8B21}" type="slidenum">
              <a:rPr lang="en-AU" smtClean="0"/>
              <a:t>‹#›</a:t>
            </a:fld>
            <a:endParaRPr lang="en-AU"/>
          </a:p>
        </p:txBody>
      </p:sp>
    </p:spTree>
    <p:extLst>
      <p:ext uri="{BB962C8B-B14F-4D97-AF65-F5344CB8AC3E}">
        <p14:creationId xmlns:p14="http://schemas.microsoft.com/office/powerpoint/2010/main" val="2885859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6432000" y="0"/>
            <a:ext cx="5760000" cy="6858000"/>
          </a:xfrm>
        </p:spPr>
        <p:txBody>
          <a:bodyPr anchor="ctr" anchorCtr="1"/>
          <a:lstStyle/>
          <a:p>
            <a:endParaRPr lang="en-AU" dirty="0"/>
          </a:p>
        </p:txBody>
      </p:sp>
      <p:sp>
        <p:nvSpPr>
          <p:cNvPr id="2" name="Title 1"/>
          <p:cNvSpPr>
            <a:spLocks noGrp="1"/>
          </p:cNvSpPr>
          <p:nvPr>
            <p:ph type="title"/>
          </p:nvPr>
        </p:nvSpPr>
        <p:spPr>
          <a:xfrm>
            <a:off x="1368000" y="1058955"/>
            <a:ext cx="4728000" cy="850439"/>
          </a:xfrm>
        </p:spPr>
        <p:txBody>
          <a:bodyPr/>
          <a:lstStyle>
            <a:lvl1pPr>
              <a:defRPr/>
            </a:lvl1pPr>
          </a:lstStyle>
          <a:p>
            <a:r>
              <a:rPr lang="en-US" dirty="0"/>
              <a:t>Click to edit Master title style</a:t>
            </a:r>
          </a:p>
        </p:txBody>
      </p:sp>
      <p:sp>
        <p:nvSpPr>
          <p:cNvPr id="3" name="Content Placeholder 2"/>
          <p:cNvSpPr>
            <a:spLocks noGrp="1"/>
          </p:cNvSpPr>
          <p:nvPr>
            <p:ph idx="1"/>
          </p:nvPr>
        </p:nvSpPr>
        <p:spPr>
          <a:xfrm>
            <a:off x="1368000" y="2456840"/>
            <a:ext cx="4728000" cy="31959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94BD25F3-487B-4155-B89E-4C647BBB8B21}" type="slidenum">
              <a:rPr lang="en-AU" smtClean="0"/>
              <a:t>‹#›</a:t>
            </a:fld>
            <a:endParaRPr lang="en-AU"/>
          </a:p>
        </p:txBody>
      </p:sp>
      <p:pic>
        <p:nvPicPr>
          <p:cNvPr id="9" name="Picture 8">
            <a:extLst>
              <a:ext uri="{FF2B5EF4-FFF2-40B4-BE49-F238E27FC236}">
                <a16:creationId xmlns:a16="http://schemas.microsoft.com/office/drawing/2014/main" id="{2C86EB93-87BA-42DA-9266-90BCC414C13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334" b="72889"/>
          <a:stretch/>
        </p:blipFill>
        <p:spPr>
          <a:xfrm>
            <a:off x="10210800" y="0"/>
            <a:ext cx="1981200" cy="1859280"/>
          </a:xfrm>
          <a:prstGeom prst="rect">
            <a:avLst/>
          </a:prstGeom>
        </p:spPr>
      </p:pic>
    </p:spTree>
    <p:extLst>
      <p:ext uri="{BB962C8B-B14F-4D97-AF65-F5344CB8AC3E}">
        <p14:creationId xmlns:p14="http://schemas.microsoft.com/office/powerpoint/2010/main" val="3816157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CC2BB6-52EA-224B-A248-0F180304C3C8}"/>
              </a:ext>
            </a:extLst>
          </p:cNvPr>
          <p:cNvSpPr>
            <a:spLocks noGrp="1"/>
          </p:cNvSpPr>
          <p:nvPr>
            <p:ph idx="1"/>
          </p:nvPr>
        </p:nvSpPr>
        <p:spPr>
          <a:xfrm>
            <a:off x="4242815" y="384807"/>
            <a:ext cx="7110984" cy="1749197"/>
          </a:xfrm>
        </p:spPr>
        <p:txBody>
          <a:bodyPr/>
          <a:lstStyle>
            <a:lvl2pPr>
              <a:spcBef>
                <a:spcPts val="400"/>
              </a:spcBef>
              <a:defRPr/>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descr="A close up of a logo&#10;&#10;Description automatically generated">
            <a:extLst>
              <a:ext uri="{FF2B5EF4-FFF2-40B4-BE49-F238E27FC236}">
                <a16:creationId xmlns:a16="http://schemas.microsoft.com/office/drawing/2014/main" id="{23D66BB5-87E4-F44C-AFB2-4F2CEDC2F53C}"/>
              </a:ext>
            </a:extLst>
          </p:cNvPr>
          <p:cNvPicPr>
            <a:picLocks noChangeAspect="1"/>
          </p:cNvPicPr>
          <p:nvPr userDrawn="1"/>
        </p:nvPicPr>
        <p:blipFill>
          <a:blip r:embed="rId2"/>
          <a:stretch>
            <a:fillRect/>
          </a:stretch>
        </p:blipFill>
        <p:spPr>
          <a:xfrm>
            <a:off x="8067" y="0"/>
            <a:ext cx="3835400" cy="6858000"/>
          </a:xfrm>
          <a:prstGeom prst="rect">
            <a:avLst/>
          </a:prstGeom>
        </p:spPr>
      </p:pic>
      <p:sp>
        <p:nvSpPr>
          <p:cNvPr id="2" name="Title 1">
            <a:extLst>
              <a:ext uri="{FF2B5EF4-FFF2-40B4-BE49-F238E27FC236}">
                <a16:creationId xmlns:a16="http://schemas.microsoft.com/office/drawing/2014/main" id="{E8B42E88-BFF5-0149-81F2-6B5AD53AEFF8}"/>
              </a:ext>
            </a:extLst>
          </p:cNvPr>
          <p:cNvSpPr>
            <a:spLocks noGrp="1"/>
          </p:cNvSpPr>
          <p:nvPr>
            <p:ph type="title"/>
          </p:nvPr>
        </p:nvSpPr>
        <p:spPr>
          <a:xfrm>
            <a:off x="426151" y="2379831"/>
            <a:ext cx="2999232" cy="775597"/>
          </a:xfrm>
        </p:spPr>
        <p:txBody>
          <a:bodyPr anchor="t" anchorCtr="0"/>
          <a:lstStyle>
            <a:lvl1pPr algn="ctr">
              <a:defRPr b="0">
                <a:solidFill>
                  <a:schemeClr val="tx2"/>
                </a:solidFill>
                <a:latin typeface="+mj-lt"/>
              </a:defRPr>
            </a:lvl1pPr>
          </a:lstStyle>
          <a:p>
            <a:r>
              <a:rPr lang="en-GB" dirty="0"/>
              <a:t>Click to edit Master title style</a:t>
            </a:r>
            <a:endParaRPr lang="en-US" dirty="0"/>
          </a:p>
        </p:txBody>
      </p:sp>
      <p:sp>
        <p:nvSpPr>
          <p:cNvPr id="18" name="Text Placeholder 13">
            <a:extLst>
              <a:ext uri="{FF2B5EF4-FFF2-40B4-BE49-F238E27FC236}">
                <a16:creationId xmlns:a16="http://schemas.microsoft.com/office/drawing/2014/main" id="{D79068F5-1455-FE46-9635-19A7C81CFE47}"/>
              </a:ext>
            </a:extLst>
          </p:cNvPr>
          <p:cNvSpPr>
            <a:spLocks noGrp="1"/>
          </p:cNvSpPr>
          <p:nvPr>
            <p:ph type="body" sz="quarter" idx="10"/>
          </p:nvPr>
        </p:nvSpPr>
        <p:spPr>
          <a:xfrm>
            <a:off x="4242816" y="6514887"/>
            <a:ext cx="7110984" cy="144720"/>
          </a:xfrm>
        </p:spPr>
        <p:txBody>
          <a:bodyPr anchor="b" anchorCtr="0">
            <a:spAutoFit/>
          </a:bodyPr>
          <a:lstStyle>
            <a:lvl1pPr>
              <a:defRPr sz="900" b="0">
                <a:latin typeface="+mj-lt"/>
              </a:defRPr>
            </a:lvl1pPr>
            <a:lvl2pPr>
              <a:defRPr sz="900" b="0">
                <a:latin typeface="+mj-lt"/>
              </a:defRPr>
            </a:lvl2pPr>
            <a:lvl3pPr>
              <a:defRPr sz="900" b="0">
                <a:latin typeface="+mj-lt"/>
              </a:defRPr>
            </a:lvl3pPr>
            <a:lvl4pPr>
              <a:defRPr sz="900" b="0">
                <a:latin typeface="+mj-lt"/>
              </a:defRPr>
            </a:lvl4pPr>
            <a:lvl5pPr>
              <a:defRPr sz="900" b="0">
                <a:latin typeface="+mj-lt"/>
              </a:defRPr>
            </a:lvl5pPr>
          </a:lstStyle>
          <a:p>
            <a:pPr lvl="0"/>
            <a:r>
              <a:rPr lang="en-GB" dirty="0"/>
              <a:t>Click to edit Master text styles</a:t>
            </a:r>
            <a:endParaRPr lang="en-US" dirty="0"/>
          </a:p>
        </p:txBody>
      </p:sp>
      <p:sp>
        <p:nvSpPr>
          <p:cNvPr id="19" name="Content Placeholder 4">
            <a:extLst>
              <a:ext uri="{FF2B5EF4-FFF2-40B4-BE49-F238E27FC236}">
                <a16:creationId xmlns:a16="http://schemas.microsoft.com/office/drawing/2014/main" id="{26190C28-AABE-5D47-9866-814FAD5598B0}"/>
              </a:ext>
            </a:extLst>
          </p:cNvPr>
          <p:cNvSpPr>
            <a:spLocks noGrp="1"/>
          </p:cNvSpPr>
          <p:nvPr>
            <p:ph sz="quarter" idx="11" hasCustomPrompt="1"/>
          </p:nvPr>
        </p:nvSpPr>
        <p:spPr>
          <a:xfrm>
            <a:off x="4242815" y="6382904"/>
            <a:ext cx="720000" cy="18000"/>
          </a:xfrm>
          <a:solidFill>
            <a:schemeClr val="tx2"/>
          </a:solidFill>
        </p:spPr>
        <p:txBody>
          <a:bodyPr/>
          <a:lstStyle>
            <a:lvl1pPr>
              <a:defRPr>
                <a:solidFill>
                  <a:schemeClr val="bg1"/>
                </a:solidFill>
              </a:defRPr>
            </a:lvl1pPr>
          </a:lstStyle>
          <a:p>
            <a:pPr lvl="0"/>
            <a:r>
              <a:rPr lang="en-GB" dirty="0"/>
              <a:t> </a:t>
            </a:r>
            <a:endParaRPr lang="en-US" dirty="0"/>
          </a:p>
        </p:txBody>
      </p:sp>
      <p:pic>
        <p:nvPicPr>
          <p:cNvPr id="8" name="Picture 7" descr="A picture containing game&#10;&#10;Description automatically generated">
            <a:extLst>
              <a:ext uri="{FF2B5EF4-FFF2-40B4-BE49-F238E27FC236}">
                <a16:creationId xmlns:a16="http://schemas.microsoft.com/office/drawing/2014/main" id="{9714DFF4-6EE1-3F4C-83DB-24D426333D56}"/>
              </a:ext>
            </a:extLst>
          </p:cNvPr>
          <p:cNvPicPr>
            <a:picLocks noChangeAspect="1"/>
          </p:cNvPicPr>
          <p:nvPr userDrawn="1"/>
        </p:nvPicPr>
        <p:blipFill>
          <a:blip r:embed="rId3"/>
          <a:stretch>
            <a:fillRect/>
          </a:stretch>
        </p:blipFill>
        <p:spPr>
          <a:xfrm>
            <a:off x="11353800" y="6042514"/>
            <a:ext cx="627945" cy="752403"/>
          </a:xfrm>
          <a:prstGeom prst="rect">
            <a:avLst/>
          </a:prstGeom>
        </p:spPr>
      </p:pic>
    </p:spTree>
    <p:extLst>
      <p:ext uri="{BB962C8B-B14F-4D97-AF65-F5344CB8AC3E}">
        <p14:creationId xmlns:p14="http://schemas.microsoft.com/office/powerpoint/2010/main" val="525440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94BD25F3-487B-4155-B89E-4C647BBB8B21}" type="slidenum">
              <a:rPr lang="en-AU" smtClean="0"/>
              <a:t>‹#›</a:t>
            </a:fld>
            <a:endParaRPr lang="en-AU"/>
          </a:p>
        </p:txBody>
      </p:sp>
      <p:sp>
        <p:nvSpPr>
          <p:cNvPr id="5" name="Shape 148"/>
          <p:cNvSpPr/>
          <p:nvPr userDrawn="1"/>
        </p:nvSpPr>
        <p:spPr>
          <a:xfrm>
            <a:off x="1368002" y="2441354"/>
            <a:ext cx="2879513" cy="0"/>
          </a:xfrm>
          <a:custGeom>
            <a:avLst/>
            <a:gdLst/>
            <a:ahLst/>
            <a:cxnLst/>
            <a:rect l="0" t="0" r="0" b="0"/>
            <a:pathLst>
              <a:path w="2160003">
                <a:moveTo>
                  <a:pt x="0" y="0"/>
                </a:moveTo>
                <a:lnTo>
                  <a:pt x="2160003" y="0"/>
                </a:lnTo>
              </a:path>
            </a:pathLst>
          </a:custGeom>
          <a:ln w="36005" cap="flat">
            <a:miter lim="100000"/>
          </a:ln>
        </p:spPr>
        <p:style>
          <a:lnRef idx="1">
            <a:srgbClr val="008765"/>
          </a:lnRef>
          <a:fillRef idx="0">
            <a:srgbClr val="000000">
              <a:alpha val="0"/>
            </a:srgbClr>
          </a:fillRef>
          <a:effectRef idx="0">
            <a:scrgbClr r="0" g="0" b="0"/>
          </a:effectRef>
          <a:fontRef idx="none"/>
        </p:style>
        <p:txBody>
          <a:bodyPr/>
          <a:lstStyle/>
          <a:p>
            <a:endParaRPr lang="en-AU" sz="1800"/>
          </a:p>
        </p:txBody>
      </p:sp>
    </p:spTree>
    <p:extLst>
      <p:ext uri="{BB962C8B-B14F-4D97-AF65-F5344CB8AC3E}">
        <p14:creationId xmlns:p14="http://schemas.microsoft.com/office/powerpoint/2010/main" val="3172224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6432000" y="0"/>
            <a:ext cx="5760000" cy="6858000"/>
          </a:xfrm>
        </p:spPr>
        <p:txBody>
          <a:bodyPr anchor="ctr" anchorCtr="1"/>
          <a:lstStyle/>
          <a:p>
            <a:endParaRPr lang="en-AU" dirty="0"/>
          </a:p>
        </p:txBody>
      </p:sp>
      <p:sp>
        <p:nvSpPr>
          <p:cNvPr id="2" name="Title 1"/>
          <p:cNvSpPr>
            <a:spLocks noGrp="1"/>
          </p:cNvSpPr>
          <p:nvPr>
            <p:ph type="title"/>
          </p:nvPr>
        </p:nvSpPr>
        <p:spPr>
          <a:xfrm>
            <a:off x="1368000" y="1440002"/>
            <a:ext cx="4728000" cy="850439"/>
          </a:xfrm>
        </p:spPr>
        <p:txBody>
          <a:bodyPr/>
          <a:lstStyle>
            <a:lvl1pPr>
              <a:defRPr/>
            </a:lvl1pPr>
          </a:lstStyle>
          <a:p>
            <a:r>
              <a:rPr lang="en-US" dirty="0"/>
              <a:t>Click to edit Master title style</a:t>
            </a:r>
          </a:p>
        </p:txBody>
      </p:sp>
      <p:sp>
        <p:nvSpPr>
          <p:cNvPr id="3" name="Content Placeholder 2"/>
          <p:cNvSpPr>
            <a:spLocks noGrp="1"/>
          </p:cNvSpPr>
          <p:nvPr>
            <p:ph idx="1"/>
          </p:nvPr>
        </p:nvSpPr>
        <p:spPr>
          <a:xfrm>
            <a:off x="1368001" y="3071603"/>
            <a:ext cx="4728000" cy="31959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94BD25F3-487B-4155-B89E-4C647BBB8B21}" type="slidenum">
              <a:rPr lang="en-AU" smtClean="0"/>
              <a:t>‹#›</a:t>
            </a:fld>
            <a:endParaRPr lang="en-AU"/>
          </a:p>
        </p:txBody>
      </p:sp>
      <p:sp>
        <p:nvSpPr>
          <p:cNvPr id="7" name="Shape 148"/>
          <p:cNvSpPr/>
          <p:nvPr userDrawn="1"/>
        </p:nvSpPr>
        <p:spPr>
          <a:xfrm>
            <a:off x="1368002" y="2858603"/>
            <a:ext cx="2879513" cy="0"/>
          </a:xfrm>
          <a:custGeom>
            <a:avLst/>
            <a:gdLst/>
            <a:ahLst/>
            <a:cxnLst/>
            <a:rect l="0" t="0" r="0" b="0"/>
            <a:pathLst>
              <a:path w="2160003">
                <a:moveTo>
                  <a:pt x="0" y="0"/>
                </a:moveTo>
                <a:lnTo>
                  <a:pt x="2160003" y="0"/>
                </a:lnTo>
              </a:path>
            </a:pathLst>
          </a:custGeom>
          <a:ln w="36005" cap="flat">
            <a:miter lim="100000"/>
          </a:ln>
        </p:spPr>
        <p:style>
          <a:lnRef idx="1">
            <a:srgbClr val="008765"/>
          </a:lnRef>
          <a:fillRef idx="0">
            <a:srgbClr val="000000">
              <a:alpha val="0"/>
            </a:srgbClr>
          </a:fillRef>
          <a:effectRef idx="0">
            <a:scrgbClr r="0" g="0" b="0"/>
          </a:effectRef>
          <a:fontRef idx="none"/>
        </p:style>
        <p:txBody>
          <a:bodyPr/>
          <a:lstStyle/>
          <a:p>
            <a:endParaRPr lang="en-AU" sz="1800"/>
          </a:p>
        </p:txBody>
      </p:sp>
      <p:pic>
        <p:nvPicPr>
          <p:cNvPr id="9" name="Picture 8">
            <a:extLst>
              <a:ext uri="{FF2B5EF4-FFF2-40B4-BE49-F238E27FC236}">
                <a16:creationId xmlns:a16="http://schemas.microsoft.com/office/drawing/2014/main" id="{5C21AD30-C6EE-4ECB-9AFD-A498BC10215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334" b="72889"/>
          <a:stretch/>
        </p:blipFill>
        <p:spPr>
          <a:xfrm>
            <a:off x="10210800" y="0"/>
            <a:ext cx="1981200" cy="1859280"/>
          </a:xfrm>
          <a:prstGeom prst="rect">
            <a:avLst/>
          </a:prstGeom>
        </p:spPr>
      </p:pic>
    </p:spTree>
    <p:extLst>
      <p:ext uri="{BB962C8B-B14F-4D97-AF65-F5344CB8AC3E}">
        <p14:creationId xmlns:p14="http://schemas.microsoft.com/office/powerpoint/2010/main" val="8909628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jp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9.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0.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71FF1D7-CBE8-44D9-92D4-1AE727520BB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1639" b="3268"/>
          <a:stretch/>
        </p:blipFill>
        <p:spPr>
          <a:xfrm>
            <a:off x="0" y="0"/>
            <a:ext cx="12189600" cy="6865258"/>
          </a:xfrm>
          <a:prstGeom prst="rect">
            <a:avLst/>
          </a:prstGeom>
        </p:spPr>
      </p:pic>
      <p:sp>
        <p:nvSpPr>
          <p:cNvPr id="13" name="Shape 11">
            <a:extLst>
              <a:ext uri="{FF2B5EF4-FFF2-40B4-BE49-F238E27FC236}">
                <a16:creationId xmlns:a16="http://schemas.microsoft.com/office/drawing/2014/main" id="{2744644C-06DA-415B-BEBC-2E606B4A721C}"/>
              </a:ext>
            </a:extLst>
          </p:cNvPr>
          <p:cNvSpPr>
            <a:spLocks noChangeAspect="1"/>
          </p:cNvSpPr>
          <p:nvPr userDrawn="1"/>
        </p:nvSpPr>
        <p:spPr>
          <a:xfrm>
            <a:off x="0" y="5"/>
            <a:ext cx="5796000" cy="5434905"/>
          </a:xfrm>
          <a:custGeom>
            <a:avLst/>
            <a:gdLst/>
            <a:ahLst/>
            <a:cxnLst/>
            <a:rect l="0" t="0" r="0" b="0"/>
            <a:pathLst>
              <a:path w="5575745" h="5228501">
                <a:moveTo>
                  <a:pt x="0" y="0"/>
                </a:moveTo>
                <a:lnTo>
                  <a:pt x="2889504" y="0"/>
                </a:lnTo>
                <a:lnTo>
                  <a:pt x="5575745" y="2027453"/>
                </a:lnTo>
                <a:lnTo>
                  <a:pt x="1943849" y="5228501"/>
                </a:lnTo>
                <a:lnTo>
                  <a:pt x="0" y="3522218"/>
                </a:lnTo>
                <a:lnTo>
                  <a:pt x="0" y="0"/>
                </a:lnTo>
                <a:close/>
              </a:path>
            </a:pathLst>
          </a:custGeom>
          <a:solidFill>
            <a:schemeClr val="accent1"/>
          </a:solidFill>
          <a:ln w="0" cap="flat">
            <a:miter lim="127000"/>
          </a:ln>
        </p:spPr>
        <p:style>
          <a:lnRef idx="0">
            <a:srgbClr val="000000">
              <a:alpha val="0"/>
            </a:srgbClr>
          </a:lnRef>
          <a:fillRef idx="1">
            <a:srgbClr val="008765"/>
          </a:fillRef>
          <a:effectRef idx="0">
            <a:scrgbClr r="0" g="0" b="0"/>
          </a:effectRef>
          <a:fontRef idx="none"/>
        </p:style>
        <p:txBody>
          <a:bodyPr/>
          <a:lstStyle/>
          <a:p>
            <a:endParaRPr lang="en-AU"/>
          </a:p>
        </p:txBody>
      </p:sp>
      <p:pic>
        <p:nvPicPr>
          <p:cNvPr id="14" name="Picture 13">
            <a:extLst>
              <a:ext uri="{FF2B5EF4-FFF2-40B4-BE49-F238E27FC236}">
                <a16:creationId xmlns:a16="http://schemas.microsoft.com/office/drawing/2014/main" id="{B5CCB948-C44E-49FB-93DA-FC5C3CA70F2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8334" b="72889"/>
          <a:stretch/>
        </p:blipFill>
        <p:spPr>
          <a:xfrm>
            <a:off x="10210800" y="0"/>
            <a:ext cx="1981200" cy="1859280"/>
          </a:xfrm>
          <a:prstGeom prst="rect">
            <a:avLst/>
          </a:prstGeom>
        </p:spPr>
      </p:pic>
      <p:sp>
        <p:nvSpPr>
          <p:cNvPr id="2" name="Title Placeholder 1"/>
          <p:cNvSpPr>
            <a:spLocks noGrp="1"/>
          </p:cNvSpPr>
          <p:nvPr>
            <p:ph type="title"/>
          </p:nvPr>
        </p:nvSpPr>
        <p:spPr>
          <a:xfrm>
            <a:off x="384000" y="1079999"/>
            <a:ext cx="4144457" cy="1782000"/>
          </a:xfrm>
          <a:prstGeom prst="rect">
            <a:avLst/>
          </a:prstGeom>
        </p:spPr>
        <p:txBody>
          <a:bodyPr vert="horz" lIns="0" tIns="0" rIns="0" bIns="0" rtlCol="0" anchor="t" anchorCtr="0">
            <a:noAutofit/>
          </a:bodyPr>
          <a:lstStyle/>
          <a:p>
            <a:r>
              <a:rPr lang="en-GB"/>
              <a:t>Click to edit Master title style</a:t>
            </a:r>
            <a:endParaRPr lang="en-US" dirty="0"/>
          </a:p>
        </p:txBody>
      </p:sp>
      <p:sp>
        <p:nvSpPr>
          <p:cNvPr id="3" name="Text Placeholder 2"/>
          <p:cNvSpPr>
            <a:spLocks noGrp="1"/>
          </p:cNvSpPr>
          <p:nvPr>
            <p:ph type="body" idx="1"/>
          </p:nvPr>
        </p:nvSpPr>
        <p:spPr>
          <a:xfrm>
            <a:off x="384000" y="3078003"/>
            <a:ext cx="5102400" cy="863997"/>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Shape 148"/>
          <p:cNvSpPr/>
          <p:nvPr userDrawn="1"/>
        </p:nvSpPr>
        <p:spPr>
          <a:xfrm>
            <a:off x="384004" y="2861999"/>
            <a:ext cx="2879513" cy="0"/>
          </a:xfrm>
          <a:custGeom>
            <a:avLst/>
            <a:gdLst/>
            <a:ahLst/>
            <a:cxnLst/>
            <a:rect l="0" t="0" r="0" b="0"/>
            <a:pathLst>
              <a:path w="2160003">
                <a:moveTo>
                  <a:pt x="0" y="0"/>
                </a:moveTo>
                <a:lnTo>
                  <a:pt x="2160003" y="0"/>
                </a:lnTo>
              </a:path>
            </a:pathLst>
          </a:custGeom>
          <a:ln w="36005" cap="flat">
            <a:solidFill>
              <a:schemeClr val="bg1"/>
            </a:solidFill>
            <a:miter lim="100000"/>
          </a:ln>
        </p:spPr>
        <p:style>
          <a:lnRef idx="1">
            <a:srgbClr val="008765"/>
          </a:lnRef>
          <a:fillRef idx="0">
            <a:srgbClr val="000000">
              <a:alpha val="0"/>
            </a:srgbClr>
          </a:fillRef>
          <a:effectRef idx="0">
            <a:scrgbClr r="0" g="0" b="0"/>
          </a:effectRef>
          <a:fontRef idx="none"/>
        </p:style>
        <p:txBody>
          <a:bodyPr/>
          <a:lstStyle/>
          <a:p>
            <a:endParaRPr lang="en-AU" sz="1800"/>
          </a:p>
        </p:txBody>
      </p:sp>
      <p:sp>
        <p:nvSpPr>
          <p:cNvPr id="11" name="Slide Number Placeholder 5"/>
          <p:cNvSpPr>
            <a:spLocks noGrp="1"/>
          </p:cNvSpPr>
          <p:nvPr>
            <p:ph type="sldNum" sz="quarter" idx="4"/>
          </p:nvPr>
        </p:nvSpPr>
        <p:spPr>
          <a:xfrm>
            <a:off x="0" y="6573521"/>
            <a:ext cx="548640" cy="254000"/>
          </a:xfrm>
          <a:prstGeom prst="rect">
            <a:avLst/>
          </a:prstGeom>
        </p:spPr>
        <p:txBody>
          <a:bodyPr vert="horz" lIns="0" tIns="0" rIns="0" bIns="0" rtlCol="0" anchor="ctr" anchorCtr="1"/>
          <a:lstStyle>
            <a:lvl1pPr algn="l">
              <a:defRPr sz="1000" b="1">
                <a:solidFill>
                  <a:schemeClr val="bg1"/>
                </a:solidFill>
              </a:defRPr>
            </a:lvl1pPr>
          </a:lstStyle>
          <a:p>
            <a:fld id="{94BD25F3-487B-4155-B89E-4C647BBB8B21}" type="slidenum">
              <a:rPr lang="en-AU" smtClean="0"/>
              <a:pPr/>
              <a:t>‹#›</a:t>
            </a:fld>
            <a:endParaRPr lang="en-AU"/>
          </a:p>
        </p:txBody>
      </p:sp>
    </p:spTree>
    <p:extLst>
      <p:ext uri="{BB962C8B-B14F-4D97-AF65-F5344CB8AC3E}">
        <p14:creationId xmlns:p14="http://schemas.microsoft.com/office/powerpoint/2010/main" val="3023956178"/>
      </p:ext>
    </p:extLst>
  </p:cSld>
  <p:clrMap bg1="lt1" tx1="dk1" bg2="lt2" tx2="dk2" accent1="accent1" accent2="accent2" accent3="accent3" accent4="accent4" accent5="accent5" accent6="accent6" hlink="hlink" folHlink="folHlink"/>
  <p:sldLayoutIdLst>
    <p:sldLayoutId id="2147483688" r:id="rId1"/>
    <p:sldLayoutId id="2147483745" r:id="rId2"/>
  </p:sldLayoutIdLst>
  <p:hf hdr="0" ftr="0" dt="0"/>
  <p:txStyles>
    <p:titleStyle>
      <a:lvl1pPr algn="l" defTabSz="914400" rtl="0" eaLnBrk="1" latinLnBrk="0" hangingPunct="1">
        <a:lnSpc>
          <a:spcPct val="105000"/>
        </a:lnSpc>
        <a:spcBef>
          <a:spcPct val="0"/>
        </a:spcBef>
        <a:spcAft>
          <a:spcPts val="800"/>
        </a:spcAft>
        <a:buNone/>
        <a:defRPr sz="4000" b="1" kern="1200" baseline="0">
          <a:solidFill>
            <a:schemeClr val="bg1"/>
          </a:solidFill>
          <a:latin typeface="+mj-lt"/>
          <a:ea typeface="+mj-ea"/>
          <a:cs typeface="+mj-cs"/>
        </a:defRPr>
      </a:lvl1pPr>
    </p:titleStyle>
    <p:bodyStyle>
      <a:lvl1pPr marL="0" indent="0" algn="l" defTabSz="914400" rtl="0" eaLnBrk="1" latinLnBrk="0" hangingPunct="1">
        <a:lnSpc>
          <a:spcPct val="105000"/>
        </a:lnSpc>
        <a:spcBef>
          <a:spcPts val="0"/>
        </a:spcBef>
        <a:spcAft>
          <a:spcPts val="0"/>
        </a:spcAft>
        <a:buFont typeface="Calibri" panose="020F0502020204030204" pitchFamily="34" charset="0"/>
        <a:buChar char="﻿"/>
        <a:defRPr sz="1900" kern="1200">
          <a:solidFill>
            <a:schemeClr val="bg1"/>
          </a:solidFill>
          <a:latin typeface="+mn-lt"/>
          <a:ea typeface="+mn-ea"/>
          <a:cs typeface="+mn-cs"/>
        </a:defRPr>
      </a:lvl1pPr>
      <a:lvl2pPr marL="0" indent="0" algn="l" defTabSz="914400" rtl="0" eaLnBrk="1" latinLnBrk="0" hangingPunct="1">
        <a:lnSpc>
          <a:spcPct val="105000"/>
        </a:lnSpc>
        <a:spcBef>
          <a:spcPts val="0"/>
        </a:spcBef>
        <a:spcAft>
          <a:spcPts val="1280"/>
        </a:spcAft>
        <a:buFont typeface="Calibri" panose="020F0502020204030204" pitchFamily="34" charset="0"/>
        <a:buChar char="﻿"/>
        <a:defRPr sz="1900" kern="1200">
          <a:solidFill>
            <a:schemeClr val="bg1"/>
          </a:solidFill>
          <a:latin typeface="+mn-lt"/>
          <a:ea typeface="+mn-ea"/>
          <a:cs typeface="+mn-cs"/>
        </a:defRPr>
      </a:lvl2pPr>
      <a:lvl3pPr marL="144000" indent="-144000" algn="l" defTabSz="914400" rtl="0" eaLnBrk="1" latinLnBrk="0" hangingPunct="1">
        <a:lnSpc>
          <a:spcPct val="105000"/>
        </a:lnSpc>
        <a:spcBef>
          <a:spcPts val="0"/>
        </a:spcBef>
        <a:spcAft>
          <a:spcPts val="575"/>
        </a:spcAft>
        <a:buFontTx/>
        <a:buBlip>
          <a:blip r:embed="rId6"/>
        </a:buBlip>
        <a:defRPr sz="1900" kern="1200">
          <a:solidFill>
            <a:schemeClr val="bg1"/>
          </a:solidFill>
          <a:latin typeface="+mn-lt"/>
          <a:ea typeface="+mn-ea"/>
          <a:cs typeface="+mn-cs"/>
        </a:defRPr>
      </a:lvl3pPr>
      <a:lvl4pPr marL="288000" indent="-144000" algn="l" defTabSz="914400" rtl="0" eaLnBrk="1" latinLnBrk="0" hangingPunct="1">
        <a:lnSpc>
          <a:spcPct val="105000"/>
        </a:lnSpc>
        <a:spcBef>
          <a:spcPts val="0"/>
        </a:spcBef>
        <a:spcAft>
          <a:spcPts val="575"/>
        </a:spcAft>
        <a:buFontTx/>
        <a:buBlip>
          <a:blip r:embed="rId6"/>
        </a:buBlip>
        <a:defRPr sz="1900" kern="1200">
          <a:solidFill>
            <a:schemeClr val="bg1"/>
          </a:solidFill>
          <a:latin typeface="+mn-lt"/>
          <a:ea typeface="+mn-ea"/>
          <a:cs typeface="+mn-cs"/>
        </a:defRPr>
      </a:lvl4pPr>
      <a:lvl5pPr marL="432000" indent="-144000" algn="l" defTabSz="914400" rtl="0" eaLnBrk="1" latinLnBrk="0" hangingPunct="1">
        <a:lnSpc>
          <a:spcPct val="105000"/>
        </a:lnSpc>
        <a:spcBef>
          <a:spcPts val="0"/>
        </a:spcBef>
        <a:spcAft>
          <a:spcPts val="575"/>
        </a:spcAft>
        <a:buFontTx/>
        <a:buBlip>
          <a:blip r:embed="rId6"/>
        </a:buBlip>
        <a:defRPr sz="19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2BA344F-00DD-4B96-8EBE-9CC781286AF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8950" b="16035"/>
          <a:stretch/>
        </p:blipFill>
        <p:spPr>
          <a:xfrm>
            <a:off x="0" y="-1"/>
            <a:ext cx="12189600" cy="6858001"/>
          </a:xfrm>
          <a:prstGeom prst="rect">
            <a:avLst/>
          </a:prstGeom>
        </p:spPr>
      </p:pic>
      <p:sp>
        <p:nvSpPr>
          <p:cNvPr id="9" name="Shape 798">
            <a:extLst>
              <a:ext uri="{FF2B5EF4-FFF2-40B4-BE49-F238E27FC236}">
                <a16:creationId xmlns:a16="http://schemas.microsoft.com/office/drawing/2014/main" id="{A69E3A94-BFF4-470A-A23F-097F48ED1346}"/>
              </a:ext>
            </a:extLst>
          </p:cNvPr>
          <p:cNvSpPr>
            <a:spLocks noChangeAspect="1"/>
          </p:cNvSpPr>
          <p:nvPr userDrawn="1"/>
        </p:nvSpPr>
        <p:spPr>
          <a:xfrm>
            <a:off x="0" y="3762000"/>
            <a:ext cx="4131156" cy="3096000"/>
          </a:xfrm>
          <a:custGeom>
            <a:avLst/>
            <a:gdLst/>
            <a:ahLst/>
            <a:cxnLst/>
            <a:rect l="0" t="0" r="0" b="0"/>
            <a:pathLst>
              <a:path w="3606787" h="2702637">
                <a:moveTo>
                  <a:pt x="2515946" y="0"/>
                </a:moveTo>
                <a:lnTo>
                  <a:pt x="3606787" y="2702637"/>
                </a:lnTo>
                <a:lnTo>
                  <a:pt x="0" y="2702637"/>
                </a:lnTo>
                <a:lnTo>
                  <a:pt x="0" y="418643"/>
                </a:lnTo>
                <a:lnTo>
                  <a:pt x="2515946" y="0"/>
                </a:lnTo>
                <a:close/>
              </a:path>
            </a:pathLst>
          </a:custGeom>
          <a:solidFill>
            <a:schemeClr val="accent1"/>
          </a:solidFill>
          <a:ln w="0" cap="flat">
            <a:miter lim="127000"/>
          </a:ln>
        </p:spPr>
        <p:style>
          <a:lnRef idx="0">
            <a:srgbClr val="000000">
              <a:alpha val="0"/>
            </a:srgbClr>
          </a:lnRef>
          <a:fillRef idx="1">
            <a:srgbClr val="008765"/>
          </a:fillRef>
          <a:effectRef idx="0">
            <a:scrgbClr r="0" g="0" b="0"/>
          </a:effectRef>
          <a:fontRef idx="none"/>
        </p:style>
        <p:txBody>
          <a:bodyPr/>
          <a:lstStyle/>
          <a:p>
            <a:endParaRPr lang="en-AU" sz="1800"/>
          </a:p>
        </p:txBody>
      </p:sp>
      <p:pic>
        <p:nvPicPr>
          <p:cNvPr id="13" name="Picture 12">
            <a:extLst>
              <a:ext uri="{FF2B5EF4-FFF2-40B4-BE49-F238E27FC236}">
                <a16:creationId xmlns:a16="http://schemas.microsoft.com/office/drawing/2014/main" id="{36D0D792-5176-4CB0-ACFD-EAFC8A1ED3EE}"/>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8334" b="72889"/>
          <a:stretch/>
        </p:blipFill>
        <p:spPr>
          <a:xfrm>
            <a:off x="10210799" y="0"/>
            <a:ext cx="1981200" cy="1859280"/>
          </a:xfrm>
          <a:prstGeom prst="rect">
            <a:avLst/>
          </a:prstGeom>
        </p:spPr>
      </p:pic>
      <p:sp>
        <p:nvSpPr>
          <p:cNvPr id="2" name="Title Placeholder 1"/>
          <p:cNvSpPr>
            <a:spLocks noGrp="1"/>
          </p:cNvSpPr>
          <p:nvPr>
            <p:ph type="title"/>
          </p:nvPr>
        </p:nvSpPr>
        <p:spPr>
          <a:xfrm>
            <a:off x="528320" y="4541520"/>
            <a:ext cx="3007360" cy="1899920"/>
          </a:xfrm>
          <a:prstGeom prst="rect">
            <a:avLst/>
          </a:prstGeom>
        </p:spPr>
        <p:txBody>
          <a:bodyPr vert="horz" lIns="0" tIns="0" rIns="0" bIns="0" rtlCol="0" anchor="b" anchorCtr="0">
            <a:noAutofit/>
          </a:bodyPr>
          <a:lstStyle/>
          <a:p>
            <a:r>
              <a:rPr lang="en-US" dirty="0"/>
              <a:t>Click to edit Master title style</a:t>
            </a:r>
          </a:p>
        </p:txBody>
      </p:sp>
      <p:sp>
        <p:nvSpPr>
          <p:cNvPr id="12" name="Slide Number Placeholder 5"/>
          <p:cNvSpPr>
            <a:spLocks noGrp="1"/>
          </p:cNvSpPr>
          <p:nvPr>
            <p:ph type="sldNum" sz="quarter" idx="4"/>
          </p:nvPr>
        </p:nvSpPr>
        <p:spPr>
          <a:xfrm>
            <a:off x="0" y="6573521"/>
            <a:ext cx="548640" cy="254000"/>
          </a:xfrm>
          <a:prstGeom prst="rect">
            <a:avLst/>
          </a:prstGeom>
        </p:spPr>
        <p:txBody>
          <a:bodyPr vert="horz" lIns="0" tIns="0" rIns="0" bIns="0" rtlCol="0" anchor="ctr" anchorCtr="1"/>
          <a:lstStyle>
            <a:lvl1pPr algn="l">
              <a:defRPr sz="1000" b="1">
                <a:solidFill>
                  <a:schemeClr val="bg1"/>
                </a:solidFill>
              </a:defRPr>
            </a:lvl1pPr>
          </a:lstStyle>
          <a:p>
            <a:fld id="{94BD25F3-487B-4155-B89E-4C647BBB8B21}" type="slidenum">
              <a:rPr lang="en-AU" smtClean="0"/>
              <a:pPr/>
              <a:t>‹#›</a:t>
            </a:fld>
            <a:endParaRPr lang="en-AU"/>
          </a:p>
        </p:txBody>
      </p:sp>
    </p:spTree>
    <p:extLst>
      <p:ext uri="{BB962C8B-B14F-4D97-AF65-F5344CB8AC3E}">
        <p14:creationId xmlns:p14="http://schemas.microsoft.com/office/powerpoint/2010/main" val="788143214"/>
      </p:ext>
    </p:extLst>
  </p:cSld>
  <p:clrMap bg1="lt1" tx1="dk1" bg2="lt2" tx2="dk2" accent1="accent1" accent2="accent2" accent3="accent3" accent4="accent4" accent5="accent5" accent6="accent6" hlink="hlink" folHlink="folHlink"/>
  <p:sldLayoutIdLst>
    <p:sldLayoutId id="2147483743" r:id="rId1"/>
    <p:sldLayoutId id="2147483747" r:id="rId2"/>
  </p:sldLayoutIdLst>
  <p:hf hdr="0" ftr="0" dt="0"/>
  <p:txStyles>
    <p:titleStyle>
      <a:lvl1pPr algn="l" defTabSz="914400" rtl="0" eaLnBrk="1" latinLnBrk="0" hangingPunct="1">
        <a:lnSpc>
          <a:spcPct val="105000"/>
        </a:lnSpc>
        <a:spcBef>
          <a:spcPct val="0"/>
        </a:spcBef>
        <a:spcAft>
          <a:spcPts val="3000"/>
        </a:spcAft>
        <a:buNone/>
        <a:defRPr sz="1650" b="0" kern="1200" baseline="0">
          <a:solidFill>
            <a:schemeClr val="bg1"/>
          </a:solidFill>
          <a:latin typeface="+mj-lt"/>
          <a:ea typeface="+mj-ea"/>
          <a:cs typeface="+mj-cs"/>
        </a:defRPr>
      </a:lvl1pPr>
    </p:titleStyle>
    <p:bodyStyle>
      <a:lvl1pPr marL="0" indent="0" algn="l" defTabSz="914400" rtl="0" eaLnBrk="1" latinLnBrk="0" hangingPunct="1">
        <a:lnSpc>
          <a:spcPct val="105000"/>
        </a:lnSpc>
        <a:spcBef>
          <a:spcPts val="0"/>
        </a:spcBef>
        <a:spcAft>
          <a:spcPts val="0"/>
        </a:spcAft>
        <a:buFont typeface="Calibri" panose="020F0502020204030204" pitchFamily="34" charset="0"/>
        <a:buChar char="﻿"/>
        <a:defRPr sz="1900" kern="1200">
          <a:solidFill>
            <a:schemeClr val="bg1"/>
          </a:solidFill>
          <a:latin typeface="+mn-lt"/>
          <a:ea typeface="+mn-ea"/>
          <a:cs typeface="+mn-cs"/>
        </a:defRPr>
      </a:lvl1pPr>
      <a:lvl2pPr marL="0" indent="0" algn="l" defTabSz="914400" rtl="0" eaLnBrk="1" latinLnBrk="0" hangingPunct="1">
        <a:lnSpc>
          <a:spcPct val="105000"/>
        </a:lnSpc>
        <a:spcBef>
          <a:spcPts val="0"/>
        </a:spcBef>
        <a:spcAft>
          <a:spcPts val="1280"/>
        </a:spcAft>
        <a:buFont typeface="Calibri" panose="020F0502020204030204" pitchFamily="34" charset="0"/>
        <a:buChar char="﻿"/>
        <a:defRPr sz="1900" kern="1200">
          <a:solidFill>
            <a:schemeClr val="bg1"/>
          </a:solidFill>
          <a:latin typeface="+mn-lt"/>
          <a:ea typeface="+mn-ea"/>
          <a:cs typeface="+mn-cs"/>
        </a:defRPr>
      </a:lvl2pPr>
      <a:lvl3pPr marL="144000" indent="-144000" algn="l" defTabSz="914400" rtl="0" eaLnBrk="1" latinLnBrk="0" hangingPunct="1">
        <a:lnSpc>
          <a:spcPct val="105000"/>
        </a:lnSpc>
        <a:spcBef>
          <a:spcPts val="0"/>
        </a:spcBef>
        <a:spcAft>
          <a:spcPts val="575"/>
        </a:spcAft>
        <a:buFontTx/>
        <a:buBlip>
          <a:blip r:embed="rId6"/>
        </a:buBlip>
        <a:defRPr sz="1900" kern="1200">
          <a:solidFill>
            <a:schemeClr val="bg1"/>
          </a:solidFill>
          <a:latin typeface="+mn-lt"/>
          <a:ea typeface="+mn-ea"/>
          <a:cs typeface="+mn-cs"/>
        </a:defRPr>
      </a:lvl3pPr>
      <a:lvl4pPr marL="288000" indent="-144000" algn="l" defTabSz="914400" rtl="0" eaLnBrk="1" latinLnBrk="0" hangingPunct="1">
        <a:lnSpc>
          <a:spcPct val="105000"/>
        </a:lnSpc>
        <a:spcBef>
          <a:spcPts val="0"/>
        </a:spcBef>
        <a:spcAft>
          <a:spcPts val="575"/>
        </a:spcAft>
        <a:buFontTx/>
        <a:buBlip>
          <a:blip r:embed="rId6"/>
        </a:buBlip>
        <a:defRPr sz="1900" kern="1200">
          <a:solidFill>
            <a:schemeClr val="bg1"/>
          </a:solidFill>
          <a:latin typeface="+mn-lt"/>
          <a:ea typeface="+mn-ea"/>
          <a:cs typeface="+mn-cs"/>
        </a:defRPr>
      </a:lvl4pPr>
      <a:lvl5pPr marL="432000" indent="-144000" algn="l" defTabSz="914400" rtl="0" eaLnBrk="1" latinLnBrk="0" hangingPunct="1">
        <a:lnSpc>
          <a:spcPct val="105000"/>
        </a:lnSpc>
        <a:spcBef>
          <a:spcPts val="0"/>
        </a:spcBef>
        <a:spcAft>
          <a:spcPts val="575"/>
        </a:spcAft>
        <a:buFontTx/>
        <a:buBlip>
          <a:blip r:embed="rId6"/>
        </a:buBlip>
        <a:defRPr sz="19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67999" y="1440002"/>
            <a:ext cx="9120000" cy="850439"/>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1368000" y="2700005"/>
            <a:ext cx="9120000" cy="3656351"/>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0" y="6573521"/>
            <a:ext cx="548640" cy="254000"/>
          </a:xfrm>
          <a:prstGeom prst="rect">
            <a:avLst/>
          </a:prstGeom>
        </p:spPr>
        <p:txBody>
          <a:bodyPr vert="horz" lIns="0" tIns="0" rIns="0" bIns="0" rtlCol="0" anchor="ctr" anchorCtr="1"/>
          <a:lstStyle>
            <a:lvl1pPr algn="l">
              <a:defRPr sz="1000" b="1">
                <a:solidFill>
                  <a:schemeClr val="bg1"/>
                </a:solidFill>
              </a:defRPr>
            </a:lvl1pPr>
          </a:lstStyle>
          <a:p>
            <a:fld id="{94BD25F3-487B-4155-B89E-4C647BBB8B21}" type="slidenum">
              <a:rPr lang="en-AU" smtClean="0"/>
              <a:pPr/>
              <a:t>‹#›</a:t>
            </a:fld>
            <a:endParaRPr lang="en-AU"/>
          </a:p>
        </p:txBody>
      </p:sp>
      <p:pic>
        <p:nvPicPr>
          <p:cNvPr id="8" name="Picture 7">
            <a:extLst>
              <a:ext uri="{FF2B5EF4-FFF2-40B4-BE49-F238E27FC236}">
                <a16:creationId xmlns:a16="http://schemas.microsoft.com/office/drawing/2014/main" id="{2427DF28-B748-4EF0-96FB-D61C2E49140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23175"/>
          <a:stretch/>
        </p:blipFill>
        <p:spPr>
          <a:xfrm>
            <a:off x="0" y="0"/>
            <a:ext cx="7024914" cy="6858000"/>
          </a:xfrm>
          <a:prstGeom prst="rect">
            <a:avLst/>
          </a:prstGeom>
        </p:spPr>
      </p:pic>
      <p:pic>
        <p:nvPicPr>
          <p:cNvPr id="9" name="Picture 8">
            <a:extLst>
              <a:ext uri="{FF2B5EF4-FFF2-40B4-BE49-F238E27FC236}">
                <a16:creationId xmlns:a16="http://schemas.microsoft.com/office/drawing/2014/main" id="{FFAC949D-C86D-412D-BB78-3F8C9663DF69}"/>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78334" b="72889"/>
          <a:stretch/>
        </p:blipFill>
        <p:spPr>
          <a:xfrm>
            <a:off x="10210800" y="0"/>
            <a:ext cx="1981200" cy="1859280"/>
          </a:xfrm>
          <a:prstGeom prst="rect">
            <a:avLst/>
          </a:prstGeom>
        </p:spPr>
      </p:pic>
    </p:spTree>
    <p:extLst>
      <p:ext uri="{BB962C8B-B14F-4D97-AF65-F5344CB8AC3E}">
        <p14:creationId xmlns:p14="http://schemas.microsoft.com/office/powerpoint/2010/main" val="565090335"/>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46" r:id="rId3"/>
  </p:sldLayoutIdLst>
  <p:hf hdr="0" ftr="0" dt="0"/>
  <p:txStyles>
    <p:titleStyle>
      <a:lvl1pPr algn="l" defTabSz="914400" rtl="0" eaLnBrk="1" latinLnBrk="0" hangingPunct="1">
        <a:lnSpc>
          <a:spcPct val="90000"/>
        </a:lnSpc>
        <a:spcBef>
          <a:spcPct val="0"/>
        </a:spcBef>
        <a:buNone/>
        <a:defRPr sz="3000" b="1" kern="1200" baseline="0">
          <a:solidFill>
            <a:schemeClr val="accent1"/>
          </a:solidFill>
          <a:latin typeface="+mj-lt"/>
          <a:ea typeface="+mj-ea"/>
          <a:cs typeface="+mj-cs"/>
        </a:defRPr>
      </a:lvl1pPr>
    </p:titleStyle>
    <p:bodyStyle>
      <a:lvl1pPr marL="0" indent="0" algn="l" defTabSz="914400" rtl="0" eaLnBrk="1" latinLnBrk="0" hangingPunct="1">
        <a:lnSpc>
          <a:spcPct val="105000"/>
        </a:lnSpc>
        <a:spcBef>
          <a:spcPts val="0"/>
        </a:spcBef>
        <a:spcAft>
          <a:spcPts val="975"/>
        </a:spcAft>
        <a:buFont typeface="Calibri" panose="020F0502020204030204" pitchFamily="34" charset="0"/>
        <a:buChar char="﻿"/>
        <a:defRPr sz="1900" kern="1200">
          <a:solidFill>
            <a:schemeClr val="tx1"/>
          </a:solidFill>
          <a:latin typeface="+mn-lt"/>
          <a:ea typeface="+mn-ea"/>
          <a:cs typeface="+mn-cs"/>
        </a:defRPr>
      </a:lvl1pPr>
      <a:lvl2pPr marL="0" indent="0" algn="l" defTabSz="914400" rtl="0" eaLnBrk="1" latinLnBrk="0" hangingPunct="1">
        <a:lnSpc>
          <a:spcPct val="105000"/>
        </a:lnSpc>
        <a:spcBef>
          <a:spcPts val="0"/>
        </a:spcBef>
        <a:spcAft>
          <a:spcPts val="1280"/>
        </a:spcAft>
        <a:buFont typeface="Calibri" panose="020F0502020204030204" pitchFamily="34" charset="0"/>
        <a:buChar char="﻿"/>
        <a:defRPr sz="1600" kern="1200">
          <a:solidFill>
            <a:schemeClr val="tx1"/>
          </a:solidFill>
          <a:latin typeface="+mn-lt"/>
          <a:ea typeface="+mn-ea"/>
          <a:cs typeface="+mn-cs"/>
        </a:defRPr>
      </a:lvl2pPr>
      <a:lvl3pPr marL="144000" indent="-144000" algn="l" defTabSz="914400" rtl="0" eaLnBrk="1" latinLnBrk="0" hangingPunct="1">
        <a:lnSpc>
          <a:spcPct val="105000"/>
        </a:lnSpc>
        <a:spcBef>
          <a:spcPts val="0"/>
        </a:spcBef>
        <a:spcAft>
          <a:spcPts val="575"/>
        </a:spcAft>
        <a:buFontTx/>
        <a:buBlip>
          <a:blip r:embed="rId7"/>
        </a:buBlip>
        <a:defRPr sz="1600" kern="1200">
          <a:solidFill>
            <a:schemeClr val="tx1"/>
          </a:solidFill>
          <a:latin typeface="+mn-lt"/>
          <a:ea typeface="+mn-ea"/>
          <a:cs typeface="+mn-cs"/>
        </a:defRPr>
      </a:lvl3pPr>
      <a:lvl4pPr marL="288000" indent="-144000" algn="l" defTabSz="914400" rtl="0" eaLnBrk="1" latinLnBrk="0" hangingPunct="1">
        <a:lnSpc>
          <a:spcPct val="105000"/>
        </a:lnSpc>
        <a:spcBef>
          <a:spcPts val="0"/>
        </a:spcBef>
        <a:spcAft>
          <a:spcPts val="575"/>
        </a:spcAft>
        <a:buFontTx/>
        <a:buBlip>
          <a:blip r:embed="rId7"/>
        </a:buBlip>
        <a:defRPr sz="1600" kern="1200">
          <a:solidFill>
            <a:schemeClr val="tx1"/>
          </a:solidFill>
          <a:latin typeface="+mn-lt"/>
          <a:ea typeface="+mn-ea"/>
          <a:cs typeface="+mn-cs"/>
        </a:defRPr>
      </a:lvl4pPr>
      <a:lvl5pPr marL="432000" indent="-144000" algn="l" defTabSz="914400" rtl="0" eaLnBrk="1" latinLnBrk="0" hangingPunct="1">
        <a:lnSpc>
          <a:spcPct val="105000"/>
        </a:lnSpc>
        <a:spcBef>
          <a:spcPts val="0"/>
        </a:spcBef>
        <a:spcAft>
          <a:spcPts val="575"/>
        </a:spcAft>
        <a:buFontTx/>
        <a:buBlip>
          <a:blip r:embed="rId7"/>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67999" y="1440002"/>
            <a:ext cx="9120000" cy="850439"/>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1368000" y="2700005"/>
            <a:ext cx="9120000" cy="3656351"/>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0" y="6573521"/>
            <a:ext cx="548640" cy="254000"/>
          </a:xfrm>
          <a:prstGeom prst="rect">
            <a:avLst/>
          </a:prstGeom>
        </p:spPr>
        <p:txBody>
          <a:bodyPr vert="horz" lIns="0" tIns="0" rIns="0" bIns="0" rtlCol="0" anchor="ctr" anchorCtr="1"/>
          <a:lstStyle>
            <a:lvl1pPr algn="l">
              <a:defRPr sz="1000" b="1">
                <a:solidFill>
                  <a:schemeClr val="bg1"/>
                </a:solidFill>
              </a:defRPr>
            </a:lvl1pPr>
          </a:lstStyle>
          <a:p>
            <a:fld id="{94BD25F3-487B-4155-B89E-4C647BBB8B21}" type="slidenum">
              <a:rPr lang="en-AU" smtClean="0"/>
              <a:pPr/>
              <a:t>‹#›</a:t>
            </a:fld>
            <a:endParaRPr lang="en-AU"/>
          </a:p>
        </p:txBody>
      </p:sp>
      <p:pic>
        <p:nvPicPr>
          <p:cNvPr id="8" name="Picture 7">
            <a:extLst>
              <a:ext uri="{FF2B5EF4-FFF2-40B4-BE49-F238E27FC236}">
                <a16:creationId xmlns:a16="http://schemas.microsoft.com/office/drawing/2014/main" id="{BD12862C-B1EA-4325-B8C9-0A8ED4A0F8DE}"/>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21587"/>
          <a:stretch/>
        </p:blipFill>
        <p:spPr>
          <a:xfrm>
            <a:off x="0" y="2"/>
            <a:ext cx="7170057" cy="6857999"/>
          </a:xfrm>
          <a:prstGeom prst="rect">
            <a:avLst/>
          </a:prstGeom>
        </p:spPr>
      </p:pic>
      <p:pic>
        <p:nvPicPr>
          <p:cNvPr id="9" name="Picture 8">
            <a:extLst>
              <a:ext uri="{FF2B5EF4-FFF2-40B4-BE49-F238E27FC236}">
                <a16:creationId xmlns:a16="http://schemas.microsoft.com/office/drawing/2014/main" id="{466538CF-9DA5-4BF6-92CD-7A707E8DFD4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8334" b="72889"/>
          <a:stretch/>
        </p:blipFill>
        <p:spPr>
          <a:xfrm>
            <a:off x="10210800" y="0"/>
            <a:ext cx="1981200" cy="1859280"/>
          </a:xfrm>
          <a:prstGeom prst="rect">
            <a:avLst/>
          </a:prstGeom>
        </p:spPr>
      </p:pic>
    </p:spTree>
    <p:extLst>
      <p:ext uri="{BB962C8B-B14F-4D97-AF65-F5344CB8AC3E}">
        <p14:creationId xmlns:p14="http://schemas.microsoft.com/office/powerpoint/2010/main" val="3712479018"/>
      </p:ext>
    </p:extLst>
  </p:cSld>
  <p:clrMap bg1="lt1" tx1="dk1" bg2="lt2" tx2="dk2" accent1="accent1" accent2="accent2" accent3="accent3" accent4="accent4" accent5="accent5" accent6="accent6" hlink="hlink" folHlink="folHlink"/>
  <p:sldLayoutIdLst>
    <p:sldLayoutId id="2147483728" r:id="rId1"/>
    <p:sldLayoutId id="2147483729" r:id="rId2"/>
  </p:sldLayoutIdLst>
  <p:hf hdr="0" ftr="0" dt="0"/>
  <p:txStyles>
    <p:titleStyle>
      <a:lvl1pPr algn="l" defTabSz="914400" rtl="0" eaLnBrk="1" latinLnBrk="0" hangingPunct="1">
        <a:lnSpc>
          <a:spcPct val="90000"/>
        </a:lnSpc>
        <a:spcBef>
          <a:spcPct val="0"/>
        </a:spcBef>
        <a:buNone/>
        <a:defRPr sz="3000" b="1" kern="1200" baseline="0">
          <a:solidFill>
            <a:schemeClr val="accent1"/>
          </a:solidFill>
          <a:latin typeface="+mj-lt"/>
          <a:ea typeface="+mj-ea"/>
          <a:cs typeface="+mj-cs"/>
        </a:defRPr>
      </a:lvl1pPr>
    </p:titleStyle>
    <p:bodyStyle>
      <a:lvl1pPr marL="0" indent="0" algn="l" defTabSz="914400" rtl="0" eaLnBrk="1" latinLnBrk="0" hangingPunct="1">
        <a:lnSpc>
          <a:spcPct val="105000"/>
        </a:lnSpc>
        <a:spcBef>
          <a:spcPts val="0"/>
        </a:spcBef>
        <a:spcAft>
          <a:spcPts val="975"/>
        </a:spcAft>
        <a:buFont typeface="Calibri" panose="020F0502020204030204" pitchFamily="34" charset="0"/>
        <a:buChar char="﻿"/>
        <a:defRPr sz="1900" kern="1200">
          <a:solidFill>
            <a:schemeClr val="tx1"/>
          </a:solidFill>
          <a:latin typeface="+mn-lt"/>
          <a:ea typeface="+mn-ea"/>
          <a:cs typeface="+mn-cs"/>
        </a:defRPr>
      </a:lvl1pPr>
      <a:lvl2pPr marL="0" indent="0" algn="l" defTabSz="914400" rtl="0" eaLnBrk="1" latinLnBrk="0" hangingPunct="1">
        <a:lnSpc>
          <a:spcPct val="105000"/>
        </a:lnSpc>
        <a:spcBef>
          <a:spcPts val="0"/>
        </a:spcBef>
        <a:spcAft>
          <a:spcPts val="1280"/>
        </a:spcAft>
        <a:buFont typeface="Calibri" panose="020F0502020204030204" pitchFamily="34" charset="0"/>
        <a:buChar char="﻿"/>
        <a:defRPr sz="1600" kern="1200">
          <a:solidFill>
            <a:schemeClr val="tx1"/>
          </a:solidFill>
          <a:latin typeface="+mn-lt"/>
          <a:ea typeface="+mn-ea"/>
          <a:cs typeface="+mn-cs"/>
        </a:defRPr>
      </a:lvl2pPr>
      <a:lvl3pPr marL="144000" indent="-144000" algn="l" defTabSz="914400" rtl="0" eaLnBrk="1" latinLnBrk="0" hangingPunct="1">
        <a:lnSpc>
          <a:spcPct val="105000"/>
        </a:lnSpc>
        <a:spcBef>
          <a:spcPts val="0"/>
        </a:spcBef>
        <a:spcAft>
          <a:spcPts val="575"/>
        </a:spcAft>
        <a:buFontTx/>
        <a:buBlip>
          <a:blip r:embed="rId6"/>
        </a:buBlip>
        <a:defRPr sz="1600" kern="1200">
          <a:solidFill>
            <a:schemeClr val="tx1"/>
          </a:solidFill>
          <a:latin typeface="+mn-lt"/>
          <a:ea typeface="+mn-ea"/>
          <a:cs typeface="+mn-cs"/>
        </a:defRPr>
      </a:lvl3pPr>
      <a:lvl4pPr marL="288000" indent="-144000" algn="l" defTabSz="914400" rtl="0" eaLnBrk="1" latinLnBrk="0" hangingPunct="1">
        <a:lnSpc>
          <a:spcPct val="105000"/>
        </a:lnSpc>
        <a:spcBef>
          <a:spcPts val="0"/>
        </a:spcBef>
        <a:spcAft>
          <a:spcPts val="575"/>
        </a:spcAft>
        <a:buFontTx/>
        <a:buBlip>
          <a:blip r:embed="rId6"/>
        </a:buBlip>
        <a:defRPr sz="1600" kern="1200">
          <a:solidFill>
            <a:schemeClr val="tx1"/>
          </a:solidFill>
          <a:latin typeface="+mn-lt"/>
          <a:ea typeface="+mn-ea"/>
          <a:cs typeface="+mn-cs"/>
        </a:defRPr>
      </a:lvl4pPr>
      <a:lvl5pPr marL="432000" indent="-144000" algn="l" defTabSz="914400" rtl="0" eaLnBrk="1" latinLnBrk="0" hangingPunct="1">
        <a:lnSpc>
          <a:spcPct val="105000"/>
        </a:lnSpc>
        <a:spcBef>
          <a:spcPts val="0"/>
        </a:spcBef>
        <a:spcAft>
          <a:spcPts val="575"/>
        </a:spcAft>
        <a:buFontTx/>
        <a:buBlip>
          <a:blip r:embed="rId6"/>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67999" y="1440002"/>
            <a:ext cx="9120000" cy="850439"/>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1368000" y="2700005"/>
            <a:ext cx="9120000" cy="3656351"/>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0" y="6573521"/>
            <a:ext cx="548640" cy="254000"/>
          </a:xfrm>
          <a:prstGeom prst="rect">
            <a:avLst/>
          </a:prstGeom>
        </p:spPr>
        <p:txBody>
          <a:bodyPr vert="horz" lIns="0" tIns="0" rIns="0" bIns="0" rtlCol="0" anchor="ctr" anchorCtr="1"/>
          <a:lstStyle>
            <a:lvl1pPr algn="l">
              <a:defRPr sz="1000" b="1">
                <a:solidFill>
                  <a:schemeClr val="bg1"/>
                </a:solidFill>
              </a:defRPr>
            </a:lvl1pPr>
          </a:lstStyle>
          <a:p>
            <a:fld id="{94BD25F3-487B-4155-B89E-4C647BBB8B21}" type="slidenum">
              <a:rPr lang="en-AU" smtClean="0"/>
              <a:pPr/>
              <a:t>‹#›</a:t>
            </a:fld>
            <a:endParaRPr lang="en-AU"/>
          </a:p>
        </p:txBody>
      </p:sp>
      <p:pic>
        <p:nvPicPr>
          <p:cNvPr id="8" name="Picture 7">
            <a:extLst>
              <a:ext uri="{FF2B5EF4-FFF2-40B4-BE49-F238E27FC236}">
                <a16:creationId xmlns:a16="http://schemas.microsoft.com/office/drawing/2014/main" id="{8621C612-61C4-4FC9-8ABD-855D43D3C92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23333"/>
          <a:stretch/>
        </p:blipFill>
        <p:spPr>
          <a:xfrm>
            <a:off x="0" y="2"/>
            <a:ext cx="7010400" cy="6857999"/>
          </a:xfrm>
          <a:prstGeom prst="rect">
            <a:avLst/>
          </a:prstGeom>
        </p:spPr>
      </p:pic>
      <p:pic>
        <p:nvPicPr>
          <p:cNvPr id="9" name="Picture 8">
            <a:extLst>
              <a:ext uri="{FF2B5EF4-FFF2-40B4-BE49-F238E27FC236}">
                <a16:creationId xmlns:a16="http://schemas.microsoft.com/office/drawing/2014/main" id="{31038A8D-02AC-4FE7-AA50-5518749F16FE}"/>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8334" b="72889"/>
          <a:stretch/>
        </p:blipFill>
        <p:spPr>
          <a:xfrm>
            <a:off x="10210800" y="0"/>
            <a:ext cx="1981200" cy="1859280"/>
          </a:xfrm>
          <a:prstGeom prst="rect">
            <a:avLst/>
          </a:prstGeom>
        </p:spPr>
      </p:pic>
    </p:spTree>
    <p:extLst>
      <p:ext uri="{BB962C8B-B14F-4D97-AF65-F5344CB8AC3E}">
        <p14:creationId xmlns:p14="http://schemas.microsoft.com/office/powerpoint/2010/main" val="1762470142"/>
      </p:ext>
    </p:extLst>
  </p:cSld>
  <p:clrMap bg1="lt1" tx1="dk1" bg2="lt2" tx2="dk2" accent1="accent1" accent2="accent2" accent3="accent3" accent4="accent4" accent5="accent5" accent6="accent6" hlink="hlink" folHlink="folHlink"/>
  <p:sldLayoutIdLst>
    <p:sldLayoutId id="2147483731" r:id="rId1"/>
    <p:sldLayoutId id="2147483732" r:id="rId2"/>
  </p:sldLayoutIdLst>
  <p:hf hdr="0" ftr="0" dt="0"/>
  <p:txStyles>
    <p:titleStyle>
      <a:lvl1pPr algn="l" defTabSz="914400" rtl="0" eaLnBrk="1" latinLnBrk="0" hangingPunct="1">
        <a:lnSpc>
          <a:spcPct val="90000"/>
        </a:lnSpc>
        <a:spcBef>
          <a:spcPct val="0"/>
        </a:spcBef>
        <a:buNone/>
        <a:defRPr sz="3000" b="1" kern="1200" baseline="0">
          <a:solidFill>
            <a:schemeClr val="accent1"/>
          </a:solidFill>
          <a:latin typeface="+mj-lt"/>
          <a:ea typeface="+mj-ea"/>
          <a:cs typeface="+mj-cs"/>
        </a:defRPr>
      </a:lvl1pPr>
    </p:titleStyle>
    <p:bodyStyle>
      <a:lvl1pPr marL="0" indent="0" algn="l" defTabSz="914400" rtl="0" eaLnBrk="1" latinLnBrk="0" hangingPunct="1">
        <a:lnSpc>
          <a:spcPct val="105000"/>
        </a:lnSpc>
        <a:spcBef>
          <a:spcPts val="0"/>
        </a:spcBef>
        <a:spcAft>
          <a:spcPts val="975"/>
        </a:spcAft>
        <a:buFont typeface="Calibri" panose="020F0502020204030204" pitchFamily="34" charset="0"/>
        <a:buChar char="﻿"/>
        <a:defRPr sz="1900" kern="1200">
          <a:solidFill>
            <a:schemeClr val="tx1"/>
          </a:solidFill>
          <a:latin typeface="+mn-lt"/>
          <a:ea typeface="+mn-ea"/>
          <a:cs typeface="+mn-cs"/>
        </a:defRPr>
      </a:lvl1pPr>
      <a:lvl2pPr marL="0" indent="0" algn="l" defTabSz="914400" rtl="0" eaLnBrk="1" latinLnBrk="0" hangingPunct="1">
        <a:lnSpc>
          <a:spcPct val="105000"/>
        </a:lnSpc>
        <a:spcBef>
          <a:spcPts val="0"/>
        </a:spcBef>
        <a:spcAft>
          <a:spcPts val="1280"/>
        </a:spcAft>
        <a:buFont typeface="Calibri" panose="020F0502020204030204" pitchFamily="34" charset="0"/>
        <a:buChar char="﻿"/>
        <a:defRPr sz="1600" kern="1200">
          <a:solidFill>
            <a:schemeClr val="tx1"/>
          </a:solidFill>
          <a:latin typeface="+mn-lt"/>
          <a:ea typeface="+mn-ea"/>
          <a:cs typeface="+mn-cs"/>
        </a:defRPr>
      </a:lvl2pPr>
      <a:lvl3pPr marL="144000" indent="-144000" algn="l" defTabSz="914400" rtl="0" eaLnBrk="1" latinLnBrk="0" hangingPunct="1">
        <a:lnSpc>
          <a:spcPct val="105000"/>
        </a:lnSpc>
        <a:spcBef>
          <a:spcPts val="0"/>
        </a:spcBef>
        <a:spcAft>
          <a:spcPts val="575"/>
        </a:spcAft>
        <a:buFontTx/>
        <a:buBlip>
          <a:blip r:embed="rId6"/>
        </a:buBlip>
        <a:defRPr sz="1600" kern="1200">
          <a:solidFill>
            <a:schemeClr val="tx1"/>
          </a:solidFill>
          <a:latin typeface="+mn-lt"/>
          <a:ea typeface="+mn-ea"/>
          <a:cs typeface="+mn-cs"/>
        </a:defRPr>
      </a:lvl3pPr>
      <a:lvl4pPr marL="288000" indent="-144000" algn="l" defTabSz="914400" rtl="0" eaLnBrk="1" latinLnBrk="0" hangingPunct="1">
        <a:lnSpc>
          <a:spcPct val="105000"/>
        </a:lnSpc>
        <a:spcBef>
          <a:spcPts val="0"/>
        </a:spcBef>
        <a:spcAft>
          <a:spcPts val="575"/>
        </a:spcAft>
        <a:buFontTx/>
        <a:buBlip>
          <a:blip r:embed="rId6"/>
        </a:buBlip>
        <a:defRPr sz="1600" kern="1200">
          <a:solidFill>
            <a:schemeClr val="tx1"/>
          </a:solidFill>
          <a:latin typeface="+mn-lt"/>
          <a:ea typeface="+mn-ea"/>
          <a:cs typeface="+mn-cs"/>
        </a:defRPr>
      </a:lvl4pPr>
      <a:lvl5pPr marL="432000" indent="-144000" algn="l" defTabSz="914400" rtl="0" eaLnBrk="1" latinLnBrk="0" hangingPunct="1">
        <a:lnSpc>
          <a:spcPct val="105000"/>
        </a:lnSpc>
        <a:spcBef>
          <a:spcPts val="0"/>
        </a:spcBef>
        <a:spcAft>
          <a:spcPts val="575"/>
        </a:spcAft>
        <a:buFontTx/>
        <a:buBlip>
          <a:blip r:embed="rId6"/>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67999" y="1440002"/>
            <a:ext cx="9120000" cy="850439"/>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1368000" y="2700005"/>
            <a:ext cx="9120000" cy="3656351"/>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0" y="6573521"/>
            <a:ext cx="548640" cy="254000"/>
          </a:xfrm>
          <a:prstGeom prst="rect">
            <a:avLst/>
          </a:prstGeom>
        </p:spPr>
        <p:txBody>
          <a:bodyPr vert="horz" lIns="0" tIns="0" rIns="0" bIns="0" rtlCol="0" anchor="ctr" anchorCtr="1"/>
          <a:lstStyle>
            <a:lvl1pPr algn="l">
              <a:defRPr sz="1000" b="1">
                <a:solidFill>
                  <a:schemeClr val="bg1"/>
                </a:solidFill>
              </a:defRPr>
            </a:lvl1pPr>
          </a:lstStyle>
          <a:p>
            <a:fld id="{94BD25F3-487B-4155-B89E-4C647BBB8B21}" type="slidenum">
              <a:rPr lang="en-AU" smtClean="0"/>
              <a:pPr/>
              <a:t>‹#›</a:t>
            </a:fld>
            <a:endParaRPr lang="en-AU"/>
          </a:p>
        </p:txBody>
      </p:sp>
      <p:pic>
        <p:nvPicPr>
          <p:cNvPr id="8" name="Picture 7">
            <a:extLst>
              <a:ext uri="{FF2B5EF4-FFF2-40B4-BE49-F238E27FC236}">
                <a16:creationId xmlns:a16="http://schemas.microsoft.com/office/drawing/2014/main" id="{F17BF4AB-9EF7-4E3B-894E-88FD8D02BC6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22222"/>
          <a:stretch/>
        </p:blipFill>
        <p:spPr>
          <a:xfrm>
            <a:off x="0" y="2"/>
            <a:ext cx="7112000" cy="6857999"/>
          </a:xfrm>
          <a:prstGeom prst="rect">
            <a:avLst/>
          </a:prstGeom>
        </p:spPr>
      </p:pic>
      <p:pic>
        <p:nvPicPr>
          <p:cNvPr id="9" name="Picture 8">
            <a:extLst>
              <a:ext uri="{FF2B5EF4-FFF2-40B4-BE49-F238E27FC236}">
                <a16:creationId xmlns:a16="http://schemas.microsoft.com/office/drawing/2014/main" id="{3D6688E3-3901-4D64-89CA-ACE38316621F}"/>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8334" b="72889"/>
          <a:stretch/>
        </p:blipFill>
        <p:spPr>
          <a:xfrm>
            <a:off x="10210800" y="0"/>
            <a:ext cx="1981200" cy="1859280"/>
          </a:xfrm>
          <a:prstGeom prst="rect">
            <a:avLst/>
          </a:prstGeom>
        </p:spPr>
      </p:pic>
    </p:spTree>
    <p:extLst>
      <p:ext uri="{BB962C8B-B14F-4D97-AF65-F5344CB8AC3E}">
        <p14:creationId xmlns:p14="http://schemas.microsoft.com/office/powerpoint/2010/main" val="2008424720"/>
      </p:ext>
    </p:extLst>
  </p:cSld>
  <p:clrMap bg1="lt1" tx1="dk1" bg2="lt2" tx2="dk2" accent1="accent1" accent2="accent2" accent3="accent3" accent4="accent4" accent5="accent5" accent6="accent6" hlink="hlink" folHlink="folHlink"/>
  <p:sldLayoutIdLst>
    <p:sldLayoutId id="2147483734" r:id="rId1"/>
    <p:sldLayoutId id="2147483735" r:id="rId2"/>
  </p:sldLayoutIdLst>
  <p:hf hdr="0" ftr="0" dt="0"/>
  <p:txStyles>
    <p:titleStyle>
      <a:lvl1pPr algn="l" defTabSz="914400" rtl="0" eaLnBrk="1" latinLnBrk="0" hangingPunct="1">
        <a:lnSpc>
          <a:spcPct val="90000"/>
        </a:lnSpc>
        <a:spcBef>
          <a:spcPct val="0"/>
        </a:spcBef>
        <a:buNone/>
        <a:defRPr sz="3000" b="1" kern="1200" baseline="0">
          <a:solidFill>
            <a:schemeClr val="accent1"/>
          </a:solidFill>
          <a:latin typeface="+mj-lt"/>
          <a:ea typeface="+mj-ea"/>
          <a:cs typeface="+mj-cs"/>
        </a:defRPr>
      </a:lvl1pPr>
    </p:titleStyle>
    <p:bodyStyle>
      <a:lvl1pPr marL="0" indent="0" algn="l" defTabSz="914400" rtl="0" eaLnBrk="1" latinLnBrk="0" hangingPunct="1">
        <a:lnSpc>
          <a:spcPct val="105000"/>
        </a:lnSpc>
        <a:spcBef>
          <a:spcPts val="0"/>
        </a:spcBef>
        <a:spcAft>
          <a:spcPts val="975"/>
        </a:spcAft>
        <a:buFont typeface="Calibri" panose="020F0502020204030204" pitchFamily="34" charset="0"/>
        <a:buChar char="﻿"/>
        <a:defRPr sz="1900" kern="1200">
          <a:solidFill>
            <a:schemeClr val="tx1"/>
          </a:solidFill>
          <a:latin typeface="+mn-lt"/>
          <a:ea typeface="+mn-ea"/>
          <a:cs typeface="+mn-cs"/>
        </a:defRPr>
      </a:lvl1pPr>
      <a:lvl2pPr marL="0" indent="0" algn="l" defTabSz="914400" rtl="0" eaLnBrk="1" latinLnBrk="0" hangingPunct="1">
        <a:lnSpc>
          <a:spcPct val="105000"/>
        </a:lnSpc>
        <a:spcBef>
          <a:spcPts val="0"/>
        </a:spcBef>
        <a:spcAft>
          <a:spcPts val="1280"/>
        </a:spcAft>
        <a:buFont typeface="Calibri" panose="020F0502020204030204" pitchFamily="34" charset="0"/>
        <a:buChar char="﻿"/>
        <a:defRPr sz="1600" kern="1200">
          <a:solidFill>
            <a:schemeClr val="tx1"/>
          </a:solidFill>
          <a:latin typeface="+mn-lt"/>
          <a:ea typeface="+mn-ea"/>
          <a:cs typeface="+mn-cs"/>
        </a:defRPr>
      </a:lvl2pPr>
      <a:lvl3pPr marL="144000" indent="-144000" algn="l" defTabSz="914400" rtl="0" eaLnBrk="1" latinLnBrk="0" hangingPunct="1">
        <a:lnSpc>
          <a:spcPct val="105000"/>
        </a:lnSpc>
        <a:spcBef>
          <a:spcPts val="0"/>
        </a:spcBef>
        <a:spcAft>
          <a:spcPts val="575"/>
        </a:spcAft>
        <a:buFontTx/>
        <a:buBlip>
          <a:blip r:embed="rId6"/>
        </a:buBlip>
        <a:defRPr sz="1600" kern="1200">
          <a:solidFill>
            <a:schemeClr val="tx1"/>
          </a:solidFill>
          <a:latin typeface="+mn-lt"/>
          <a:ea typeface="+mn-ea"/>
          <a:cs typeface="+mn-cs"/>
        </a:defRPr>
      </a:lvl3pPr>
      <a:lvl4pPr marL="288000" indent="-144000" algn="l" defTabSz="914400" rtl="0" eaLnBrk="1" latinLnBrk="0" hangingPunct="1">
        <a:lnSpc>
          <a:spcPct val="105000"/>
        </a:lnSpc>
        <a:spcBef>
          <a:spcPts val="0"/>
        </a:spcBef>
        <a:spcAft>
          <a:spcPts val="575"/>
        </a:spcAft>
        <a:buFontTx/>
        <a:buBlip>
          <a:blip r:embed="rId6"/>
        </a:buBlip>
        <a:defRPr sz="1600" kern="1200">
          <a:solidFill>
            <a:schemeClr val="tx1"/>
          </a:solidFill>
          <a:latin typeface="+mn-lt"/>
          <a:ea typeface="+mn-ea"/>
          <a:cs typeface="+mn-cs"/>
        </a:defRPr>
      </a:lvl4pPr>
      <a:lvl5pPr marL="432000" indent="-144000" algn="l" defTabSz="914400" rtl="0" eaLnBrk="1" latinLnBrk="0" hangingPunct="1">
        <a:lnSpc>
          <a:spcPct val="105000"/>
        </a:lnSpc>
        <a:spcBef>
          <a:spcPts val="0"/>
        </a:spcBef>
        <a:spcAft>
          <a:spcPts val="575"/>
        </a:spcAft>
        <a:buFontTx/>
        <a:buBlip>
          <a:blip r:embed="rId6"/>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png"/><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5.tiff"/><Relationship Id="rId7" Type="http://schemas.openxmlformats.org/officeDocument/2006/relationships/image" Target="../media/image28.png"/><Relationship Id="rId2" Type="http://schemas.openxmlformats.org/officeDocument/2006/relationships/image" Target="../media/image24.tiff"/><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3.png"/><Relationship Id="rId4" Type="http://schemas.openxmlformats.org/officeDocument/2006/relationships/image" Target="../media/image26.tiff"/></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hyperlink" Target="http://www.cvdcheck.org.au/" TargetMode="External"/><Relationship Id="rId2" Type="http://schemas.openxmlformats.org/officeDocument/2006/relationships/image" Target="../media/image3.png"/><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racgp.org.au/getattachment/00185c4e-441b-45a6-88d1-8f05c71843cd/Supporting-smoking-cessation-A-guide-for-health-professionals.aspx" TargetMode="Externa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Layout" Target="../slideLayouts/slideLayout5.xml"/><Relationship Id="rId4" Type="http://schemas.openxmlformats.org/officeDocument/2006/relationships/hyperlink" Target="https://www.heartfoundation.org.au/getmedia/c83511ab-835a-4fcf-96f5-88d770582ddc/PRO-167_Hypertension-guideline-2016_WEB.pdf"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Layout" Target="../slideLayouts/slideLayout5.xml"/><Relationship Id="rId4" Type="http://schemas.openxmlformats.org/officeDocument/2006/relationships/hyperlink" Target="https://www.racgp.org.au/getattachment/41fee8dc-7f97-4f87-9d90-b7af337af778/Management-of-type-2-diabetes-A-handbook-for-general-practice.aspx"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diabetessociety.com.au/documents/ObesityManagementAlgorithm18.10.2016FINAL.pdf" TargetMode="External"/><Relationship Id="rId7" Type="http://schemas.openxmlformats.org/officeDocument/2006/relationships/image" Target="../media/image46.png"/><Relationship Id="rId2" Type="http://schemas.openxmlformats.org/officeDocument/2006/relationships/hyperlink" Target="https://www.nhmrc.gov.au/health-advice/alcohol" TargetMode="Externa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45.png"/><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hyperlink" Target="https://enableme.org.au/resources/types-of-strok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9ACB5FD-F880-4B28-8EC2-684605A733B3}"/>
              </a:ext>
            </a:extLst>
          </p:cNvPr>
          <p:cNvPicPr>
            <a:picLocks noChangeAspect="1"/>
          </p:cNvPicPr>
          <p:nvPr/>
        </p:nvPicPr>
        <p:blipFill rotWithShape="1">
          <a:blip r:embed="rId2">
            <a:extLst>
              <a:ext uri="{28A0092B-C50C-407E-A947-70E740481C1C}">
                <a14:useLocalDpi xmlns:a14="http://schemas.microsoft.com/office/drawing/2010/main" val="0"/>
              </a:ext>
            </a:extLst>
          </a:blip>
          <a:srcRect t="21639" b="3268"/>
          <a:stretch/>
        </p:blipFill>
        <p:spPr>
          <a:xfrm>
            <a:off x="0" y="0"/>
            <a:ext cx="12189600" cy="6865258"/>
          </a:xfrm>
          <a:prstGeom prst="rect">
            <a:avLst/>
          </a:prstGeom>
        </p:spPr>
      </p:pic>
      <p:sp>
        <p:nvSpPr>
          <p:cNvPr id="11" name="Shape 11">
            <a:extLst>
              <a:ext uri="{FF2B5EF4-FFF2-40B4-BE49-F238E27FC236}">
                <a16:creationId xmlns:a16="http://schemas.microsoft.com/office/drawing/2014/main" id="{907F2623-4B19-41A5-A2C5-036A773B42B6}"/>
              </a:ext>
            </a:extLst>
          </p:cNvPr>
          <p:cNvSpPr>
            <a:spLocks noChangeAspect="1"/>
          </p:cNvSpPr>
          <p:nvPr/>
        </p:nvSpPr>
        <p:spPr>
          <a:xfrm>
            <a:off x="0" y="0"/>
            <a:ext cx="5796000" cy="5434905"/>
          </a:xfrm>
          <a:custGeom>
            <a:avLst/>
            <a:gdLst/>
            <a:ahLst/>
            <a:cxnLst/>
            <a:rect l="0" t="0" r="0" b="0"/>
            <a:pathLst>
              <a:path w="5575745" h="5228501">
                <a:moveTo>
                  <a:pt x="0" y="0"/>
                </a:moveTo>
                <a:lnTo>
                  <a:pt x="2889504" y="0"/>
                </a:lnTo>
                <a:lnTo>
                  <a:pt x="5575745" y="2027453"/>
                </a:lnTo>
                <a:lnTo>
                  <a:pt x="1943849" y="5228501"/>
                </a:lnTo>
                <a:lnTo>
                  <a:pt x="0" y="3522218"/>
                </a:lnTo>
                <a:lnTo>
                  <a:pt x="0" y="0"/>
                </a:lnTo>
                <a:close/>
              </a:path>
            </a:pathLst>
          </a:custGeom>
          <a:solidFill>
            <a:schemeClr val="accent1"/>
          </a:solidFill>
          <a:ln w="0" cap="flat">
            <a:miter lim="127000"/>
          </a:ln>
        </p:spPr>
        <p:style>
          <a:lnRef idx="0">
            <a:srgbClr val="000000">
              <a:alpha val="0"/>
            </a:srgbClr>
          </a:lnRef>
          <a:fillRef idx="1">
            <a:srgbClr val="008765"/>
          </a:fillRef>
          <a:effectRef idx="0">
            <a:scrgbClr r="0" g="0" b="0"/>
          </a:effectRef>
          <a:fontRef idx="none"/>
        </p:style>
        <p:txBody>
          <a:bodyPr/>
          <a:lstStyle/>
          <a:p>
            <a:endParaRPr lang="en-AU"/>
          </a:p>
        </p:txBody>
      </p:sp>
      <p:pic>
        <p:nvPicPr>
          <p:cNvPr id="12" name="Picture 11">
            <a:extLst>
              <a:ext uri="{FF2B5EF4-FFF2-40B4-BE49-F238E27FC236}">
                <a16:creationId xmlns:a16="http://schemas.microsoft.com/office/drawing/2014/main" id="{A5FAA51F-9225-458E-8AE0-783B85EB8BD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334" b="72889"/>
          <a:stretch/>
        </p:blipFill>
        <p:spPr>
          <a:xfrm>
            <a:off x="10210800" y="0"/>
            <a:ext cx="1981200" cy="1859280"/>
          </a:xfrm>
          <a:prstGeom prst="rect">
            <a:avLst/>
          </a:prstGeom>
        </p:spPr>
      </p:pic>
      <p:sp>
        <p:nvSpPr>
          <p:cNvPr id="6" name="Title 5"/>
          <p:cNvSpPr>
            <a:spLocks noGrp="1"/>
          </p:cNvSpPr>
          <p:nvPr>
            <p:ph type="ctrTitle"/>
          </p:nvPr>
        </p:nvSpPr>
        <p:spPr>
          <a:xfrm>
            <a:off x="332512" y="1987290"/>
            <a:ext cx="5130975" cy="1782000"/>
          </a:xfrm>
        </p:spPr>
        <p:txBody>
          <a:bodyPr/>
          <a:lstStyle/>
          <a:p>
            <a:r>
              <a:rPr lang="en-US" sz="3600" dirty="0"/>
              <a:t>Stroke prevention</a:t>
            </a:r>
            <a:br>
              <a:rPr lang="en-US" sz="3600" dirty="0"/>
            </a:br>
            <a:r>
              <a:rPr lang="en-US" sz="3600" dirty="0"/>
              <a:t>in general practice</a:t>
            </a:r>
            <a:br>
              <a:rPr lang="en-US" sz="3200" dirty="0"/>
            </a:br>
            <a:endParaRPr lang="en-AU" sz="3200" dirty="0"/>
          </a:p>
        </p:txBody>
      </p:sp>
      <p:sp>
        <p:nvSpPr>
          <p:cNvPr id="7" name="Subtitle 6"/>
          <p:cNvSpPr>
            <a:spLocks noGrp="1"/>
          </p:cNvSpPr>
          <p:nvPr>
            <p:ph type="subTitle" idx="1"/>
          </p:nvPr>
        </p:nvSpPr>
        <p:spPr>
          <a:xfrm>
            <a:off x="304538" y="3178923"/>
            <a:ext cx="4608914" cy="864000"/>
          </a:xfrm>
        </p:spPr>
        <p:txBody>
          <a:bodyPr/>
          <a:lstStyle/>
          <a:p>
            <a:r>
              <a:rPr lang="en-US" b="1" dirty="0"/>
              <a:t>Online module 1</a:t>
            </a:r>
            <a:endParaRPr lang="en-US" dirty="0"/>
          </a:p>
          <a:p>
            <a:endParaRPr lang="en-AU" dirty="0"/>
          </a:p>
        </p:txBody>
      </p:sp>
      <p:pic>
        <p:nvPicPr>
          <p:cNvPr id="13" name="Picture 12" descr="A black and white logo&#10;&#10;Description automatically generated with medium confidence">
            <a:extLst>
              <a:ext uri="{FF2B5EF4-FFF2-40B4-BE49-F238E27FC236}">
                <a16:creationId xmlns:a16="http://schemas.microsoft.com/office/drawing/2014/main" id="{E1A99F80-0563-BD42-A290-91F5488C4D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27" y="163308"/>
            <a:ext cx="3026334" cy="864000"/>
          </a:xfrm>
          <a:prstGeom prst="rect">
            <a:avLst/>
          </a:prstGeom>
        </p:spPr>
      </p:pic>
      <p:sp>
        <p:nvSpPr>
          <p:cNvPr id="14" name="Title 5">
            <a:extLst>
              <a:ext uri="{FF2B5EF4-FFF2-40B4-BE49-F238E27FC236}">
                <a16:creationId xmlns:a16="http://schemas.microsoft.com/office/drawing/2014/main" id="{274DAE2B-0387-9847-8723-AFA743C6DD04}"/>
              </a:ext>
            </a:extLst>
          </p:cNvPr>
          <p:cNvSpPr txBox="1">
            <a:spLocks/>
          </p:cNvSpPr>
          <p:nvPr/>
        </p:nvSpPr>
        <p:spPr>
          <a:xfrm>
            <a:off x="1265027" y="223416"/>
            <a:ext cx="5130975" cy="1782000"/>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spcAft>
                <a:spcPts val="0"/>
              </a:spcAft>
              <a:buNone/>
              <a:defRPr sz="4000" b="1" kern="1200" baseline="0">
                <a:solidFill>
                  <a:schemeClr val="bg1"/>
                </a:solidFill>
                <a:latin typeface="+mj-lt"/>
                <a:ea typeface="+mj-ea"/>
                <a:cs typeface="+mj-cs"/>
              </a:defRPr>
            </a:lvl1pPr>
          </a:lstStyle>
          <a:p>
            <a:r>
              <a:rPr lang="en-US" sz="1100" b="0" dirty="0"/>
              <a:t>An RACGP accredited CPD activity</a:t>
            </a:r>
            <a:br>
              <a:rPr lang="en-US" sz="1600" b="0" dirty="0"/>
            </a:br>
            <a:endParaRPr lang="en-AU" sz="1600" b="0" dirty="0"/>
          </a:p>
        </p:txBody>
      </p:sp>
    </p:spTree>
    <p:extLst>
      <p:ext uri="{BB962C8B-B14F-4D97-AF65-F5344CB8AC3E}">
        <p14:creationId xmlns:p14="http://schemas.microsoft.com/office/powerpoint/2010/main" val="23159087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9270FBC-7E64-874B-8B11-CE06EE99772B}"/>
              </a:ext>
            </a:extLst>
          </p:cNvPr>
          <p:cNvSpPr>
            <a:spLocks noGrp="1"/>
          </p:cNvSpPr>
          <p:nvPr>
            <p:ph type="ctrTitle"/>
          </p:nvPr>
        </p:nvSpPr>
        <p:spPr>
          <a:xfrm>
            <a:off x="274637" y="4524912"/>
            <a:ext cx="3714816" cy="1900800"/>
          </a:xfrm>
        </p:spPr>
        <p:txBody>
          <a:bodyPr/>
          <a:lstStyle/>
          <a:p>
            <a:r>
              <a:rPr lang="en-US" sz="3200" dirty="0"/>
              <a:t>Stroke outcomes</a:t>
            </a:r>
          </a:p>
        </p:txBody>
      </p:sp>
      <p:sp>
        <p:nvSpPr>
          <p:cNvPr id="5" name="Slide Number Placeholder 4">
            <a:extLst>
              <a:ext uri="{FF2B5EF4-FFF2-40B4-BE49-F238E27FC236}">
                <a16:creationId xmlns:a16="http://schemas.microsoft.com/office/drawing/2014/main" id="{24E07C75-2E03-3B40-9C68-A4A90B0E4D53}"/>
              </a:ext>
            </a:extLst>
          </p:cNvPr>
          <p:cNvSpPr>
            <a:spLocks noGrp="1"/>
          </p:cNvSpPr>
          <p:nvPr>
            <p:ph type="sldNum" sz="quarter" idx="4294967295"/>
          </p:nvPr>
        </p:nvSpPr>
        <p:spPr>
          <a:xfrm>
            <a:off x="0" y="6573838"/>
            <a:ext cx="549275" cy="254000"/>
          </a:xfrm>
        </p:spPr>
        <p:txBody>
          <a:bodyPr/>
          <a:lstStyle/>
          <a:p>
            <a:fld id="{94BD25F3-487B-4155-B89E-4C647BBB8B21}" type="slidenum">
              <a:rPr lang="en-AU" smtClean="0"/>
              <a:t>10</a:t>
            </a:fld>
            <a:endParaRPr lang="en-AU"/>
          </a:p>
        </p:txBody>
      </p:sp>
      <p:pic>
        <p:nvPicPr>
          <p:cNvPr id="4" name="Picture 3" descr="A black and white logo&#10;&#10;Description automatically generated with medium confidence">
            <a:extLst>
              <a:ext uri="{FF2B5EF4-FFF2-40B4-BE49-F238E27FC236}">
                <a16:creationId xmlns:a16="http://schemas.microsoft.com/office/drawing/2014/main" id="{50CCE9A0-2F36-BF4D-B04E-4EFD5DB65F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637" y="4450849"/>
            <a:ext cx="2630620" cy="751026"/>
          </a:xfrm>
          <a:prstGeom prst="rect">
            <a:avLst/>
          </a:prstGeom>
        </p:spPr>
      </p:pic>
    </p:spTree>
    <p:extLst>
      <p:ext uri="{BB962C8B-B14F-4D97-AF65-F5344CB8AC3E}">
        <p14:creationId xmlns:p14="http://schemas.microsoft.com/office/powerpoint/2010/main" val="5998509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40A407-5F2E-E244-A9C2-66DF42E6F5DA}"/>
              </a:ext>
            </a:extLst>
          </p:cNvPr>
          <p:cNvSpPr>
            <a:spLocks noGrp="1"/>
          </p:cNvSpPr>
          <p:nvPr>
            <p:ph type="title"/>
          </p:nvPr>
        </p:nvSpPr>
        <p:spPr>
          <a:xfrm>
            <a:off x="1152144" y="1035462"/>
            <a:ext cx="9120000" cy="644709"/>
          </a:xfrm>
        </p:spPr>
        <p:txBody>
          <a:bodyPr/>
          <a:lstStyle/>
          <a:p>
            <a:r>
              <a:rPr lang="en-GB" dirty="0"/>
              <a:t>Time is brain for patients with ischaemic stroke</a:t>
            </a:r>
            <a:r>
              <a:rPr lang="en-GB" baseline="30000" dirty="0"/>
              <a:t>1,2</a:t>
            </a:r>
            <a:endParaRPr lang="en-US" dirty="0"/>
          </a:p>
        </p:txBody>
      </p:sp>
      <p:sp>
        <p:nvSpPr>
          <p:cNvPr id="6" name="Rectangle 5">
            <a:extLst>
              <a:ext uri="{FF2B5EF4-FFF2-40B4-BE49-F238E27FC236}">
                <a16:creationId xmlns:a16="http://schemas.microsoft.com/office/drawing/2014/main" id="{2ABDE693-4AF8-CA41-A056-640E20E9F0AE}"/>
              </a:ext>
            </a:extLst>
          </p:cNvPr>
          <p:cNvSpPr/>
          <p:nvPr/>
        </p:nvSpPr>
        <p:spPr>
          <a:xfrm>
            <a:off x="277780" y="2527264"/>
            <a:ext cx="3774087" cy="2277547"/>
          </a:xfrm>
          <a:prstGeom prst="rect">
            <a:avLst/>
          </a:prstGeom>
        </p:spPr>
        <p:txBody>
          <a:bodyPr wrap="square">
            <a:spAutoFit/>
          </a:bodyPr>
          <a:lstStyle/>
          <a:p>
            <a:pPr algn="ctr">
              <a:spcBef>
                <a:spcPts val="1200"/>
              </a:spcBef>
            </a:pPr>
            <a:r>
              <a:rPr lang="en-US" sz="1600" b="1" dirty="0"/>
              <a:t>For each </a:t>
            </a:r>
            <a:r>
              <a:rPr lang="en-US" sz="2400" b="1" dirty="0"/>
              <a:t>minute</a:t>
            </a:r>
            <a:r>
              <a:rPr lang="en-US" sz="1600" b="1" dirty="0"/>
              <a:t> </a:t>
            </a:r>
            <a:br>
              <a:rPr lang="en-US" sz="1600" b="1" dirty="0"/>
            </a:br>
            <a:r>
              <a:rPr lang="en-US" sz="1600" b="1" dirty="0"/>
              <a:t>without treatment, patients lose:</a:t>
            </a:r>
            <a:r>
              <a:rPr lang="en-US" sz="1600" b="1" baseline="30000" dirty="0"/>
              <a:t>1</a:t>
            </a:r>
          </a:p>
          <a:p>
            <a:pPr marL="538163" indent="-269875">
              <a:spcBef>
                <a:spcPts val="1200"/>
              </a:spcBef>
              <a:buFont typeface="Arial" panose="020B0604020202020204" pitchFamily="34" charset="0"/>
              <a:buChar char="•"/>
            </a:pPr>
            <a:r>
              <a:rPr lang="en-US" sz="2400" b="1" dirty="0"/>
              <a:t>1.9</a:t>
            </a:r>
            <a:r>
              <a:rPr lang="en-US" sz="1600" b="1" dirty="0"/>
              <a:t> million neurons </a:t>
            </a:r>
          </a:p>
          <a:p>
            <a:pPr marL="538163" indent="-269875">
              <a:spcBef>
                <a:spcPts val="1200"/>
              </a:spcBef>
              <a:buFont typeface="Arial" panose="020B0604020202020204" pitchFamily="34" charset="0"/>
              <a:buChar char="•"/>
            </a:pPr>
            <a:r>
              <a:rPr lang="en-US" sz="2400" b="1" dirty="0"/>
              <a:t>14</a:t>
            </a:r>
            <a:r>
              <a:rPr lang="en-US" sz="1600" b="1" dirty="0"/>
              <a:t> billion synapses </a:t>
            </a:r>
          </a:p>
          <a:p>
            <a:pPr marL="538163" indent="-269875">
              <a:spcBef>
                <a:spcPts val="1200"/>
              </a:spcBef>
              <a:buFont typeface="Arial" panose="020B0604020202020204" pitchFamily="34" charset="0"/>
              <a:buChar char="•"/>
            </a:pPr>
            <a:r>
              <a:rPr lang="en-US" sz="2400" b="1" dirty="0"/>
              <a:t>12 km </a:t>
            </a:r>
            <a:r>
              <a:rPr lang="en-US" sz="1600" b="1" dirty="0"/>
              <a:t>myelinated fibers</a:t>
            </a:r>
          </a:p>
        </p:txBody>
      </p:sp>
      <p:sp>
        <p:nvSpPr>
          <p:cNvPr id="8" name="Rectangle 7">
            <a:extLst>
              <a:ext uri="{FF2B5EF4-FFF2-40B4-BE49-F238E27FC236}">
                <a16:creationId xmlns:a16="http://schemas.microsoft.com/office/drawing/2014/main" id="{C218613D-F696-D04D-960C-2E903A3B8096}"/>
              </a:ext>
            </a:extLst>
          </p:cNvPr>
          <p:cNvSpPr/>
          <p:nvPr/>
        </p:nvSpPr>
        <p:spPr>
          <a:xfrm>
            <a:off x="1152144" y="2121408"/>
            <a:ext cx="3236976" cy="5212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7">
            <a:extLst>
              <a:ext uri="{FF2B5EF4-FFF2-40B4-BE49-F238E27FC236}">
                <a16:creationId xmlns:a16="http://schemas.microsoft.com/office/drawing/2014/main" id="{56441384-FA6B-8445-9485-4F2D63144CE0}"/>
              </a:ext>
            </a:extLst>
          </p:cNvPr>
          <p:cNvSpPr txBox="1">
            <a:spLocks/>
          </p:cNvSpPr>
          <p:nvPr/>
        </p:nvSpPr>
        <p:spPr>
          <a:xfrm>
            <a:off x="548640" y="6455113"/>
            <a:ext cx="9689969" cy="144720"/>
          </a:xfrm>
          <a:prstGeom prst="rect">
            <a:avLst/>
          </a:prstGeom>
        </p:spPr>
        <p:txBody>
          <a:bodyPr>
            <a:noAutofit/>
          </a:bodyPr>
          <a:lstStyle>
            <a:lvl1pPr marL="0" indent="0" algn="l" defTabSz="914400" rtl="0" eaLnBrk="1" latinLnBrk="0" hangingPunct="1">
              <a:lnSpc>
                <a:spcPct val="105000"/>
              </a:lnSpc>
              <a:spcBef>
                <a:spcPts val="0"/>
              </a:spcBef>
              <a:spcAft>
                <a:spcPts val="975"/>
              </a:spcAft>
              <a:buFont typeface="Calibri" panose="020F0502020204030204" pitchFamily="34" charset="0"/>
              <a:buChar char="﻿"/>
              <a:defRPr sz="1900" kern="1200">
                <a:solidFill>
                  <a:schemeClr val="tx1"/>
                </a:solidFill>
                <a:latin typeface="+mn-lt"/>
                <a:ea typeface="+mn-ea"/>
                <a:cs typeface="+mn-cs"/>
              </a:defRPr>
            </a:lvl1pPr>
            <a:lvl2pPr marL="0" indent="0" algn="l" defTabSz="914400" rtl="0" eaLnBrk="1" latinLnBrk="0" hangingPunct="1">
              <a:lnSpc>
                <a:spcPct val="105000"/>
              </a:lnSpc>
              <a:spcBef>
                <a:spcPts val="0"/>
              </a:spcBef>
              <a:spcAft>
                <a:spcPts val="1280"/>
              </a:spcAft>
              <a:buFont typeface="Calibri" panose="020F0502020204030204" pitchFamily="34" charset="0"/>
              <a:buChar char="﻿"/>
              <a:defRPr sz="1600" kern="1200">
                <a:solidFill>
                  <a:schemeClr val="tx1"/>
                </a:solidFill>
                <a:latin typeface="+mn-lt"/>
                <a:ea typeface="+mn-ea"/>
                <a:cs typeface="+mn-cs"/>
              </a:defRPr>
            </a:lvl2pPr>
            <a:lvl3pPr marL="144000" indent="-144000" algn="l" defTabSz="914400" rtl="0" eaLnBrk="1" latinLnBrk="0" hangingPunct="1">
              <a:lnSpc>
                <a:spcPct val="105000"/>
              </a:lnSpc>
              <a:spcBef>
                <a:spcPts val="0"/>
              </a:spcBef>
              <a:spcAft>
                <a:spcPts val="575"/>
              </a:spcAft>
              <a:buFontTx/>
              <a:buBlip>
                <a:blip r:embed="rId2"/>
              </a:buBlip>
              <a:defRPr sz="1600" kern="1200">
                <a:solidFill>
                  <a:schemeClr val="tx1"/>
                </a:solidFill>
                <a:latin typeface="+mn-lt"/>
                <a:ea typeface="+mn-ea"/>
                <a:cs typeface="+mn-cs"/>
              </a:defRPr>
            </a:lvl3pPr>
            <a:lvl4pPr marL="288000" indent="-144000" algn="l" defTabSz="914400" rtl="0" eaLnBrk="1" latinLnBrk="0" hangingPunct="1">
              <a:lnSpc>
                <a:spcPct val="105000"/>
              </a:lnSpc>
              <a:spcBef>
                <a:spcPts val="0"/>
              </a:spcBef>
              <a:spcAft>
                <a:spcPts val="575"/>
              </a:spcAft>
              <a:buFontTx/>
              <a:buBlip>
                <a:blip r:embed="rId2"/>
              </a:buBlip>
              <a:defRPr sz="1600" kern="1200">
                <a:solidFill>
                  <a:schemeClr val="tx1"/>
                </a:solidFill>
                <a:latin typeface="+mn-lt"/>
                <a:ea typeface="+mn-ea"/>
                <a:cs typeface="+mn-cs"/>
              </a:defRPr>
            </a:lvl4pPr>
            <a:lvl5pPr marL="432000" indent="-144000" algn="l" defTabSz="914400" rtl="0" eaLnBrk="1" latinLnBrk="0" hangingPunct="1">
              <a:lnSpc>
                <a:spcPct val="105000"/>
              </a:lnSpc>
              <a:spcBef>
                <a:spcPts val="0"/>
              </a:spcBef>
              <a:spcAft>
                <a:spcPts val="575"/>
              </a:spcAft>
              <a:buFontTx/>
              <a:buBlip>
                <a:blip r:embed="rId2"/>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900" dirty="0"/>
              <a:t>1. Saver JL. </a:t>
            </a:r>
            <a:r>
              <a:rPr lang="en-GB" sz="900" i="1" dirty="0"/>
              <a:t>Stroke</a:t>
            </a:r>
            <a:r>
              <a:rPr lang="en-GB" sz="900" dirty="0"/>
              <a:t> 2006;37:263–6. 2. </a:t>
            </a:r>
            <a:r>
              <a:rPr lang="en-MY" sz="900" dirty="0"/>
              <a:t>Stroke Foundation. Clinical Guidelines for Stroke Management, 2020. Available at: https://</a:t>
            </a:r>
            <a:r>
              <a:rPr lang="en-MY" sz="900" dirty="0" err="1"/>
              <a:t>informme.org.au</a:t>
            </a:r>
            <a:r>
              <a:rPr lang="en-MY" sz="900" dirty="0"/>
              <a:t>/</a:t>
            </a:r>
            <a:r>
              <a:rPr lang="en-MY" sz="900" dirty="0" err="1"/>
              <a:t>en</a:t>
            </a:r>
            <a:r>
              <a:rPr lang="en-MY" sz="900" dirty="0"/>
              <a:t>/Guidelines/Clinical-Guidelines-for-Stroke-Management. Accessed January 2022.</a:t>
            </a:r>
            <a:endParaRPr lang="en-AU" sz="900" dirty="0"/>
          </a:p>
        </p:txBody>
      </p:sp>
      <p:sp>
        <p:nvSpPr>
          <p:cNvPr id="12" name="Rectangle 11">
            <a:extLst>
              <a:ext uri="{FF2B5EF4-FFF2-40B4-BE49-F238E27FC236}">
                <a16:creationId xmlns:a16="http://schemas.microsoft.com/office/drawing/2014/main" id="{71E4C37B-DE93-A440-850C-A21ECE7A8C2B}"/>
              </a:ext>
            </a:extLst>
          </p:cNvPr>
          <p:cNvSpPr/>
          <p:nvPr/>
        </p:nvSpPr>
        <p:spPr>
          <a:xfrm>
            <a:off x="3996512" y="4818766"/>
            <a:ext cx="4083566" cy="923330"/>
          </a:xfrm>
          <a:prstGeom prst="rect">
            <a:avLst/>
          </a:prstGeom>
          <a:solidFill>
            <a:schemeClr val="bg1"/>
          </a:solidFill>
        </p:spPr>
        <p:txBody>
          <a:bodyPr wrap="square">
            <a:spAutoFit/>
          </a:bodyPr>
          <a:lstStyle/>
          <a:p>
            <a:pPr algn="ctr">
              <a:spcBef>
                <a:spcPts val="1200"/>
              </a:spcBef>
            </a:pPr>
            <a:r>
              <a:rPr lang="en-US" b="1" dirty="0"/>
              <a:t>Thrombolysis can restore blood flow before major brain damage has occurred</a:t>
            </a:r>
            <a:r>
              <a:rPr lang="en-US" b="1" baseline="30000" dirty="0"/>
              <a:t>2</a:t>
            </a:r>
            <a:endParaRPr lang="en-AU" b="1" baseline="30000" dirty="0"/>
          </a:p>
        </p:txBody>
      </p:sp>
      <p:sp>
        <p:nvSpPr>
          <p:cNvPr id="13" name="Rectangle 12">
            <a:extLst>
              <a:ext uri="{FF2B5EF4-FFF2-40B4-BE49-F238E27FC236}">
                <a16:creationId xmlns:a16="http://schemas.microsoft.com/office/drawing/2014/main" id="{9953EB9D-82E0-1E48-A861-CAC5C0A2753C}"/>
              </a:ext>
            </a:extLst>
          </p:cNvPr>
          <p:cNvSpPr/>
          <p:nvPr/>
        </p:nvSpPr>
        <p:spPr>
          <a:xfrm>
            <a:off x="7661093" y="2848996"/>
            <a:ext cx="4606082" cy="2893100"/>
          </a:xfrm>
          <a:prstGeom prst="rect">
            <a:avLst/>
          </a:prstGeom>
        </p:spPr>
        <p:txBody>
          <a:bodyPr wrap="square">
            <a:spAutoFit/>
          </a:bodyPr>
          <a:lstStyle/>
          <a:p>
            <a:pPr algn="ctr"/>
            <a:r>
              <a:rPr lang="en-US" sz="2800" b="1" dirty="0">
                <a:solidFill>
                  <a:schemeClr val="accent1"/>
                </a:solidFill>
              </a:rPr>
              <a:t>Thrombolysis</a:t>
            </a:r>
            <a:r>
              <a:rPr lang="en-US" dirty="0">
                <a:solidFill>
                  <a:schemeClr val="tx1">
                    <a:lumMod val="75000"/>
                    <a:lumOff val="25000"/>
                  </a:schemeClr>
                </a:solidFill>
              </a:rPr>
              <a:t> </a:t>
            </a:r>
            <a:br>
              <a:rPr lang="en-US" dirty="0">
                <a:solidFill>
                  <a:schemeClr val="tx1">
                    <a:lumMod val="75000"/>
                    <a:lumOff val="25000"/>
                  </a:schemeClr>
                </a:solidFill>
              </a:rPr>
            </a:br>
            <a:r>
              <a:rPr lang="en-US" dirty="0"/>
              <a:t>should be administered to </a:t>
            </a:r>
            <a:br>
              <a:rPr lang="en-US" dirty="0"/>
            </a:br>
            <a:r>
              <a:rPr lang="en-US" dirty="0"/>
              <a:t>eligible patients as early </a:t>
            </a:r>
            <a:br>
              <a:rPr lang="en-US" dirty="0"/>
            </a:br>
            <a:r>
              <a:rPr lang="en-US" dirty="0"/>
              <a:t>as possible after stroke onset, </a:t>
            </a:r>
            <a:br>
              <a:rPr lang="en-US" dirty="0"/>
            </a:br>
            <a:r>
              <a:rPr lang="en-US" b="1" dirty="0">
                <a:solidFill>
                  <a:schemeClr val="accent1"/>
                </a:solidFill>
              </a:rPr>
              <a:t>up to </a:t>
            </a:r>
            <a:r>
              <a:rPr lang="en-US" sz="2800" b="1" dirty="0">
                <a:solidFill>
                  <a:schemeClr val="accent1"/>
                </a:solidFill>
              </a:rPr>
              <a:t>4.5 hours </a:t>
            </a:r>
            <a:br>
              <a:rPr lang="en-US" dirty="0">
                <a:solidFill>
                  <a:schemeClr val="tx1">
                    <a:lumMod val="75000"/>
                    <a:lumOff val="25000"/>
                  </a:schemeClr>
                </a:solidFill>
              </a:rPr>
            </a:br>
            <a:r>
              <a:rPr lang="en-US" dirty="0"/>
              <a:t>of onset of symptoms</a:t>
            </a:r>
            <a:r>
              <a:rPr lang="en-US" baseline="30000" dirty="0"/>
              <a:t> </a:t>
            </a:r>
            <a:r>
              <a:rPr lang="en-US" dirty="0"/>
              <a:t>for</a:t>
            </a:r>
          </a:p>
          <a:p>
            <a:pPr algn="ctr"/>
            <a:r>
              <a:rPr lang="en-US" dirty="0"/>
              <a:t>patients with potentially</a:t>
            </a:r>
          </a:p>
          <a:p>
            <a:pPr algn="ctr"/>
            <a:r>
              <a:rPr lang="en-US" dirty="0"/>
              <a:t>disabling </a:t>
            </a:r>
            <a:r>
              <a:rPr lang="en-US" dirty="0" err="1"/>
              <a:t>ischaemic</a:t>
            </a:r>
            <a:r>
              <a:rPr lang="en-US" dirty="0"/>
              <a:t> stroke who</a:t>
            </a:r>
          </a:p>
          <a:p>
            <a:pPr algn="ctr"/>
            <a:r>
              <a:rPr lang="en-US" dirty="0"/>
              <a:t>meet specific eligibility criteria</a:t>
            </a:r>
            <a:r>
              <a:rPr lang="en-US" baseline="30000" dirty="0"/>
              <a:t>2</a:t>
            </a:r>
          </a:p>
        </p:txBody>
      </p:sp>
      <p:pic>
        <p:nvPicPr>
          <p:cNvPr id="15" name="Picture 14" descr="A picture containing person, blue&#10;&#10;Description automatically generated">
            <a:extLst>
              <a:ext uri="{FF2B5EF4-FFF2-40B4-BE49-F238E27FC236}">
                <a16:creationId xmlns:a16="http://schemas.microsoft.com/office/drawing/2014/main" id="{53370A02-1C97-3246-83E3-D67D895E13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1867" y="2046637"/>
            <a:ext cx="3898215" cy="2598810"/>
          </a:xfrm>
          <a:prstGeom prst="rect">
            <a:avLst/>
          </a:prstGeom>
        </p:spPr>
      </p:pic>
      <p:sp>
        <p:nvSpPr>
          <p:cNvPr id="16" name="Slide Number Placeholder 4">
            <a:extLst>
              <a:ext uri="{FF2B5EF4-FFF2-40B4-BE49-F238E27FC236}">
                <a16:creationId xmlns:a16="http://schemas.microsoft.com/office/drawing/2014/main" id="{BB724440-6C7E-3C4A-A365-43EE2A1C2E01}"/>
              </a:ext>
            </a:extLst>
          </p:cNvPr>
          <p:cNvSpPr>
            <a:spLocks noGrp="1"/>
          </p:cNvSpPr>
          <p:nvPr>
            <p:ph type="sldNum" sz="quarter" idx="12"/>
          </p:nvPr>
        </p:nvSpPr>
        <p:spPr>
          <a:xfrm>
            <a:off x="0" y="6573521"/>
            <a:ext cx="548640" cy="254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BD25F3-487B-4155-B89E-4C647BBB8B21}" type="slidenum">
              <a:rPr kumimoji="0" lang="en-AU" sz="1000" b="1"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AU" sz="1000" b="1"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3" name="Picture 2" descr="A picture containing text, clock&#10;&#10;Description automatically generated">
            <a:extLst>
              <a:ext uri="{FF2B5EF4-FFF2-40B4-BE49-F238E27FC236}">
                <a16:creationId xmlns:a16="http://schemas.microsoft.com/office/drawing/2014/main" id="{1E3A499F-34B4-C44F-A975-3855E227EF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0783" y="1400216"/>
            <a:ext cx="1328101" cy="1328101"/>
          </a:xfrm>
          <a:prstGeom prst="rect">
            <a:avLst/>
          </a:prstGeom>
        </p:spPr>
      </p:pic>
      <p:pic>
        <p:nvPicPr>
          <p:cNvPr id="17" name="Picture 16" descr="A picture containing text, clock&#10;&#10;Description automatically generated">
            <a:extLst>
              <a:ext uri="{FF2B5EF4-FFF2-40B4-BE49-F238E27FC236}">
                <a16:creationId xmlns:a16="http://schemas.microsoft.com/office/drawing/2014/main" id="{37253E39-D7A8-F14A-9ACC-8A36BF6589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0084" y="1526446"/>
            <a:ext cx="1328101" cy="1328101"/>
          </a:xfrm>
          <a:prstGeom prst="rect">
            <a:avLst/>
          </a:prstGeom>
        </p:spPr>
      </p:pic>
      <p:sp>
        <p:nvSpPr>
          <p:cNvPr id="14" name="TextBox 13">
            <a:extLst>
              <a:ext uri="{FF2B5EF4-FFF2-40B4-BE49-F238E27FC236}">
                <a16:creationId xmlns:a16="http://schemas.microsoft.com/office/drawing/2014/main" id="{418DB7B8-9E79-A04B-8A67-BEF51C2CB0AC}"/>
              </a:ext>
            </a:extLst>
          </p:cNvPr>
          <p:cNvSpPr txBox="1"/>
          <p:nvPr/>
        </p:nvSpPr>
        <p:spPr>
          <a:xfrm>
            <a:off x="477424" y="4923219"/>
            <a:ext cx="3373076" cy="1323439"/>
          </a:xfrm>
          <a:prstGeom prst="rect">
            <a:avLst/>
          </a:prstGeom>
          <a:solidFill>
            <a:srgbClr val="2A9274"/>
          </a:solidFill>
        </p:spPr>
        <p:txBody>
          <a:bodyPr wrap="square">
            <a:spAutoFit/>
          </a:bodyPr>
          <a:lstStyle/>
          <a:p>
            <a:pPr algn="ctr"/>
            <a:r>
              <a:rPr lang="en-AU" sz="1600" b="1" dirty="0">
                <a:solidFill>
                  <a:schemeClr val="bg1"/>
                </a:solidFill>
                <a:latin typeface="Calibri" panose="020F0502020204030204" pitchFamily="34" charset="0"/>
                <a:cs typeface="Calibri" panose="020F0502020204030204" pitchFamily="34" charset="0"/>
              </a:rPr>
              <a:t>This means that 15 minutes delay to treatment in the ED </a:t>
            </a:r>
            <a:r>
              <a:rPr lang="en-US" sz="1600" b="1" dirty="0">
                <a:solidFill>
                  <a:schemeClr val="bg1"/>
                </a:solidFill>
                <a:latin typeface="Calibri" panose="020F0502020204030204" pitchFamily="34" charset="0"/>
                <a:cs typeface="Calibri" panose="020F0502020204030204" pitchFamily="34" charset="0"/>
              </a:rPr>
              <a:t>costs a patient 28.5 million neurons, which is associated with accelerated brain ageing of almost 1 year (46.5 weeks)</a:t>
            </a:r>
            <a:r>
              <a:rPr lang="en-US" sz="1600" b="1" baseline="30000" dirty="0">
                <a:solidFill>
                  <a:schemeClr val="bg1"/>
                </a:solidFill>
                <a:latin typeface="Calibri" panose="020F0502020204030204" pitchFamily="34" charset="0"/>
                <a:cs typeface="Calibri" panose="020F0502020204030204" pitchFamily="34" charset="0"/>
              </a:rPr>
              <a:t>1</a:t>
            </a:r>
            <a:endParaRPr lang="en-US" sz="16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670344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40A407-5F2E-E244-A9C2-66DF42E6F5DA}"/>
              </a:ext>
            </a:extLst>
          </p:cNvPr>
          <p:cNvSpPr>
            <a:spLocks noGrp="1"/>
          </p:cNvSpPr>
          <p:nvPr>
            <p:ph type="title"/>
          </p:nvPr>
        </p:nvSpPr>
        <p:spPr>
          <a:xfrm>
            <a:off x="1368000" y="1001090"/>
            <a:ext cx="9120000" cy="850439"/>
          </a:xfrm>
        </p:spPr>
        <p:txBody>
          <a:bodyPr/>
          <a:lstStyle/>
          <a:p>
            <a:r>
              <a:rPr lang="en-MY" dirty="0"/>
              <a:t>Reperfusion</a:t>
            </a:r>
            <a:r>
              <a:rPr lang="en-MY" sz="3600" dirty="0"/>
              <a:t> </a:t>
            </a:r>
            <a:r>
              <a:rPr lang="en-MY" dirty="0"/>
              <a:t>therapies</a:t>
            </a:r>
            <a:r>
              <a:rPr lang="en-MY" baseline="30000" dirty="0"/>
              <a:t>1-5</a:t>
            </a:r>
            <a:endParaRPr lang="en-US" dirty="0"/>
          </a:p>
        </p:txBody>
      </p:sp>
      <p:sp>
        <p:nvSpPr>
          <p:cNvPr id="6" name="Footer Placeholder 8">
            <a:extLst>
              <a:ext uri="{FF2B5EF4-FFF2-40B4-BE49-F238E27FC236}">
                <a16:creationId xmlns:a16="http://schemas.microsoft.com/office/drawing/2014/main" id="{5E08B4E5-03F3-2144-BED6-9B7B52C77E4F}"/>
              </a:ext>
            </a:extLst>
          </p:cNvPr>
          <p:cNvSpPr txBox="1">
            <a:spLocks/>
          </p:cNvSpPr>
          <p:nvPr/>
        </p:nvSpPr>
        <p:spPr>
          <a:xfrm>
            <a:off x="612773" y="6400539"/>
            <a:ext cx="11109836" cy="457461"/>
          </a:xfrm>
        </p:spPr>
        <p:txBody>
          <a:bodyPr vert="horz" lIns="0" tIns="45720" rIns="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600"/>
              </a:spcBef>
              <a:buClr>
                <a:schemeClr val="accent1"/>
              </a:buClr>
              <a:buSzPct val="100000"/>
            </a:pPr>
            <a:r>
              <a:rPr lang="en-GB" sz="900" dirty="0"/>
              <a:t>1. </a:t>
            </a:r>
            <a:r>
              <a:rPr lang="nl" sz="900" dirty="0"/>
              <a:t>Vanacker P, </a:t>
            </a:r>
            <a:r>
              <a:rPr lang="nl" sz="900" i="1" dirty="0"/>
              <a:t>et al</a:t>
            </a:r>
            <a:r>
              <a:rPr lang="nl" sz="900" dirty="0"/>
              <a:t>. Stroke 2016.</a:t>
            </a:r>
            <a:r>
              <a:rPr lang="en-MY" sz="900" dirty="0"/>
              <a:t> 2. Actilyse</a:t>
            </a:r>
            <a:r>
              <a:rPr lang="en-MY" sz="900" baseline="30000" dirty="0"/>
              <a:t>®</a:t>
            </a:r>
            <a:r>
              <a:rPr lang="en-MY" sz="900" dirty="0"/>
              <a:t> Product Information. </a:t>
            </a:r>
            <a:r>
              <a:rPr lang="en-AU" sz="900" dirty="0"/>
              <a:t>January 2021</a:t>
            </a:r>
            <a:r>
              <a:rPr lang="en-MY" sz="900" dirty="0"/>
              <a:t>. 3. Stroke Foundation. Clinical Guidelines for Stroke Management, 2020. Available at: https://informme.org.au/en/Guidelines/Clinical-Guidelines-for-Stroke-Management. Accessed </a:t>
            </a:r>
            <a:r>
              <a:rPr lang="en-AU" sz="900" dirty="0"/>
              <a:t>January 2022</a:t>
            </a:r>
            <a:r>
              <a:rPr lang="en-MY" sz="900" dirty="0"/>
              <a:t>. 4. Beumer D, </a:t>
            </a:r>
            <a:r>
              <a:rPr lang="en-MY" sz="900" i="1" dirty="0"/>
              <a:t>et al</a:t>
            </a:r>
            <a:r>
              <a:rPr lang="en-MY" sz="900" dirty="0"/>
              <a:t>. Neurovascular Imaging 2016. 5. Malhotra </a:t>
            </a:r>
            <a:r>
              <a:rPr lang="en-MY" sz="900" i="1" dirty="0"/>
              <a:t>et al. Front Neurol </a:t>
            </a:r>
            <a:r>
              <a:rPr lang="en-MY" sz="900" dirty="0"/>
              <a:t>2017.</a:t>
            </a:r>
          </a:p>
        </p:txBody>
      </p:sp>
      <p:sp>
        <p:nvSpPr>
          <p:cNvPr id="7" name="TextBox 6">
            <a:extLst>
              <a:ext uri="{FF2B5EF4-FFF2-40B4-BE49-F238E27FC236}">
                <a16:creationId xmlns:a16="http://schemas.microsoft.com/office/drawing/2014/main" id="{EF939927-A089-A846-ABE6-9D2E61AE7A6D}"/>
              </a:ext>
            </a:extLst>
          </p:cNvPr>
          <p:cNvSpPr txBox="1"/>
          <p:nvPr/>
        </p:nvSpPr>
        <p:spPr>
          <a:xfrm>
            <a:off x="612772" y="6131247"/>
            <a:ext cx="8107193" cy="276999"/>
          </a:xfrm>
          <a:prstGeom prst="rect">
            <a:avLst/>
          </a:prstGeom>
          <a:noFill/>
        </p:spPr>
        <p:txBody>
          <a:bodyPr wrap="square" rtlCol="0">
            <a:spAutoFit/>
          </a:bodyPr>
          <a:lstStyle/>
          <a:p>
            <a:r>
              <a:rPr lang="en-MY" sz="1200" dirty="0"/>
              <a:t>AIS = acute ischaemic stroke; LVO = large vessel occlusion</a:t>
            </a:r>
          </a:p>
        </p:txBody>
      </p:sp>
      <p:sp>
        <p:nvSpPr>
          <p:cNvPr id="2" name="Rectangle 1">
            <a:extLst>
              <a:ext uri="{FF2B5EF4-FFF2-40B4-BE49-F238E27FC236}">
                <a16:creationId xmlns:a16="http://schemas.microsoft.com/office/drawing/2014/main" id="{34A058D3-BD25-664F-B976-5117B1180A1F}"/>
              </a:ext>
            </a:extLst>
          </p:cNvPr>
          <p:cNvSpPr/>
          <p:nvPr/>
        </p:nvSpPr>
        <p:spPr>
          <a:xfrm>
            <a:off x="1368000" y="2176272"/>
            <a:ext cx="3075984" cy="512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8B817977-2408-EC45-9395-28BC13F4CC91}"/>
              </a:ext>
            </a:extLst>
          </p:cNvPr>
          <p:cNvSpPr txBox="1"/>
          <p:nvPr/>
        </p:nvSpPr>
        <p:spPr>
          <a:xfrm>
            <a:off x="9367314" y="2199824"/>
            <a:ext cx="2533083" cy="1538883"/>
          </a:xfrm>
          <a:prstGeom prst="rect">
            <a:avLst/>
          </a:prstGeom>
          <a:noFill/>
        </p:spPr>
        <p:txBody>
          <a:bodyPr wrap="square" lIns="0" tIns="0" rIns="0" bIns="0" rtlCol="0">
            <a:spAutoFit/>
          </a:bodyPr>
          <a:lstStyle/>
          <a:p>
            <a:pPr algn="ctr">
              <a:spcBef>
                <a:spcPts val="600"/>
              </a:spcBef>
              <a:spcAft>
                <a:spcPts val="600"/>
              </a:spcAft>
            </a:pPr>
            <a:r>
              <a:rPr lang="en-MY" sz="2000" b="1" dirty="0">
                <a:solidFill>
                  <a:schemeClr val="accent2"/>
                </a:solidFill>
                <a:cs typeface="Arial" panose="020B0604020202020204" pitchFamily="34" charset="0"/>
              </a:rPr>
              <a:t>Approximately 30% of AIS patients present with an LVO within 6 hours of symptom onset</a:t>
            </a:r>
            <a:r>
              <a:rPr lang="en-MY" sz="2000" b="1" baseline="30000" dirty="0">
                <a:solidFill>
                  <a:schemeClr val="accent2"/>
                </a:solidFill>
                <a:cs typeface="Arial" panose="020B0604020202020204" pitchFamily="34" charset="0"/>
              </a:rPr>
              <a:t>4,5</a:t>
            </a:r>
          </a:p>
        </p:txBody>
      </p:sp>
      <p:sp>
        <p:nvSpPr>
          <p:cNvPr id="20" name="TextBox 19">
            <a:extLst>
              <a:ext uri="{FF2B5EF4-FFF2-40B4-BE49-F238E27FC236}">
                <a16:creationId xmlns:a16="http://schemas.microsoft.com/office/drawing/2014/main" id="{DA345326-4859-8F42-9FCA-DC36063587C8}"/>
              </a:ext>
            </a:extLst>
          </p:cNvPr>
          <p:cNvSpPr txBox="1"/>
          <p:nvPr/>
        </p:nvSpPr>
        <p:spPr>
          <a:xfrm>
            <a:off x="196505" y="2411005"/>
            <a:ext cx="2432349" cy="1231106"/>
          </a:xfrm>
          <a:prstGeom prst="rect">
            <a:avLst/>
          </a:prstGeom>
          <a:noFill/>
        </p:spPr>
        <p:txBody>
          <a:bodyPr wrap="square" lIns="0" tIns="0" rIns="0" bIns="0" rtlCol="0">
            <a:spAutoFit/>
          </a:bodyPr>
          <a:lstStyle/>
          <a:p>
            <a:pPr algn="ctr">
              <a:spcBef>
                <a:spcPts val="600"/>
              </a:spcBef>
              <a:spcAft>
                <a:spcPts val="600"/>
              </a:spcAft>
            </a:pPr>
            <a:r>
              <a:rPr lang="en-MY" sz="2000" b="1" dirty="0">
                <a:solidFill>
                  <a:schemeClr val="accent2"/>
                </a:solidFill>
                <a:cs typeface="Arial" panose="020B0604020202020204" pitchFamily="34" charset="0"/>
              </a:rPr>
              <a:t>Approximately 35% of AIS patients may be eligible for thrombolysis</a:t>
            </a:r>
            <a:r>
              <a:rPr lang="en-MY" sz="2000" b="1" baseline="30000" dirty="0">
                <a:solidFill>
                  <a:schemeClr val="accent2"/>
                </a:solidFill>
                <a:cs typeface="Arial" panose="020B0604020202020204" pitchFamily="34" charset="0"/>
              </a:rPr>
              <a:t>1</a:t>
            </a:r>
          </a:p>
        </p:txBody>
      </p:sp>
      <p:sp>
        <p:nvSpPr>
          <p:cNvPr id="21" name="TextBox 20">
            <a:extLst>
              <a:ext uri="{FF2B5EF4-FFF2-40B4-BE49-F238E27FC236}">
                <a16:creationId xmlns:a16="http://schemas.microsoft.com/office/drawing/2014/main" id="{3E53D425-4230-F944-A3FD-EA7E58140477}"/>
              </a:ext>
            </a:extLst>
          </p:cNvPr>
          <p:cNvSpPr txBox="1"/>
          <p:nvPr/>
        </p:nvSpPr>
        <p:spPr>
          <a:xfrm>
            <a:off x="6368518" y="2751220"/>
            <a:ext cx="1978529" cy="585738"/>
          </a:xfrm>
          <a:prstGeom prst="rect">
            <a:avLst/>
          </a:prstGeom>
          <a:noFill/>
        </p:spPr>
        <p:txBody>
          <a:bodyPr wrap="square" lIns="0" tIns="0" rIns="0" bIns="0" rtlCol="0">
            <a:spAutoFit/>
          </a:bodyPr>
          <a:lstStyle/>
          <a:p>
            <a:pPr algn="ctr">
              <a:lnSpc>
                <a:spcPct val="110000"/>
              </a:lnSpc>
              <a:spcAft>
                <a:spcPts val="400"/>
              </a:spcAft>
            </a:pPr>
            <a:r>
              <a:rPr lang="en-MY" b="1" dirty="0">
                <a:cs typeface="Arial" panose="020B0604020202020204" pitchFamily="34" charset="0"/>
              </a:rPr>
              <a:t>Endovascular Thrombectomy</a:t>
            </a:r>
          </a:p>
        </p:txBody>
      </p:sp>
      <p:pic>
        <p:nvPicPr>
          <p:cNvPr id="22" name="Picture 21">
            <a:extLst>
              <a:ext uri="{FF2B5EF4-FFF2-40B4-BE49-F238E27FC236}">
                <a16:creationId xmlns:a16="http://schemas.microsoft.com/office/drawing/2014/main" id="{96998651-9008-F445-ADAB-535244176D5D}"/>
              </a:ext>
            </a:extLst>
          </p:cNvPr>
          <p:cNvPicPr>
            <a:picLocks noChangeAspect="1"/>
          </p:cNvPicPr>
          <p:nvPr/>
        </p:nvPicPr>
        <p:blipFill rotWithShape="1">
          <a:blip r:embed="rId2"/>
          <a:srcRect l="50426" r="205"/>
          <a:stretch/>
        </p:blipFill>
        <p:spPr>
          <a:xfrm>
            <a:off x="6832316" y="1608454"/>
            <a:ext cx="1053934" cy="1080000"/>
          </a:xfrm>
          <a:prstGeom prst="rect">
            <a:avLst/>
          </a:prstGeom>
        </p:spPr>
      </p:pic>
      <p:sp>
        <p:nvSpPr>
          <p:cNvPr id="23" name="TextBox 22">
            <a:extLst>
              <a:ext uri="{FF2B5EF4-FFF2-40B4-BE49-F238E27FC236}">
                <a16:creationId xmlns:a16="http://schemas.microsoft.com/office/drawing/2014/main" id="{A44DCA09-5B5C-7E43-9F20-149C4C85175C}"/>
              </a:ext>
            </a:extLst>
          </p:cNvPr>
          <p:cNvSpPr txBox="1"/>
          <p:nvPr/>
        </p:nvSpPr>
        <p:spPr>
          <a:xfrm>
            <a:off x="3446997" y="3336526"/>
            <a:ext cx="2077250" cy="1938992"/>
          </a:xfrm>
          <a:prstGeom prst="rect">
            <a:avLst/>
          </a:prstGeom>
          <a:noFill/>
        </p:spPr>
        <p:txBody>
          <a:bodyPr wrap="square" lIns="0" tIns="0" rIns="0" bIns="0" rtlCol="0">
            <a:spAutoFit/>
          </a:bodyPr>
          <a:lstStyle/>
          <a:p>
            <a:pPr algn="ctr">
              <a:spcAft>
                <a:spcPts val="400"/>
              </a:spcAft>
            </a:pPr>
            <a:r>
              <a:rPr lang="en-MY" dirty="0">
                <a:cs typeface="Calibri" panose="020F0502020204030204" pitchFamily="34" charset="0"/>
              </a:rPr>
              <a:t>Systemic pharmaceutical intervention intended to dissolve a thrombus in eligible AIS patients</a:t>
            </a:r>
            <a:r>
              <a:rPr lang="en-MY" baseline="30000" dirty="0">
                <a:cs typeface="Calibri" panose="020F0502020204030204" pitchFamily="34" charset="0"/>
              </a:rPr>
              <a:t>2</a:t>
            </a:r>
            <a:endParaRPr lang="en-AU" baseline="30000" dirty="0">
              <a:ea typeface="MS Mincho" panose="02020609040205080304" pitchFamily="49" charset="-128"/>
              <a:cs typeface="Calibri" panose="020F0502020204030204" pitchFamily="34" charset="0"/>
            </a:endParaRPr>
          </a:p>
        </p:txBody>
      </p:sp>
      <p:pic>
        <p:nvPicPr>
          <p:cNvPr id="24" name="Picture 23">
            <a:extLst>
              <a:ext uri="{FF2B5EF4-FFF2-40B4-BE49-F238E27FC236}">
                <a16:creationId xmlns:a16="http://schemas.microsoft.com/office/drawing/2014/main" id="{1114C886-70CE-424F-B0C7-7C5148533539}"/>
              </a:ext>
            </a:extLst>
          </p:cNvPr>
          <p:cNvPicPr>
            <a:picLocks noChangeAspect="1"/>
          </p:cNvPicPr>
          <p:nvPr/>
        </p:nvPicPr>
        <p:blipFill>
          <a:blip r:embed="rId3"/>
          <a:stretch>
            <a:fillRect/>
          </a:stretch>
        </p:blipFill>
        <p:spPr>
          <a:xfrm>
            <a:off x="4137725" y="1628928"/>
            <a:ext cx="1076700" cy="1076700"/>
          </a:xfrm>
          <a:prstGeom prst="rect">
            <a:avLst/>
          </a:prstGeom>
        </p:spPr>
      </p:pic>
      <p:sp>
        <p:nvSpPr>
          <p:cNvPr id="25" name="TextBox 24">
            <a:extLst>
              <a:ext uri="{FF2B5EF4-FFF2-40B4-BE49-F238E27FC236}">
                <a16:creationId xmlns:a16="http://schemas.microsoft.com/office/drawing/2014/main" id="{8D34691B-2DD4-0549-8303-EA4C48C08837}"/>
              </a:ext>
            </a:extLst>
          </p:cNvPr>
          <p:cNvSpPr txBox="1"/>
          <p:nvPr/>
        </p:nvSpPr>
        <p:spPr>
          <a:xfrm>
            <a:off x="3672226" y="2889854"/>
            <a:ext cx="1960037" cy="281039"/>
          </a:xfrm>
          <a:prstGeom prst="rect">
            <a:avLst/>
          </a:prstGeom>
          <a:noFill/>
        </p:spPr>
        <p:txBody>
          <a:bodyPr wrap="square" lIns="0" tIns="0" rIns="0" bIns="0" rtlCol="0">
            <a:spAutoFit/>
          </a:bodyPr>
          <a:lstStyle/>
          <a:p>
            <a:pPr algn="ctr">
              <a:lnSpc>
                <a:spcPct val="110000"/>
              </a:lnSpc>
              <a:spcAft>
                <a:spcPts val="400"/>
              </a:spcAft>
            </a:pPr>
            <a:r>
              <a:rPr lang="en-MY" b="1" dirty="0">
                <a:cs typeface="Arial" panose="020B0604020202020204" pitchFamily="34" charset="0"/>
              </a:rPr>
              <a:t>Thrombolysis</a:t>
            </a:r>
            <a:endParaRPr lang="en-AU" baseline="30000" dirty="0">
              <a:ea typeface="MS Mincho" panose="02020609040205080304" pitchFamily="49" charset="-128"/>
              <a:cs typeface="Arial" panose="020B0604020202020204" pitchFamily="34" charset="0"/>
            </a:endParaRPr>
          </a:p>
        </p:txBody>
      </p:sp>
      <p:sp>
        <p:nvSpPr>
          <p:cNvPr id="26" name="TextBox 25">
            <a:extLst>
              <a:ext uri="{FF2B5EF4-FFF2-40B4-BE49-F238E27FC236}">
                <a16:creationId xmlns:a16="http://schemas.microsoft.com/office/drawing/2014/main" id="{1744BB15-D23C-4C46-9C80-756F6BA4F608}"/>
              </a:ext>
            </a:extLst>
          </p:cNvPr>
          <p:cNvSpPr txBox="1"/>
          <p:nvPr/>
        </p:nvSpPr>
        <p:spPr>
          <a:xfrm>
            <a:off x="5984087" y="3364650"/>
            <a:ext cx="2940457" cy="1938992"/>
          </a:xfrm>
          <a:prstGeom prst="rect">
            <a:avLst/>
          </a:prstGeom>
          <a:noFill/>
        </p:spPr>
        <p:txBody>
          <a:bodyPr wrap="square" lIns="0" tIns="0" rIns="0" bIns="0" rtlCol="0">
            <a:spAutoFit/>
          </a:bodyPr>
          <a:lstStyle/>
          <a:p>
            <a:pPr algn="ctr">
              <a:spcAft>
                <a:spcPts val="400"/>
              </a:spcAft>
            </a:pPr>
            <a:r>
              <a:rPr lang="en-MY" dirty="0">
                <a:cs typeface="Calibri" panose="020F0502020204030204" pitchFamily="34" charset="0"/>
              </a:rPr>
              <a:t>Surgical technique to mechanically </a:t>
            </a:r>
            <a:r>
              <a:rPr lang="en-MY" dirty="0" err="1">
                <a:cs typeface="Calibri" panose="020F0502020204030204" pitchFamily="34" charset="0"/>
              </a:rPr>
              <a:t>reperfuse</a:t>
            </a:r>
            <a:r>
              <a:rPr lang="en-MY" dirty="0">
                <a:cs typeface="Calibri" panose="020F0502020204030204" pitchFamily="34" charset="0"/>
              </a:rPr>
              <a:t> an occluded vessel. Used in eligible AIS patients in whom a large vessel occlusion is present (usually following thrombolysis)</a:t>
            </a:r>
            <a:r>
              <a:rPr lang="en-MY" baseline="30000" dirty="0">
                <a:cs typeface="Calibri" panose="020F0502020204030204" pitchFamily="34" charset="0"/>
              </a:rPr>
              <a:t>3</a:t>
            </a:r>
            <a:endParaRPr lang="en-AU" baseline="30000" dirty="0">
              <a:ea typeface="MS Mincho" panose="02020609040205080304" pitchFamily="49" charset="-128"/>
              <a:cs typeface="Calibri" panose="020F0502020204030204" pitchFamily="34" charset="0"/>
            </a:endParaRPr>
          </a:p>
        </p:txBody>
      </p:sp>
      <p:sp>
        <p:nvSpPr>
          <p:cNvPr id="27" name="TextBox 26">
            <a:extLst>
              <a:ext uri="{FF2B5EF4-FFF2-40B4-BE49-F238E27FC236}">
                <a16:creationId xmlns:a16="http://schemas.microsoft.com/office/drawing/2014/main" id="{B217BDA9-D61C-E740-A268-1B2B289D9CC8}"/>
              </a:ext>
            </a:extLst>
          </p:cNvPr>
          <p:cNvSpPr txBox="1"/>
          <p:nvPr/>
        </p:nvSpPr>
        <p:spPr>
          <a:xfrm>
            <a:off x="5229813" y="2689046"/>
            <a:ext cx="1456877" cy="584776"/>
          </a:xfrm>
          <a:prstGeom prst="rect">
            <a:avLst/>
          </a:prstGeom>
          <a:noFill/>
        </p:spPr>
        <p:txBody>
          <a:bodyPr wrap="square" rtlCol="0">
            <a:spAutoFit/>
          </a:bodyPr>
          <a:lstStyle/>
          <a:p>
            <a:pPr algn="ctr"/>
            <a:r>
              <a:rPr lang="en-US" sz="3200" b="1" dirty="0">
                <a:solidFill>
                  <a:srgbClr val="58595A"/>
                </a:solidFill>
              </a:rPr>
              <a:t>+/–</a:t>
            </a:r>
          </a:p>
        </p:txBody>
      </p:sp>
      <p:sp>
        <p:nvSpPr>
          <p:cNvPr id="30" name="TextBox 29">
            <a:extLst>
              <a:ext uri="{FF2B5EF4-FFF2-40B4-BE49-F238E27FC236}">
                <a16:creationId xmlns:a16="http://schemas.microsoft.com/office/drawing/2014/main" id="{BE5E1578-E012-CF44-B7D5-4E709BB79F02}"/>
              </a:ext>
            </a:extLst>
          </p:cNvPr>
          <p:cNvSpPr txBox="1"/>
          <p:nvPr/>
        </p:nvSpPr>
        <p:spPr>
          <a:xfrm>
            <a:off x="2688012" y="5438486"/>
            <a:ext cx="6857908" cy="553998"/>
          </a:xfrm>
          <a:prstGeom prst="rect">
            <a:avLst/>
          </a:prstGeom>
          <a:noFill/>
        </p:spPr>
        <p:txBody>
          <a:bodyPr wrap="square" lIns="0" tIns="0" rIns="0" bIns="0" rtlCol="0">
            <a:spAutoFit/>
          </a:bodyPr>
          <a:lstStyle/>
          <a:p>
            <a:pPr algn="ctr">
              <a:spcBef>
                <a:spcPts val="600"/>
              </a:spcBef>
              <a:spcAft>
                <a:spcPts val="600"/>
              </a:spcAft>
            </a:pPr>
            <a:r>
              <a:rPr lang="en-MY" b="1" i="1" dirty="0">
                <a:solidFill>
                  <a:schemeClr val="accent2"/>
                </a:solidFill>
                <a:cs typeface="Arial" panose="020B0604020202020204" pitchFamily="34" charset="0"/>
              </a:rPr>
              <a:t>Thrombolysis is time-dependent: </a:t>
            </a:r>
            <a:br>
              <a:rPr lang="en-MY" b="1" i="1" dirty="0">
                <a:solidFill>
                  <a:schemeClr val="accent2"/>
                </a:solidFill>
                <a:cs typeface="Arial" panose="020B0604020202020204" pitchFamily="34" charset="0"/>
              </a:rPr>
            </a:br>
            <a:r>
              <a:rPr lang="en-MY" b="1" i="1" dirty="0">
                <a:solidFill>
                  <a:schemeClr val="accent2"/>
                </a:solidFill>
                <a:cs typeface="Arial" panose="020B0604020202020204" pitchFamily="34" charset="0"/>
              </a:rPr>
              <a:t>earlier treatment is linked to better patient outcomes</a:t>
            </a:r>
            <a:r>
              <a:rPr lang="en-MY" i="1" baseline="30000" dirty="0">
                <a:solidFill>
                  <a:schemeClr val="accent2"/>
                </a:solidFill>
                <a:cs typeface="Arial" panose="020B0604020202020204" pitchFamily="34" charset="0"/>
              </a:rPr>
              <a:t>2</a:t>
            </a:r>
          </a:p>
        </p:txBody>
      </p:sp>
      <p:sp>
        <p:nvSpPr>
          <p:cNvPr id="31" name="TextBox 30">
            <a:extLst>
              <a:ext uri="{FF2B5EF4-FFF2-40B4-BE49-F238E27FC236}">
                <a16:creationId xmlns:a16="http://schemas.microsoft.com/office/drawing/2014/main" id="{E9F43288-78A0-9747-A30D-314A2431238E}"/>
              </a:ext>
            </a:extLst>
          </p:cNvPr>
          <p:cNvSpPr txBox="1"/>
          <p:nvPr/>
        </p:nvSpPr>
        <p:spPr>
          <a:xfrm>
            <a:off x="9761590" y="5296397"/>
            <a:ext cx="1961019" cy="646331"/>
          </a:xfrm>
          <a:prstGeom prst="rect">
            <a:avLst/>
          </a:prstGeom>
          <a:noFill/>
          <a:ln>
            <a:solidFill>
              <a:srgbClr val="00516B"/>
            </a:solidFill>
          </a:ln>
        </p:spPr>
        <p:txBody>
          <a:bodyPr wrap="square" rtlCol="0">
            <a:spAutoFit/>
          </a:bodyPr>
          <a:lstStyle/>
          <a:p>
            <a:pPr algn="ctr"/>
            <a:r>
              <a:rPr lang="en-US" sz="1200" dirty="0">
                <a:solidFill>
                  <a:schemeClr val="accent2"/>
                </a:solidFill>
              </a:rPr>
              <a:t>Acute stroke management will be discussed in more detail in Module 2</a:t>
            </a:r>
          </a:p>
        </p:txBody>
      </p:sp>
      <p:cxnSp>
        <p:nvCxnSpPr>
          <p:cNvPr id="8" name="Straight Connector 7">
            <a:extLst>
              <a:ext uri="{FF2B5EF4-FFF2-40B4-BE49-F238E27FC236}">
                <a16:creationId xmlns:a16="http://schemas.microsoft.com/office/drawing/2014/main" id="{8C14AD73-EFBD-C74F-AA0C-B303F343CBC3}"/>
              </a:ext>
            </a:extLst>
          </p:cNvPr>
          <p:cNvCxnSpPr>
            <a:cxnSpLocks/>
          </p:cNvCxnSpPr>
          <p:nvPr/>
        </p:nvCxnSpPr>
        <p:spPr>
          <a:xfrm>
            <a:off x="2844554" y="2338674"/>
            <a:ext cx="588826" cy="775916"/>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2585A4C-503C-CD40-888B-9142750C5C8B}"/>
              </a:ext>
            </a:extLst>
          </p:cNvPr>
          <p:cNvCxnSpPr>
            <a:cxnSpLocks/>
          </p:cNvCxnSpPr>
          <p:nvPr/>
        </p:nvCxnSpPr>
        <p:spPr>
          <a:xfrm flipV="1">
            <a:off x="2896731" y="3098352"/>
            <a:ext cx="538390" cy="747419"/>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80AEFDE-9689-B047-95B4-B9108FCDCC48}"/>
              </a:ext>
            </a:extLst>
          </p:cNvPr>
          <p:cNvCxnSpPr>
            <a:cxnSpLocks/>
          </p:cNvCxnSpPr>
          <p:nvPr/>
        </p:nvCxnSpPr>
        <p:spPr>
          <a:xfrm flipV="1">
            <a:off x="8618140" y="2315515"/>
            <a:ext cx="576754" cy="727754"/>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55BF632-9B36-5C4F-A5C7-4721590289A6}"/>
              </a:ext>
            </a:extLst>
          </p:cNvPr>
          <p:cNvCxnSpPr>
            <a:cxnSpLocks/>
          </p:cNvCxnSpPr>
          <p:nvPr/>
        </p:nvCxnSpPr>
        <p:spPr>
          <a:xfrm flipH="1" flipV="1">
            <a:off x="8618140" y="3025461"/>
            <a:ext cx="647725" cy="807077"/>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Slide Number Placeholder 4">
            <a:extLst>
              <a:ext uri="{FF2B5EF4-FFF2-40B4-BE49-F238E27FC236}">
                <a16:creationId xmlns:a16="http://schemas.microsoft.com/office/drawing/2014/main" id="{BCA81C0E-F79E-C943-91BA-DCDEA093A718}"/>
              </a:ext>
            </a:extLst>
          </p:cNvPr>
          <p:cNvSpPr>
            <a:spLocks noGrp="1"/>
          </p:cNvSpPr>
          <p:nvPr>
            <p:ph type="sldNum" sz="quarter" idx="12"/>
          </p:nvPr>
        </p:nvSpPr>
        <p:spPr>
          <a:xfrm>
            <a:off x="0" y="6573521"/>
            <a:ext cx="548640" cy="254000"/>
          </a:xfrm>
        </p:spPr>
        <p:txBody>
          <a:bodyPr/>
          <a:lstStyle/>
          <a:p>
            <a:fld id="{94BD25F3-487B-4155-B89E-4C647BBB8B21}" type="slidenum">
              <a:rPr lang="en-AU" smtClean="0"/>
              <a:t>12</a:t>
            </a:fld>
            <a:endParaRPr lang="en-AU"/>
          </a:p>
        </p:txBody>
      </p:sp>
    </p:spTree>
    <p:extLst>
      <p:ext uri="{BB962C8B-B14F-4D97-AF65-F5344CB8AC3E}">
        <p14:creationId xmlns:p14="http://schemas.microsoft.com/office/powerpoint/2010/main" val="3184249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21536D-5088-7844-9EC8-F7866A374B25}"/>
              </a:ext>
            </a:extLst>
          </p:cNvPr>
          <p:cNvSpPr/>
          <p:nvPr/>
        </p:nvSpPr>
        <p:spPr>
          <a:xfrm>
            <a:off x="1368000" y="2103120"/>
            <a:ext cx="2984544" cy="6035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D40A407-5F2E-E244-A9C2-66DF42E6F5DA}"/>
              </a:ext>
            </a:extLst>
          </p:cNvPr>
          <p:cNvSpPr>
            <a:spLocks noGrp="1"/>
          </p:cNvSpPr>
          <p:nvPr>
            <p:ph type="title"/>
          </p:nvPr>
        </p:nvSpPr>
        <p:spPr>
          <a:xfrm>
            <a:off x="1351418" y="891269"/>
            <a:ext cx="9120000" cy="850439"/>
          </a:xfrm>
        </p:spPr>
        <p:txBody>
          <a:bodyPr/>
          <a:lstStyle/>
          <a:p>
            <a:r>
              <a:rPr lang="en-GB" dirty="0"/>
              <a:t>Outcomes of stroke at 1 year</a:t>
            </a:r>
            <a:r>
              <a:rPr lang="en-GB" baseline="30000" dirty="0"/>
              <a:t>1</a:t>
            </a:r>
            <a:endParaRPr lang="en-US" dirty="0"/>
          </a:p>
        </p:txBody>
      </p:sp>
      <p:pic>
        <p:nvPicPr>
          <p:cNvPr id="6" name="Picture 5">
            <a:extLst>
              <a:ext uri="{FF2B5EF4-FFF2-40B4-BE49-F238E27FC236}">
                <a16:creationId xmlns:a16="http://schemas.microsoft.com/office/drawing/2014/main" id="{21534B80-CD13-0840-9901-0852C940EE54}"/>
              </a:ext>
            </a:extLst>
          </p:cNvPr>
          <p:cNvPicPr>
            <a:picLocks noChangeAspect="1"/>
          </p:cNvPicPr>
          <p:nvPr/>
        </p:nvPicPr>
        <p:blipFill rotWithShape="1">
          <a:blip r:embed="rId2"/>
          <a:srcRect l="22609" t="24054" r="22586" b="24838"/>
          <a:stretch/>
        </p:blipFill>
        <p:spPr>
          <a:xfrm>
            <a:off x="363201" y="1800360"/>
            <a:ext cx="813816" cy="758923"/>
          </a:xfrm>
          <a:prstGeom prst="rect">
            <a:avLst/>
          </a:prstGeom>
        </p:spPr>
      </p:pic>
      <p:pic>
        <p:nvPicPr>
          <p:cNvPr id="7" name="Picture 6">
            <a:extLst>
              <a:ext uri="{FF2B5EF4-FFF2-40B4-BE49-F238E27FC236}">
                <a16:creationId xmlns:a16="http://schemas.microsoft.com/office/drawing/2014/main" id="{6A011B33-429E-0749-869D-F63643436515}"/>
              </a:ext>
            </a:extLst>
          </p:cNvPr>
          <p:cNvPicPr>
            <a:picLocks noChangeAspect="1"/>
          </p:cNvPicPr>
          <p:nvPr/>
        </p:nvPicPr>
        <p:blipFill rotWithShape="1">
          <a:blip r:embed="rId2"/>
          <a:srcRect l="22609" t="24054" r="22586" b="24838"/>
          <a:stretch/>
        </p:blipFill>
        <p:spPr>
          <a:xfrm>
            <a:off x="1259962" y="1806894"/>
            <a:ext cx="813816" cy="758923"/>
          </a:xfrm>
          <a:prstGeom prst="rect">
            <a:avLst/>
          </a:prstGeom>
        </p:spPr>
      </p:pic>
      <p:pic>
        <p:nvPicPr>
          <p:cNvPr id="8" name="Picture 7">
            <a:extLst>
              <a:ext uri="{FF2B5EF4-FFF2-40B4-BE49-F238E27FC236}">
                <a16:creationId xmlns:a16="http://schemas.microsoft.com/office/drawing/2014/main" id="{42A0A3E1-02A8-D940-B3FE-31E03F215B30}"/>
              </a:ext>
            </a:extLst>
          </p:cNvPr>
          <p:cNvPicPr>
            <a:picLocks noChangeAspect="1"/>
          </p:cNvPicPr>
          <p:nvPr/>
        </p:nvPicPr>
        <p:blipFill rotWithShape="1">
          <a:blip r:embed="rId2"/>
          <a:srcRect l="22609" t="24054" r="22586" b="24838"/>
          <a:stretch/>
        </p:blipFill>
        <p:spPr>
          <a:xfrm>
            <a:off x="2156723" y="1808102"/>
            <a:ext cx="813816" cy="758923"/>
          </a:xfrm>
          <a:prstGeom prst="rect">
            <a:avLst/>
          </a:prstGeom>
        </p:spPr>
      </p:pic>
      <p:pic>
        <p:nvPicPr>
          <p:cNvPr id="9" name="Picture 8">
            <a:extLst>
              <a:ext uri="{FF2B5EF4-FFF2-40B4-BE49-F238E27FC236}">
                <a16:creationId xmlns:a16="http://schemas.microsoft.com/office/drawing/2014/main" id="{B52688EC-3704-A749-B094-DAB53317AA93}"/>
              </a:ext>
            </a:extLst>
          </p:cNvPr>
          <p:cNvPicPr>
            <a:picLocks noChangeAspect="1"/>
          </p:cNvPicPr>
          <p:nvPr/>
        </p:nvPicPr>
        <p:blipFill rotWithShape="1">
          <a:blip r:embed="rId2"/>
          <a:srcRect l="22609" t="24054" r="22586" b="24838"/>
          <a:stretch/>
        </p:blipFill>
        <p:spPr>
          <a:xfrm>
            <a:off x="3053484" y="1793854"/>
            <a:ext cx="813816" cy="758923"/>
          </a:xfrm>
          <a:prstGeom prst="rect">
            <a:avLst/>
          </a:prstGeom>
        </p:spPr>
      </p:pic>
      <p:pic>
        <p:nvPicPr>
          <p:cNvPr id="10" name="Picture 9">
            <a:extLst>
              <a:ext uri="{FF2B5EF4-FFF2-40B4-BE49-F238E27FC236}">
                <a16:creationId xmlns:a16="http://schemas.microsoft.com/office/drawing/2014/main" id="{8ED71E9B-610C-DF45-A5D3-7816CF37A86A}"/>
              </a:ext>
            </a:extLst>
          </p:cNvPr>
          <p:cNvPicPr>
            <a:picLocks noChangeAspect="1"/>
          </p:cNvPicPr>
          <p:nvPr/>
        </p:nvPicPr>
        <p:blipFill rotWithShape="1">
          <a:blip r:embed="rId2"/>
          <a:srcRect l="22609" t="24054" r="22586" b="24838"/>
          <a:stretch/>
        </p:blipFill>
        <p:spPr>
          <a:xfrm>
            <a:off x="3945636" y="1810774"/>
            <a:ext cx="813816" cy="758923"/>
          </a:xfrm>
          <a:prstGeom prst="rect">
            <a:avLst/>
          </a:prstGeom>
        </p:spPr>
      </p:pic>
      <p:pic>
        <p:nvPicPr>
          <p:cNvPr id="11" name="Picture 10">
            <a:extLst>
              <a:ext uri="{FF2B5EF4-FFF2-40B4-BE49-F238E27FC236}">
                <a16:creationId xmlns:a16="http://schemas.microsoft.com/office/drawing/2014/main" id="{1F217418-582D-AA40-AC84-36E007AF8658}"/>
              </a:ext>
            </a:extLst>
          </p:cNvPr>
          <p:cNvPicPr>
            <a:picLocks noChangeAspect="1"/>
          </p:cNvPicPr>
          <p:nvPr/>
        </p:nvPicPr>
        <p:blipFill rotWithShape="1">
          <a:blip r:embed="rId2"/>
          <a:srcRect l="22609" t="24054" r="22586" b="24838"/>
          <a:stretch/>
        </p:blipFill>
        <p:spPr>
          <a:xfrm>
            <a:off x="4842397" y="1816061"/>
            <a:ext cx="813816" cy="758923"/>
          </a:xfrm>
          <a:prstGeom prst="rect">
            <a:avLst/>
          </a:prstGeom>
        </p:spPr>
      </p:pic>
      <p:pic>
        <p:nvPicPr>
          <p:cNvPr id="12" name="Picture 11">
            <a:extLst>
              <a:ext uri="{FF2B5EF4-FFF2-40B4-BE49-F238E27FC236}">
                <a16:creationId xmlns:a16="http://schemas.microsoft.com/office/drawing/2014/main" id="{DBA92ED7-61BE-E140-ADC7-D9B51E3249C2}"/>
              </a:ext>
            </a:extLst>
          </p:cNvPr>
          <p:cNvPicPr>
            <a:picLocks noChangeAspect="1"/>
          </p:cNvPicPr>
          <p:nvPr/>
        </p:nvPicPr>
        <p:blipFill rotWithShape="1">
          <a:blip r:embed="rId2"/>
          <a:srcRect l="22609" t="24054" r="22586" b="24838"/>
          <a:stretch/>
        </p:blipFill>
        <p:spPr>
          <a:xfrm>
            <a:off x="5739158" y="1818516"/>
            <a:ext cx="813816" cy="758923"/>
          </a:xfrm>
          <a:prstGeom prst="rect">
            <a:avLst/>
          </a:prstGeom>
        </p:spPr>
      </p:pic>
      <p:pic>
        <p:nvPicPr>
          <p:cNvPr id="13" name="Picture 12">
            <a:extLst>
              <a:ext uri="{FF2B5EF4-FFF2-40B4-BE49-F238E27FC236}">
                <a16:creationId xmlns:a16="http://schemas.microsoft.com/office/drawing/2014/main" id="{E8B4B80E-060B-FF41-BCFE-9209F8856500}"/>
              </a:ext>
            </a:extLst>
          </p:cNvPr>
          <p:cNvPicPr>
            <a:picLocks noChangeAspect="1"/>
          </p:cNvPicPr>
          <p:nvPr/>
        </p:nvPicPr>
        <p:blipFill rotWithShape="1">
          <a:blip r:embed="rId2"/>
          <a:srcRect l="22609" t="24054" r="22586" b="24838"/>
          <a:stretch/>
        </p:blipFill>
        <p:spPr>
          <a:xfrm>
            <a:off x="6635919" y="1825050"/>
            <a:ext cx="813816" cy="758923"/>
          </a:xfrm>
          <a:prstGeom prst="rect">
            <a:avLst/>
          </a:prstGeom>
        </p:spPr>
      </p:pic>
      <p:pic>
        <p:nvPicPr>
          <p:cNvPr id="14" name="Picture 13">
            <a:extLst>
              <a:ext uri="{FF2B5EF4-FFF2-40B4-BE49-F238E27FC236}">
                <a16:creationId xmlns:a16="http://schemas.microsoft.com/office/drawing/2014/main" id="{C4858E1E-278C-2041-916F-0D415647C4A1}"/>
              </a:ext>
            </a:extLst>
          </p:cNvPr>
          <p:cNvPicPr>
            <a:picLocks noChangeAspect="1"/>
          </p:cNvPicPr>
          <p:nvPr/>
        </p:nvPicPr>
        <p:blipFill rotWithShape="1">
          <a:blip r:embed="rId2"/>
          <a:srcRect l="22609" t="24054" r="22586" b="24838"/>
          <a:stretch/>
        </p:blipFill>
        <p:spPr>
          <a:xfrm>
            <a:off x="7537292" y="1815467"/>
            <a:ext cx="813816" cy="758923"/>
          </a:xfrm>
          <a:prstGeom prst="rect">
            <a:avLst/>
          </a:prstGeom>
        </p:spPr>
      </p:pic>
      <p:pic>
        <p:nvPicPr>
          <p:cNvPr id="15" name="Picture 14">
            <a:extLst>
              <a:ext uri="{FF2B5EF4-FFF2-40B4-BE49-F238E27FC236}">
                <a16:creationId xmlns:a16="http://schemas.microsoft.com/office/drawing/2014/main" id="{7EA8B842-D9F3-E842-8669-33D4C997C554}"/>
              </a:ext>
            </a:extLst>
          </p:cNvPr>
          <p:cNvPicPr>
            <a:picLocks noChangeAspect="1"/>
          </p:cNvPicPr>
          <p:nvPr/>
        </p:nvPicPr>
        <p:blipFill rotWithShape="1">
          <a:blip r:embed="rId2"/>
          <a:srcRect l="22609" t="24054" r="22586" b="24838"/>
          <a:stretch/>
        </p:blipFill>
        <p:spPr>
          <a:xfrm>
            <a:off x="8434053" y="1831145"/>
            <a:ext cx="813816" cy="758923"/>
          </a:xfrm>
          <a:prstGeom prst="rect">
            <a:avLst/>
          </a:prstGeom>
        </p:spPr>
      </p:pic>
      <p:pic>
        <p:nvPicPr>
          <p:cNvPr id="16" name="Picture 15">
            <a:extLst>
              <a:ext uri="{FF2B5EF4-FFF2-40B4-BE49-F238E27FC236}">
                <a16:creationId xmlns:a16="http://schemas.microsoft.com/office/drawing/2014/main" id="{A9FF9A72-369E-1C47-969D-3537AC039BA4}"/>
              </a:ext>
            </a:extLst>
          </p:cNvPr>
          <p:cNvPicPr>
            <a:picLocks noChangeAspect="1"/>
          </p:cNvPicPr>
          <p:nvPr/>
        </p:nvPicPr>
        <p:blipFill rotWithShape="1">
          <a:blip r:embed="rId2"/>
          <a:srcRect l="22609" t="24054" r="22586" b="24838"/>
          <a:stretch/>
        </p:blipFill>
        <p:spPr>
          <a:xfrm>
            <a:off x="396237" y="2627426"/>
            <a:ext cx="813816" cy="758923"/>
          </a:xfrm>
          <a:prstGeom prst="rect">
            <a:avLst/>
          </a:prstGeom>
        </p:spPr>
      </p:pic>
      <p:pic>
        <p:nvPicPr>
          <p:cNvPr id="17" name="Picture 16">
            <a:extLst>
              <a:ext uri="{FF2B5EF4-FFF2-40B4-BE49-F238E27FC236}">
                <a16:creationId xmlns:a16="http://schemas.microsoft.com/office/drawing/2014/main" id="{77E5B070-7C5D-674B-8E76-EA81B03467E2}"/>
              </a:ext>
            </a:extLst>
          </p:cNvPr>
          <p:cNvPicPr>
            <a:picLocks noChangeAspect="1"/>
          </p:cNvPicPr>
          <p:nvPr/>
        </p:nvPicPr>
        <p:blipFill rotWithShape="1">
          <a:blip r:embed="rId2"/>
          <a:srcRect l="22609" t="24054" r="22586" b="24838"/>
          <a:stretch/>
        </p:blipFill>
        <p:spPr>
          <a:xfrm>
            <a:off x="1292998" y="2643104"/>
            <a:ext cx="813816" cy="758923"/>
          </a:xfrm>
          <a:prstGeom prst="rect">
            <a:avLst/>
          </a:prstGeom>
        </p:spPr>
      </p:pic>
      <p:pic>
        <p:nvPicPr>
          <p:cNvPr id="18" name="Picture 17">
            <a:extLst>
              <a:ext uri="{FF2B5EF4-FFF2-40B4-BE49-F238E27FC236}">
                <a16:creationId xmlns:a16="http://schemas.microsoft.com/office/drawing/2014/main" id="{1A108EEF-BD0E-0146-A126-C93D5B062ED9}"/>
              </a:ext>
            </a:extLst>
          </p:cNvPr>
          <p:cNvPicPr>
            <a:picLocks noChangeAspect="1"/>
          </p:cNvPicPr>
          <p:nvPr/>
        </p:nvPicPr>
        <p:blipFill rotWithShape="1">
          <a:blip r:embed="rId2"/>
          <a:srcRect l="22609" t="24054" r="22586" b="24838"/>
          <a:stretch/>
        </p:blipFill>
        <p:spPr>
          <a:xfrm>
            <a:off x="2189759" y="2654703"/>
            <a:ext cx="813816" cy="758923"/>
          </a:xfrm>
          <a:prstGeom prst="rect">
            <a:avLst/>
          </a:prstGeom>
        </p:spPr>
      </p:pic>
      <p:pic>
        <p:nvPicPr>
          <p:cNvPr id="19" name="Picture 18">
            <a:extLst>
              <a:ext uri="{FF2B5EF4-FFF2-40B4-BE49-F238E27FC236}">
                <a16:creationId xmlns:a16="http://schemas.microsoft.com/office/drawing/2014/main" id="{F361B9FA-5247-894B-96C6-BA37BFD0E353}"/>
              </a:ext>
            </a:extLst>
          </p:cNvPr>
          <p:cNvPicPr>
            <a:picLocks noChangeAspect="1"/>
          </p:cNvPicPr>
          <p:nvPr/>
        </p:nvPicPr>
        <p:blipFill rotWithShape="1">
          <a:blip r:embed="rId2"/>
          <a:srcRect l="22609" t="24054" r="22586" b="24838"/>
          <a:stretch/>
        </p:blipFill>
        <p:spPr>
          <a:xfrm>
            <a:off x="3086520" y="2661237"/>
            <a:ext cx="813816" cy="758923"/>
          </a:xfrm>
          <a:prstGeom prst="rect">
            <a:avLst/>
          </a:prstGeom>
        </p:spPr>
      </p:pic>
      <p:pic>
        <p:nvPicPr>
          <p:cNvPr id="20" name="Picture 19">
            <a:extLst>
              <a:ext uri="{FF2B5EF4-FFF2-40B4-BE49-F238E27FC236}">
                <a16:creationId xmlns:a16="http://schemas.microsoft.com/office/drawing/2014/main" id="{1A199DA9-4D90-9D45-B27A-36C3C174F68E}"/>
              </a:ext>
            </a:extLst>
          </p:cNvPr>
          <p:cNvPicPr>
            <a:picLocks noChangeAspect="1"/>
          </p:cNvPicPr>
          <p:nvPr/>
        </p:nvPicPr>
        <p:blipFill rotWithShape="1">
          <a:blip r:embed="rId2"/>
          <a:srcRect l="22609" t="24054" r="22586" b="24838"/>
          <a:stretch/>
        </p:blipFill>
        <p:spPr>
          <a:xfrm>
            <a:off x="3978672" y="2676910"/>
            <a:ext cx="813816" cy="758923"/>
          </a:xfrm>
          <a:prstGeom prst="rect">
            <a:avLst/>
          </a:prstGeom>
        </p:spPr>
      </p:pic>
      <p:pic>
        <p:nvPicPr>
          <p:cNvPr id="21" name="Picture 20">
            <a:extLst>
              <a:ext uri="{FF2B5EF4-FFF2-40B4-BE49-F238E27FC236}">
                <a16:creationId xmlns:a16="http://schemas.microsoft.com/office/drawing/2014/main" id="{0BBBC750-7213-6F40-8F6E-49BAFA6823AC}"/>
              </a:ext>
            </a:extLst>
          </p:cNvPr>
          <p:cNvPicPr>
            <a:picLocks noChangeAspect="1"/>
          </p:cNvPicPr>
          <p:nvPr/>
        </p:nvPicPr>
        <p:blipFill rotWithShape="1">
          <a:blip r:embed="rId3">
            <a:grayscl/>
          </a:blip>
          <a:srcRect l="26951" t="25705" r="27114" b="26155"/>
          <a:stretch/>
        </p:blipFill>
        <p:spPr>
          <a:xfrm>
            <a:off x="4909376" y="2686594"/>
            <a:ext cx="722114" cy="756777"/>
          </a:xfrm>
          <a:prstGeom prst="rect">
            <a:avLst/>
          </a:prstGeom>
        </p:spPr>
      </p:pic>
      <p:pic>
        <p:nvPicPr>
          <p:cNvPr id="22" name="Picture 21">
            <a:extLst>
              <a:ext uri="{FF2B5EF4-FFF2-40B4-BE49-F238E27FC236}">
                <a16:creationId xmlns:a16="http://schemas.microsoft.com/office/drawing/2014/main" id="{C7DAD4F9-1999-A642-9BFD-FECE5F071728}"/>
              </a:ext>
            </a:extLst>
          </p:cNvPr>
          <p:cNvPicPr>
            <a:picLocks noChangeAspect="1"/>
          </p:cNvPicPr>
          <p:nvPr/>
        </p:nvPicPr>
        <p:blipFill rotWithShape="1">
          <a:blip r:embed="rId3">
            <a:grayscl/>
          </a:blip>
          <a:srcRect l="26951" t="25705" r="27114" b="26155"/>
          <a:stretch/>
        </p:blipFill>
        <p:spPr>
          <a:xfrm>
            <a:off x="5785009" y="2685792"/>
            <a:ext cx="722114" cy="756777"/>
          </a:xfrm>
          <a:prstGeom prst="rect">
            <a:avLst/>
          </a:prstGeom>
        </p:spPr>
      </p:pic>
      <p:pic>
        <p:nvPicPr>
          <p:cNvPr id="23" name="Picture 22">
            <a:extLst>
              <a:ext uri="{FF2B5EF4-FFF2-40B4-BE49-F238E27FC236}">
                <a16:creationId xmlns:a16="http://schemas.microsoft.com/office/drawing/2014/main" id="{82B2BBF5-68CF-464F-9460-2A08688E9032}"/>
              </a:ext>
            </a:extLst>
          </p:cNvPr>
          <p:cNvPicPr>
            <a:picLocks noChangeAspect="1"/>
          </p:cNvPicPr>
          <p:nvPr/>
        </p:nvPicPr>
        <p:blipFill rotWithShape="1">
          <a:blip r:embed="rId3">
            <a:grayscl/>
          </a:blip>
          <a:srcRect l="26951" t="25705" r="27114" b="26155"/>
          <a:stretch/>
        </p:blipFill>
        <p:spPr>
          <a:xfrm>
            <a:off x="6669433" y="2702097"/>
            <a:ext cx="722114" cy="756777"/>
          </a:xfrm>
          <a:prstGeom prst="rect">
            <a:avLst/>
          </a:prstGeom>
        </p:spPr>
      </p:pic>
      <p:pic>
        <p:nvPicPr>
          <p:cNvPr id="24" name="Picture 23">
            <a:extLst>
              <a:ext uri="{FF2B5EF4-FFF2-40B4-BE49-F238E27FC236}">
                <a16:creationId xmlns:a16="http://schemas.microsoft.com/office/drawing/2014/main" id="{E748C845-3A2E-7F47-9454-955F2BF003A9}"/>
              </a:ext>
            </a:extLst>
          </p:cNvPr>
          <p:cNvPicPr>
            <a:picLocks noChangeAspect="1"/>
          </p:cNvPicPr>
          <p:nvPr/>
        </p:nvPicPr>
        <p:blipFill rotWithShape="1">
          <a:blip r:embed="rId3">
            <a:grayscl/>
          </a:blip>
          <a:srcRect l="26951" t="25705" r="27114" b="26155"/>
          <a:stretch/>
        </p:blipFill>
        <p:spPr>
          <a:xfrm>
            <a:off x="7545066" y="2701295"/>
            <a:ext cx="722114" cy="756777"/>
          </a:xfrm>
          <a:prstGeom prst="rect">
            <a:avLst/>
          </a:prstGeom>
        </p:spPr>
      </p:pic>
      <p:pic>
        <p:nvPicPr>
          <p:cNvPr id="25" name="Picture 24">
            <a:extLst>
              <a:ext uri="{FF2B5EF4-FFF2-40B4-BE49-F238E27FC236}">
                <a16:creationId xmlns:a16="http://schemas.microsoft.com/office/drawing/2014/main" id="{AA4CDEEA-9C09-F84F-B2B9-AA9EB4ACA9A5}"/>
              </a:ext>
            </a:extLst>
          </p:cNvPr>
          <p:cNvPicPr>
            <a:picLocks noChangeAspect="1"/>
          </p:cNvPicPr>
          <p:nvPr/>
        </p:nvPicPr>
        <p:blipFill rotWithShape="1">
          <a:blip r:embed="rId3">
            <a:grayscl/>
          </a:blip>
          <a:srcRect l="26951" t="25705" r="27114" b="26155"/>
          <a:stretch/>
        </p:blipFill>
        <p:spPr>
          <a:xfrm>
            <a:off x="8453607" y="2718271"/>
            <a:ext cx="722114" cy="756777"/>
          </a:xfrm>
          <a:prstGeom prst="rect">
            <a:avLst/>
          </a:prstGeom>
        </p:spPr>
      </p:pic>
      <p:pic>
        <p:nvPicPr>
          <p:cNvPr id="26" name="Picture 25">
            <a:extLst>
              <a:ext uri="{FF2B5EF4-FFF2-40B4-BE49-F238E27FC236}">
                <a16:creationId xmlns:a16="http://schemas.microsoft.com/office/drawing/2014/main" id="{0D4059DC-0EC7-1E4C-A771-8D641D24AB87}"/>
              </a:ext>
            </a:extLst>
          </p:cNvPr>
          <p:cNvPicPr>
            <a:picLocks noChangeAspect="1"/>
          </p:cNvPicPr>
          <p:nvPr/>
        </p:nvPicPr>
        <p:blipFill rotWithShape="1">
          <a:blip r:embed="rId3">
            <a:grayscl/>
          </a:blip>
          <a:srcRect l="26951" t="25705" r="27114" b="26155"/>
          <a:stretch/>
        </p:blipFill>
        <p:spPr>
          <a:xfrm>
            <a:off x="427616" y="3545216"/>
            <a:ext cx="722114" cy="756777"/>
          </a:xfrm>
          <a:prstGeom prst="rect">
            <a:avLst/>
          </a:prstGeom>
        </p:spPr>
      </p:pic>
      <p:pic>
        <p:nvPicPr>
          <p:cNvPr id="27" name="Picture 26">
            <a:extLst>
              <a:ext uri="{FF2B5EF4-FFF2-40B4-BE49-F238E27FC236}">
                <a16:creationId xmlns:a16="http://schemas.microsoft.com/office/drawing/2014/main" id="{6ADD5916-EB40-7F45-A927-8DA15B5635D3}"/>
              </a:ext>
            </a:extLst>
          </p:cNvPr>
          <p:cNvPicPr>
            <a:picLocks noChangeAspect="1"/>
          </p:cNvPicPr>
          <p:nvPr/>
        </p:nvPicPr>
        <p:blipFill rotWithShape="1">
          <a:blip r:embed="rId3">
            <a:grayscl/>
          </a:blip>
          <a:srcRect l="26951" t="25705" r="27114" b="26155"/>
          <a:stretch/>
        </p:blipFill>
        <p:spPr>
          <a:xfrm>
            <a:off x="1303249" y="3544414"/>
            <a:ext cx="722114" cy="756777"/>
          </a:xfrm>
          <a:prstGeom prst="rect">
            <a:avLst/>
          </a:prstGeom>
        </p:spPr>
      </p:pic>
      <p:pic>
        <p:nvPicPr>
          <p:cNvPr id="28" name="Picture 27">
            <a:extLst>
              <a:ext uri="{FF2B5EF4-FFF2-40B4-BE49-F238E27FC236}">
                <a16:creationId xmlns:a16="http://schemas.microsoft.com/office/drawing/2014/main" id="{C9083F85-01A6-0344-A99B-6BA28B959524}"/>
              </a:ext>
            </a:extLst>
          </p:cNvPr>
          <p:cNvPicPr>
            <a:picLocks noChangeAspect="1"/>
          </p:cNvPicPr>
          <p:nvPr/>
        </p:nvPicPr>
        <p:blipFill rotWithShape="1">
          <a:blip r:embed="rId3">
            <a:grayscl/>
          </a:blip>
          <a:srcRect l="26951" t="25705" r="27114" b="26155"/>
          <a:stretch/>
        </p:blipFill>
        <p:spPr>
          <a:xfrm>
            <a:off x="2187673" y="3560719"/>
            <a:ext cx="722114" cy="756777"/>
          </a:xfrm>
          <a:prstGeom prst="rect">
            <a:avLst/>
          </a:prstGeom>
        </p:spPr>
      </p:pic>
      <p:pic>
        <p:nvPicPr>
          <p:cNvPr id="29" name="Picture 28">
            <a:extLst>
              <a:ext uri="{FF2B5EF4-FFF2-40B4-BE49-F238E27FC236}">
                <a16:creationId xmlns:a16="http://schemas.microsoft.com/office/drawing/2014/main" id="{BC0EFBCB-E22A-C24A-A3B1-37544FF294EE}"/>
              </a:ext>
            </a:extLst>
          </p:cNvPr>
          <p:cNvPicPr>
            <a:picLocks noChangeAspect="1"/>
          </p:cNvPicPr>
          <p:nvPr/>
        </p:nvPicPr>
        <p:blipFill rotWithShape="1">
          <a:blip r:embed="rId3">
            <a:grayscl/>
          </a:blip>
          <a:srcRect l="26951" t="25705" r="27114" b="26155"/>
          <a:stretch/>
        </p:blipFill>
        <p:spPr>
          <a:xfrm>
            <a:off x="3063306" y="3559917"/>
            <a:ext cx="722114" cy="756777"/>
          </a:xfrm>
          <a:prstGeom prst="rect">
            <a:avLst/>
          </a:prstGeom>
        </p:spPr>
      </p:pic>
      <p:pic>
        <p:nvPicPr>
          <p:cNvPr id="30" name="Picture 29">
            <a:extLst>
              <a:ext uri="{FF2B5EF4-FFF2-40B4-BE49-F238E27FC236}">
                <a16:creationId xmlns:a16="http://schemas.microsoft.com/office/drawing/2014/main" id="{9ACFE137-1CAD-7E4E-BCCF-1DCB6425318B}"/>
              </a:ext>
            </a:extLst>
          </p:cNvPr>
          <p:cNvPicPr>
            <a:picLocks noChangeAspect="1"/>
          </p:cNvPicPr>
          <p:nvPr/>
        </p:nvPicPr>
        <p:blipFill rotWithShape="1">
          <a:blip r:embed="rId3">
            <a:grayscl/>
          </a:blip>
          <a:srcRect l="26951" t="25705" r="27114" b="26155"/>
          <a:stretch/>
        </p:blipFill>
        <p:spPr>
          <a:xfrm>
            <a:off x="3971847" y="3557358"/>
            <a:ext cx="722114" cy="756777"/>
          </a:xfrm>
          <a:prstGeom prst="rect">
            <a:avLst/>
          </a:prstGeom>
        </p:spPr>
      </p:pic>
      <p:pic>
        <p:nvPicPr>
          <p:cNvPr id="31" name="Picture 30">
            <a:extLst>
              <a:ext uri="{FF2B5EF4-FFF2-40B4-BE49-F238E27FC236}">
                <a16:creationId xmlns:a16="http://schemas.microsoft.com/office/drawing/2014/main" id="{70E08BCA-2CE2-584F-8D67-5842DAC4CBA4}"/>
              </a:ext>
            </a:extLst>
          </p:cNvPr>
          <p:cNvPicPr>
            <a:picLocks noChangeAspect="1"/>
          </p:cNvPicPr>
          <p:nvPr/>
        </p:nvPicPr>
        <p:blipFill rotWithShape="1">
          <a:blip r:embed="rId3">
            <a:grayscl/>
          </a:blip>
          <a:srcRect l="26951" t="25705" r="27114" b="26155"/>
          <a:stretch/>
        </p:blipFill>
        <p:spPr>
          <a:xfrm>
            <a:off x="4909376" y="3560135"/>
            <a:ext cx="722114" cy="756777"/>
          </a:xfrm>
          <a:prstGeom prst="rect">
            <a:avLst/>
          </a:prstGeom>
        </p:spPr>
      </p:pic>
      <p:pic>
        <p:nvPicPr>
          <p:cNvPr id="32" name="Picture 31">
            <a:extLst>
              <a:ext uri="{FF2B5EF4-FFF2-40B4-BE49-F238E27FC236}">
                <a16:creationId xmlns:a16="http://schemas.microsoft.com/office/drawing/2014/main" id="{DE6A2786-C125-D040-BE84-099682488CF8}"/>
              </a:ext>
            </a:extLst>
          </p:cNvPr>
          <p:cNvPicPr>
            <a:picLocks noChangeAspect="1"/>
          </p:cNvPicPr>
          <p:nvPr/>
        </p:nvPicPr>
        <p:blipFill rotWithShape="1">
          <a:blip r:embed="rId3">
            <a:grayscl/>
          </a:blip>
          <a:srcRect l="26951" t="25705" r="27114" b="26155"/>
          <a:stretch/>
        </p:blipFill>
        <p:spPr>
          <a:xfrm>
            <a:off x="5785009" y="3559333"/>
            <a:ext cx="722114" cy="756777"/>
          </a:xfrm>
          <a:prstGeom prst="rect">
            <a:avLst/>
          </a:prstGeom>
        </p:spPr>
      </p:pic>
      <p:pic>
        <p:nvPicPr>
          <p:cNvPr id="33" name="Picture 32">
            <a:extLst>
              <a:ext uri="{FF2B5EF4-FFF2-40B4-BE49-F238E27FC236}">
                <a16:creationId xmlns:a16="http://schemas.microsoft.com/office/drawing/2014/main" id="{C9EBA520-9113-5A42-85D8-7353B6427FD4}"/>
              </a:ext>
            </a:extLst>
          </p:cNvPr>
          <p:cNvPicPr>
            <a:picLocks noChangeAspect="1"/>
          </p:cNvPicPr>
          <p:nvPr/>
        </p:nvPicPr>
        <p:blipFill rotWithShape="1">
          <a:blip r:embed="rId3">
            <a:grayscl/>
          </a:blip>
          <a:srcRect l="26951" t="25705" r="27114" b="26155"/>
          <a:stretch/>
        </p:blipFill>
        <p:spPr>
          <a:xfrm>
            <a:off x="6669433" y="3575638"/>
            <a:ext cx="722114" cy="756777"/>
          </a:xfrm>
          <a:prstGeom prst="rect">
            <a:avLst/>
          </a:prstGeom>
        </p:spPr>
      </p:pic>
      <p:pic>
        <p:nvPicPr>
          <p:cNvPr id="34" name="Picture 33">
            <a:extLst>
              <a:ext uri="{FF2B5EF4-FFF2-40B4-BE49-F238E27FC236}">
                <a16:creationId xmlns:a16="http://schemas.microsoft.com/office/drawing/2014/main" id="{97B1AAB8-F5E6-6D43-A2DE-5C96B9B87353}"/>
              </a:ext>
            </a:extLst>
          </p:cNvPr>
          <p:cNvPicPr>
            <a:picLocks noChangeAspect="1"/>
          </p:cNvPicPr>
          <p:nvPr/>
        </p:nvPicPr>
        <p:blipFill rotWithShape="1">
          <a:blip r:embed="rId3">
            <a:grayscl/>
          </a:blip>
          <a:srcRect l="26951" t="25705" r="27114" b="26155"/>
          <a:stretch/>
        </p:blipFill>
        <p:spPr>
          <a:xfrm>
            <a:off x="7545066" y="3574836"/>
            <a:ext cx="722114" cy="756777"/>
          </a:xfrm>
          <a:prstGeom prst="rect">
            <a:avLst/>
          </a:prstGeom>
        </p:spPr>
      </p:pic>
      <p:pic>
        <p:nvPicPr>
          <p:cNvPr id="35" name="Picture 34">
            <a:extLst>
              <a:ext uri="{FF2B5EF4-FFF2-40B4-BE49-F238E27FC236}">
                <a16:creationId xmlns:a16="http://schemas.microsoft.com/office/drawing/2014/main" id="{530D311E-6B83-C94C-9B43-14647BDD405C}"/>
              </a:ext>
            </a:extLst>
          </p:cNvPr>
          <p:cNvPicPr>
            <a:picLocks noChangeAspect="1"/>
          </p:cNvPicPr>
          <p:nvPr/>
        </p:nvPicPr>
        <p:blipFill rotWithShape="1">
          <a:blip r:embed="rId3">
            <a:grayscl/>
          </a:blip>
          <a:srcRect l="26951" t="25705" r="27114" b="26155"/>
          <a:stretch/>
        </p:blipFill>
        <p:spPr>
          <a:xfrm>
            <a:off x="8453607" y="3571030"/>
            <a:ext cx="722114" cy="756777"/>
          </a:xfrm>
          <a:prstGeom prst="rect">
            <a:avLst/>
          </a:prstGeom>
        </p:spPr>
      </p:pic>
      <p:pic>
        <p:nvPicPr>
          <p:cNvPr id="36" name="Picture 35">
            <a:extLst>
              <a:ext uri="{FF2B5EF4-FFF2-40B4-BE49-F238E27FC236}">
                <a16:creationId xmlns:a16="http://schemas.microsoft.com/office/drawing/2014/main" id="{B91DF64A-3612-184E-A6C8-C8B168B16D65}"/>
              </a:ext>
            </a:extLst>
          </p:cNvPr>
          <p:cNvPicPr>
            <a:picLocks noChangeAspect="1"/>
          </p:cNvPicPr>
          <p:nvPr/>
        </p:nvPicPr>
        <p:blipFill rotWithShape="1">
          <a:blip r:embed="rId3">
            <a:grayscl/>
          </a:blip>
          <a:srcRect l="26951" t="25705" r="27114" b="26155"/>
          <a:stretch/>
        </p:blipFill>
        <p:spPr>
          <a:xfrm>
            <a:off x="396237" y="4449261"/>
            <a:ext cx="722114" cy="756777"/>
          </a:xfrm>
          <a:prstGeom prst="rect">
            <a:avLst/>
          </a:prstGeom>
        </p:spPr>
      </p:pic>
      <p:pic>
        <p:nvPicPr>
          <p:cNvPr id="37" name="Picture 36">
            <a:extLst>
              <a:ext uri="{FF2B5EF4-FFF2-40B4-BE49-F238E27FC236}">
                <a16:creationId xmlns:a16="http://schemas.microsoft.com/office/drawing/2014/main" id="{724D21C1-85BE-9B49-9736-303FBB0C6098}"/>
              </a:ext>
            </a:extLst>
          </p:cNvPr>
          <p:cNvPicPr>
            <a:picLocks noChangeAspect="1"/>
          </p:cNvPicPr>
          <p:nvPr/>
        </p:nvPicPr>
        <p:blipFill rotWithShape="1">
          <a:blip r:embed="rId3">
            <a:grayscl/>
          </a:blip>
          <a:srcRect l="26951" t="25705" r="27114" b="26155"/>
          <a:stretch/>
        </p:blipFill>
        <p:spPr>
          <a:xfrm>
            <a:off x="1271870" y="4448459"/>
            <a:ext cx="722114" cy="756777"/>
          </a:xfrm>
          <a:prstGeom prst="rect">
            <a:avLst/>
          </a:prstGeom>
        </p:spPr>
      </p:pic>
      <p:pic>
        <p:nvPicPr>
          <p:cNvPr id="38" name="Picture 37">
            <a:extLst>
              <a:ext uri="{FF2B5EF4-FFF2-40B4-BE49-F238E27FC236}">
                <a16:creationId xmlns:a16="http://schemas.microsoft.com/office/drawing/2014/main" id="{D04C5558-24B5-4B4F-B9B1-774FD1FBF8A2}"/>
              </a:ext>
            </a:extLst>
          </p:cNvPr>
          <p:cNvPicPr>
            <a:picLocks noChangeAspect="1"/>
          </p:cNvPicPr>
          <p:nvPr/>
        </p:nvPicPr>
        <p:blipFill>
          <a:blip r:embed="rId4">
            <a:grayscl/>
          </a:blip>
          <a:stretch>
            <a:fillRect/>
          </a:stretch>
        </p:blipFill>
        <p:spPr>
          <a:xfrm>
            <a:off x="2083569" y="4437330"/>
            <a:ext cx="439821" cy="806339"/>
          </a:xfrm>
          <a:prstGeom prst="rect">
            <a:avLst/>
          </a:prstGeom>
        </p:spPr>
      </p:pic>
      <p:sp>
        <p:nvSpPr>
          <p:cNvPr id="57" name="TextBox 56">
            <a:extLst>
              <a:ext uri="{FF2B5EF4-FFF2-40B4-BE49-F238E27FC236}">
                <a16:creationId xmlns:a16="http://schemas.microsoft.com/office/drawing/2014/main" id="{3213FE90-D467-724E-BA82-50ACFA6A581B}"/>
              </a:ext>
            </a:extLst>
          </p:cNvPr>
          <p:cNvSpPr txBox="1"/>
          <p:nvPr/>
        </p:nvSpPr>
        <p:spPr>
          <a:xfrm>
            <a:off x="10266422" y="1720926"/>
            <a:ext cx="1925578" cy="1077218"/>
          </a:xfrm>
          <a:prstGeom prst="rect">
            <a:avLst/>
          </a:prstGeom>
          <a:noFill/>
        </p:spPr>
        <p:txBody>
          <a:bodyPr wrap="square" rtlCol="0">
            <a:spAutoFit/>
          </a:bodyPr>
          <a:lstStyle/>
          <a:p>
            <a:r>
              <a:rPr lang="en-GB" sz="1600" dirty="0">
                <a:solidFill>
                  <a:schemeClr val="tx1">
                    <a:lumMod val="75000"/>
                    <a:lumOff val="25000"/>
                  </a:schemeClr>
                </a:solidFill>
              </a:rPr>
              <a:t>30 </a:t>
            </a:r>
            <a:r>
              <a:rPr lang="en-GB" sz="1600" b="1" dirty="0">
                <a:solidFill>
                  <a:schemeClr val="tx1">
                    <a:lumMod val="75000"/>
                    <a:lumOff val="25000"/>
                  </a:schemeClr>
                </a:solidFill>
              </a:rPr>
              <a:t>die within </a:t>
            </a:r>
            <a:br>
              <a:rPr lang="en-GB" sz="1600" b="1" dirty="0">
                <a:solidFill>
                  <a:schemeClr val="tx1">
                    <a:lumMod val="75000"/>
                    <a:lumOff val="25000"/>
                  </a:schemeClr>
                </a:solidFill>
              </a:rPr>
            </a:br>
            <a:r>
              <a:rPr lang="en-GB" sz="1600" b="1" dirty="0">
                <a:solidFill>
                  <a:schemeClr val="tx1">
                    <a:lumMod val="75000"/>
                    <a:lumOff val="25000"/>
                  </a:schemeClr>
                </a:solidFill>
              </a:rPr>
              <a:t>12 months* </a:t>
            </a:r>
            <a:br>
              <a:rPr lang="en-GB" sz="1600" b="1" dirty="0">
                <a:solidFill>
                  <a:schemeClr val="tx1">
                    <a:lumMod val="75000"/>
                    <a:lumOff val="25000"/>
                  </a:schemeClr>
                </a:solidFill>
              </a:rPr>
            </a:br>
            <a:r>
              <a:rPr lang="en-GB" sz="1600" dirty="0">
                <a:solidFill>
                  <a:schemeClr val="tx1">
                    <a:lumMod val="75000"/>
                    <a:lumOff val="25000"/>
                  </a:schemeClr>
                </a:solidFill>
              </a:rPr>
              <a:t>(15–20 within 30 days)</a:t>
            </a:r>
            <a:endParaRPr lang="en-AU" sz="1600" dirty="0">
              <a:solidFill>
                <a:schemeClr val="tx1">
                  <a:lumMod val="75000"/>
                  <a:lumOff val="25000"/>
                </a:schemeClr>
              </a:solidFill>
            </a:endParaRPr>
          </a:p>
        </p:txBody>
      </p:sp>
      <p:sp>
        <p:nvSpPr>
          <p:cNvPr id="58" name="TextBox 57">
            <a:extLst>
              <a:ext uri="{FF2B5EF4-FFF2-40B4-BE49-F238E27FC236}">
                <a16:creationId xmlns:a16="http://schemas.microsoft.com/office/drawing/2014/main" id="{9FCB338B-9E9A-824B-B1ED-C64D08D5157F}"/>
              </a:ext>
            </a:extLst>
          </p:cNvPr>
          <p:cNvSpPr txBox="1"/>
          <p:nvPr/>
        </p:nvSpPr>
        <p:spPr>
          <a:xfrm>
            <a:off x="10280133" y="2880382"/>
            <a:ext cx="1764805" cy="830997"/>
          </a:xfrm>
          <a:prstGeom prst="rect">
            <a:avLst/>
          </a:prstGeom>
          <a:noFill/>
        </p:spPr>
        <p:txBody>
          <a:bodyPr wrap="square" rtlCol="0">
            <a:spAutoFit/>
          </a:bodyPr>
          <a:lstStyle/>
          <a:p>
            <a:r>
              <a:rPr lang="en-GB" sz="1600" dirty="0">
                <a:solidFill>
                  <a:schemeClr val="tx1">
                    <a:lumMod val="75000"/>
                    <a:lumOff val="25000"/>
                  </a:schemeClr>
                </a:solidFill>
              </a:rPr>
              <a:t>35 </a:t>
            </a:r>
            <a:r>
              <a:rPr lang="en-GB" sz="1600" b="1" dirty="0">
                <a:solidFill>
                  <a:schemeClr val="tx1">
                    <a:lumMod val="75000"/>
                    <a:lumOff val="25000"/>
                  </a:schemeClr>
                </a:solidFill>
              </a:rPr>
              <a:t>permanently disabled </a:t>
            </a:r>
            <a:r>
              <a:rPr lang="en-GB" sz="1600" dirty="0">
                <a:solidFill>
                  <a:schemeClr val="tx1">
                    <a:lumMod val="75000"/>
                    <a:lumOff val="25000"/>
                  </a:schemeClr>
                </a:solidFill>
              </a:rPr>
              <a:t>(10 in nursing home)</a:t>
            </a:r>
            <a:endParaRPr lang="en-AU" sz="1600" dirty="0">
              <a:solidFill>
                <a:schemeClr val="tx1">
                  <a:lumMod val="75000"/>
                  <a:lumOff val="25000"/>
                </a:schemeClr>
              </a:solidFill>
            </a:endParaRPr>
          </a:p>
        </p:txBody>
      </p:sp>
      <p:sp>
        <p:nvSpPr>
          <p:cNvPr id="59" name="TextBox 58">
            <a:extLst>
              <a:ext uri="{FF2B5EF4-FFF2-40B4-BE49-F238E27FC236}">
                <a16:creationId xmlns:a16="http://schemas.microsoft.com/office/drawing/2014/main" id="{28856CB5-2E0D-1F44-9F86-3C93303A0BB7}"/>
              </a:ext>
            </a:extLst>
          </p:cNvPr>
          <p:cNvSpPr txBox="1"/>
          <p:nvPr/>
        </p:nvSpPr>
        <p:spPr>
          <a:xfrm>
            <a:off x="10280133" y="3821838"/>
            <a:ext cx="1911867" cy="1077218"/>
          </a:xfrm>
          <a:prstGeom prst="rect">
            <a:avLst/>
          </a:prstGeom>
          <a:noFill/>
        </p:spPr>
        <p:txBody>
          <a:bodyPr wrap="square" rtlCol="0">
            <a:spAutoFit/>
          </a:bodyPr>
          <a:lstStyle/>
          <a:p>
            <a:r>
              <a:rPr lang="en-GB" sz="1600" dirty="0">
                <a:solidFill>
                  <a:schemeClr val="tx1">
                    <a:lumMod val="75000"/>
                    <a:lumOff val="25000"/>
                  </a:schemeClr>
                </a:solidFill>
              </a:rPr>
              <a:t>25 </a:t>
            </a:r>
            <a:r>
              <a:rPr lang="en-GB" sz="1600" b="1" dirty="0">
                <a:solidFill>
                  <a:schemeClr val="tx1">
                    <a:lumMod val="75000"/>
                    <a:lumOff val="25000"/>
                  </a:schemeClr>
                </a:solidFill>
              </a:rPr>
              <a:t>independent but not able to do everything </a:t>
            </a:r>
            <a:r>
              <a:rPr lang="en-GB" sz="1600" dirty="0">
                <a:solidFill>
                  <a:schemeClr val="tx1">
                    <a:lumMod val="75000"/>
                    <a:lumOff val="25000"/>
                  </a:schemeClr>
                </a:solidFill>
              </a:rPr>
              <a:t>they could do previously</a:t>
            </a:r>
            <a:endParaRPr lang="en-AU" sz="1600" dirty="0">
              <a:solidFill>
                <a:schemeClr val="tx1">
                  <a:lumMod val="75000"/>
                  <a:lumOff val="25000"/>
                </a:schemeClr>
              </a:solidFill>
            </a:endParaRPr>
          </a:p>
        </p:txBody>
      </p:sp>
      <p:sp>
        <p:nvSpPr>
          <p:cNvPr id="60" name="TextBox 59">
            <a:extLst>
              <a:ext uri="{FF2B5EF4-FFF2-40B4-BE49-F238E27FC236}">
                <a16:creationId xmlns:a16="http://schemas.microsoft.com/office/drawing/2014/main" id="{C128E1CF-5BF3-3348-9E71-D1715DA0DB9F}"/>
              </a:ext>
            </a:extLst>
          </p:cNvPr>
          <p:cNvSpPr txBox="1"/>
          <p:nvPr/>
        </p:nvSpPr>
        <p:spPr>
          <a:xfrm>
            <a:off x="10280132" y="5238745"/>
            <a:ext cx="1764805" cy="338554"/>
          </a:xfrm>
          <a:prstGeom prst="rect">
            <a:avLst/>
          </a:prstGeom>
          <a:noFill/>
        </p:spPr>
        <p:txBody>
          <a:bodyPr wrap="square" rtlCol="0">
            <a:spAutoFit/>
          </a:bodyPr>
          <a:lstStyle/>
          <a:p>
            <a:r>
              <a:rPr lang="en-GB" sz="1600" dirty="0">
                <a:solidFill>
                  <a:schemeClr val="tx1">
                    <a:lumMod val="75000"/>
                    <a:lumOff val="25000"/>
                  </a:schemeClr>
                </a:solidFill>
              </a:rPr>
              <a:t>10 </a:t>
            </a:r>
            <a:r>
              <a:rPr lang="en-GB" sz="1600" b="1" dirty="0">
                <a:solidFill>
                  <a:schemeClr val="tx1">
                    <a:lumMod val="75000"/>
                    <a:lumOff val="25000"/>
                  </a:schemeClr>
                </a:solidFill>
              </a:rPr>
              <a:t>fully recovered</a:t>
            </a:r>
            <a:endParaRPr lang="en-AU" sz="1600" dirty="0">
              <a:solidFill>
                <a:schemeClr val="tx1">
                  <a:lumMod val="75000"/>
                  <a:lumOff val="25000"/>
                </a:schemeClr>
              </a:solidFill>
            </a:endParaRPr>
          </a:p>
        </p:txBody>
      </p:sp>
      <p:pic>
        <p:nvPicPr>
          <p:cNvPr id="61" name="Picture 60">
            <a:extLst>
              <a:ext uri="{FF2B5EF4-FFF2-40B4-BE49-F238E27FC236}">
                <a16:creationId xmlns:a16="http://schemas.microsoft.com/office/drawing/2014/main" id="{905EA184-6591-8840-B5DF-CB6B1326B7A2}"/>
              </a:ext>
            </a:extLst>
          </p:cNvPr>
          <p:cNvPicPr>
            <a:picLocks noChangeAspect="1"/>
          </p:cNvPicPr>
          <p:nvPr/>
        </p:nvPicPr>
        <p:blipFill rotWithShape="1">
          <a:blip r:embed="rId2"/>
          <a:srcRect l="48668" t="24054" r="22586" b="24838"/>
          <a:stretch/>
        </p:blipFill>
        <p:spPr>
          <a:xfrm>
            <a:off x="9936210" y="1873303"/>
            <a:ext cx="376063" cy="668604"/>
          </a:xfrm>
          <a:prstGeom prst="rect">
            <a:avLst/>
          </a:prstGeom>
        </p:spPr>
      </p:pic>
      <p:pic>
        <p:nvPicPr>
          <p:cNvPr id="62" name="Picture 61">
            <a:extLst>
              <a:ext uri="{FF2B5EF4-FFF2-40B4-BE49-F238E27FC236}">
                <a16:creationId xmlns:a16="http://schemas.microsoft.com/office/drawing/2014/main" id="{C22CC413-2F1D-9A4C-9CE7-62668F2C3759}"/>
              </a:ext>
            </a:extLst>
          </p:cNvPr>
          <p:cNvPicPr>
            <a:picLocks noChangeAspect="1"/>
          </p:cNvPicPr>
          <p:nvPr/>
        </p:nvPicPr>
        <p:blipFill rotWithShape="1">
          <a:blip r:embed="rId3">
            <a:grayscl/>
          </a:blip>
          <a:srcRect l="26951" t="25705" r="50788" b="26155"/>
          <a:stretch/>
        </p:blipFill>
        <p:spPr>
          <a:xfrm>
            <a:off x="9951879" y="2965470"/>
            <a:ext cx="309174" cy="668605"/>
          </a:xfrm>
          <a:prstGeom prst="rect">
            <a:avLst/>
          </a:prstGeom>
        </p:spPr>
      </p:pic>
      <p:sp>
        <p:nvSpPr>
          <p:cNvPr id="65" name="Text Placeholder 2">
            <a:extLst>
              <a:ext uri="{FF2B5EF4-FFF2-40B4-BE49-F238E27FC236}">
                <a16:creationId xmlns:a16="http://schemas.microsoft.com/office/drawing/2014/main" id="{4D577799-C727-1D4A-83D5-AC3D6855BCD9}"/>
              </a:ext>
            </a:extLst>
          </p:cNvPr>
          <p:cNvSpPr txBox="1">
            <a:spLocks/>
          </p:cNvSpPr>
          <p:nvPr/>
        </p:nvSpPr>
        <p:spPr>
          <a:xfrm>
            <a:off x="537190" y="6586179"/>
            <a:ext cx="9689969" cy="144720"/>
          </a:xfrm>
          <a:prstGeom prst="rect">
            <a:avLst/>
          </a:prstGeom>
        </p:spPr>
        <p:txBody>
          <a:bodyPr/>
          <a:lstStyle>
            <a:lvl1pPr marL="0" indent="0" algn="l" defTabSz="914400" rtl="0" eaLnBrk="1" latinLnBrk="0" hangingPunct="1">
              <a:lnSpc>
                <a:spcPct val="105000"/>
              </a:lnSpc>
              <a:spcBef>
                <a:spcPts val="0"/>
              </a:spcBef>
              <a:spcAft>
                <a:spcPts val="975"/>
              </a:spcAft>
              <a:buFont typeface="Calibri" panose="020F0502020204030204" pitchFamily="34" charset="0"/>
              <a:buChar char="﻿"/>
              <a:defRPr sz="1900" kern="1200">
                <a:solidFill>
                  <a:schemeClr val="tx1"/>
                </a:solidFill>
                <a:latin typeface="+mn-lt"/>
                <a:ea typeface="+mn-ea"/>
                <a:cs typeface="+mn-cs"/>
              </a:defRPr>
            </a:lvl1pPr>
            <a:lvl2pPr marL="0" indent="0" algn="l" defTabSz="914400" rtl="0" eaLnBrk="1" latinLnBrk="0" hangingPunct="1">
              <a:lnSpc>
                <a:spcPct val="105000"/>
              </a:lnSpc>
              <a:spcBef>
                <a:spcPts val="0"/>
              </a:spcBef>
              <a:spcAft>
                <a:spcPts val="1280"/>
              </a:spcAft>
              <a:buFont typeface="Calibri" panose="020F0502020204030204" pitchFamily="34" charset="0"/>
              <a:buChar char="﻿"/>
              <a:defRPr sz="1600" kern="1200">
                <a:solidFill>
                  <a:schemeClr val="tx1"/>
                </a:solidFill>
                <a:latin typeface="+mn-lt"/>
                <a:ea typeface="+mn-ea"/>
                <a:cs typeface="+mn-cs"/>
              </a:defRPr>
            </a:lvl2pPr>
            <a:lvl3pPr marL="144000" indent="-144000" algn="l" defTabSz="914400" rtl="0" eaLnBrk="1" latinLnBrk="0" hangingPunct="1">
              <a:lnSpc>
                <a:spcPct val="105000"/>
              </a:lnSpc>
              <a:spcBef>
                <a:spcPts val="0"/>
              </a:spcBef>
              <a:spcAft>
                <a:spcPts val="575"/>
              </a:spcAft>
              <a:buFontTx/>
              <a:buBlip>
                <a:blip r:embed="rId5"/>
              </a:buBlip>
              <a:defRPr sz="1600" kern="1200">
                <a:solidFill>
                  <a:schemeClr val="tx1"/>
                </a:solidFill>
                <a:latin typeface="+mn-lt"/>
                <a:ea typeface="+mn-ea"/>
                <a:cs typeface="+mn-cs"/>
              </a:defRPr>
            </a:lvl3pPr>
            <a:lvl4pPr marL="288000" indent="-144000" algn="l" defTabSz="914400" rtl="0" eaLnBrk="1" latinLnBrk="0" hangingPunct="1">
              <a:lnSpc>
                <a:spcPct val="105000"/>
              </a:lnSpc>
              <a:spcBef>
                <a:spcPts val="0"/>
              </a:spcBef>
              <a:spcAft>
                <a:spcPts val="575"/>
              </a:spcAft>
              <a:buFontTx/>
              <a:buBlip>
                <a:blip r:embed="rId5"/>
              </a:buBlip>
              <a:defRPr sz="1600" kern="1200">
                <a:solidFill>
                  <a:schemeClr val="tx1"/>
                </a:solidFill>
                <a:latin typeface="+mn-lt"/>
                <a:ea typeface="+mn-ea"/>
                <a:cs typeface="+mn-cs"/>
              </a:defRPr>
            </a:lvl4pPr>
            <a:lvl5pPr marL="432000" indent="-144000" algn="l" defTabSz="914400" rtl="0" eaLnBrk="1" latinLnBrk="0" hangingPunct="1">
              <a:lnSpc>
                <a:spcPct val="105000"/>
              </a:lnSpc>
              <a:spcBef>
                <a:spcPts val="0"/>
              </a:spcBef>
              <a:spcAft>
                <a:spcPts val="575"/>
              </a:spcAft>
              <a:buFontTx/>
              <a:buBlip>
                <a:blip r:embed="rId5"/>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900" dirty="0"/>
              <a:t>1. Brain Foundation. Stroke. Available from </a:t>
            </a:r>
            <a:r>
              <a:rPr lang="en-AU" sz="900" dirty="0"/>
              <a:t>https://</a:t>
            </a:r>
            <a:r>
              <a:rPr lang="en-AU" sz="900" dirty="0" err="1"/>
              <a:t>brainfoundation.org.au</a:t>
            </a:r>
            <a:r>
              <a:rPr lang="en-AU" sz="900" dirty="0"/>
              <a:t>/disorders/stroke/. Accessed January 2022.</a:t>
            </a:r>
          </a:p>
        </p:txBody>
      </p:sp>
      <p:sp>
        <p:nvSpPr>
          <p:cNvPr id="66" name="TextBox 65">
            <a:extLst>
              <a:ext uri="{FF2B5EF4-FFF2-40B4-BE49-F238E27FC236}">
                <a16:creationId xmlns:a16="http://schemas.microsoft.com/office/drawing/2014/main" id="{CFD94134-6B4F-574A-B34B-49FC61F713BF}"/>
              </a:ext>
            </a:extLst>
          </p:cNvPr>
          <p:cNvSpPr txBox="1"/>
          <p:nvPr/>
        </p:nvSpPr>
        <p:spPr>
          <a:xfrm>
            <a:off x="427616" y="6185154"/>
            <a:ext cx="6437408" cy="276999"/>
          </a:xfrm>
          <a:prstGeom prst="rect">
            <a:avLst/>
          </a:prstGeom>
          <a:noFill/>
        </p:spPr>
        <p:txBody>
          <a:bodyPr wrap="square" rtlCol="0">
            <a:spAutoFit/>
          </a:bodyPr>
          <a:lstStyle/>
          <a:p>
            <a:r>
              <a:rPr lang="en-GB" sz="1200" dirty="0">
                <a:solidFill>
                  <a:schemeClr val="tx1">
                    <a:lumMod val="75000"/>
                    <a:lumOff val="25000"/>
                  </a:schemeClr>
                </a:solidFill>
              </a:rPr>
              <a:t>*</a:t>
            </a:r>
            <a:r>
              <a:rPr lang="en-US" sz="1200" dirty="0"/>
              <a:t>ICH/SAH has a 50% mortality rate at 1 year and </a:t>
            </a:r>
            <a:r>
              <a:rPr lang="en-US" sz="1200" dirty="0" err="1"/>
              <a:t>ischaemic</a:t>
            </a:r>
            <a:r>
              <a:rPr lang="en-US" sz="1200" dirty="0"/>
              <a:t> stroke has a 15% mortality rate. </a:t>
            </a:r>
            <a:endParaRPr lang="en-AU" sz="1200" dirty="0">
              <a:solidFill>
                <a:schemeClr val="tx1">
                  <a:lumMod val="75000"/>
                  <a:lumOff val="25000"/>
                </a:schemeClr>
              </a:solidFill>
              <a:highlight>
                <a:srgbClr val="FFFF00"/>
              </a:highlight>
            </a:endParaRPr>
          </a:p>
        </p:txBody>
      </p:sp>
      <p:sp>
        <p:nvSpPr>
          <p:cNvPr id="67" name="TextBox 66">
            <a:extLst>
              <a:ext uri="{FF2B5EF4-FFF2-40B4-BE49-F238E27FC236}">
                <a16:creationId xmlns:a16="http://schemas.microsoft.com/office/drawing/2014/main" id="{E5F21083-7534-9F46-B51C-B4E362273B4C}"/>
              </a:ext>
            </a:extLst>
          </p:cNvPr>
          <p:cNvSpPr txBox="1"/>
          <p:nvPr/>
        </p:nvSpPr>
        <p:spPr>
          <a:xfrm>
            <a:off x="739227" y="1386580"/>
            <a:ext cx="4758270" cy="369332"/>
          </a:xfrm>
          <a:prstGeom prst="rect">
            <a:avLst/>
          </a:prstGeom>
          <a:noFill/>
        </p:spPr>
        <p:txBody>
          <a:bodyPr wrap="square" rtlCol="0">
            <a:spAutoFit/>
          </a:bodyPr>
          <a:lstStyle/>
          <a:p>
            <a:r>
              <a:rPr lang="en-GB" b="1" dirty="0">
                <a:solidFill>
                  <a:schemeClr val="tx1">
                    <a:lumMod val="75000"/>
                    <a:lumOff val="25000"/>
                  </a:schemeClr>
                </a:solidFill>
              </a:rPr>
              <a:t>For every 100 people who have a stroke:</a:t>
            </a:r>
            <a:endParaRPr lang="en-AU" b="1" dirty="0">
              <a:solidFill>
                <a:schemeClr val="tx1">
                  <a:lumMod val="75000"/>
                  <a:lumOff val="25000"/>
                </a:schemeClr>
              </a:solidFill>
            </a:endParaRPr>
          </a:p>
        </p:txBody>
      </p:sp>
      <p:pic>
        <p:nvPicPr>
          <p:cNvPr id="52" name="Picture 51">
            <a:extLst>
              <a:ext uri="{FF2B5EF4-FFF2-40B4-BE49-F238E27FC236}">
                <a16:creationId xmlns:a16="http://schemas.microsoft.com/office/drawing/2014/main" id="{DD993E9A-9800-5141-880E-C6C0C19DCF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95883" y="4943285"/>
            <a:ext cx="1625600" cy="1625600"/>
          </a:xfrm>
          <a:prstGeom prst="rect">
            <a:avLst/>
          </a:prstGeom>
        </p:spPr>
      </p:pic>
      <p:pic>
        <p:nvPicPr>
          <p:cNvPr id="54" name="Picture 53" descr="A picture containing text&#10;&#10;Description automatically generated">
            <a:extLst>
              <a:ext uri="{FF2B5EF4-FFF2-40B4-BE49-F238E27FC236}">
                <a16:creationId xmlns:a16="http://schemas.microsoft.com/office/drawing/2014/main" id="{CA780A72-8D3C-D843-B5F9-6DCC9AC134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42094" y="4062767"/>
            <a:ext cx="1625600" cy="1625600"/>
          </a:xfrm>
          <a:prstGeom prst="rect">
            <a:avLst/>
          </a:prstGeom>
        </p:spPr>
      </p:pic>
      <p:pic>
        <p:nvPicPr>
          <p:cNvPr id="74" name="Picture 73" descr="A picture containing text&#10;&#10;Description automatically generated">
            <a:extLst>
              <a:ext uri="{FF2B5EF4-FFF2-40B4-BE49-F238E27FC236}">
                <a16:creationId xmlns:a16="http://schemas.microsoft.com/office/drawing/2014/main" id="{08F18CDF-BE90-E34B-B977-7D1154BE62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51417" y="4021888"/>
            <a:ext cx="1625600" cy="1625600"/>
          </a:xfrm>
          <a:prstGeom prst="rect">
            <a:avLst/>
          </a:prstGeom>
        </p:spPr>
      </p:pic>
      <p:pic>
        <p:nvPicPr>
          <p:cNvPr id="75" name="Picture 74" descr="A picture containing text&#10;&#10;Description automatically generated">
            <a:extLst>
              <a:ext uri="{FF2B5EF4-FFF2-40B4-BE49-F238E27FC236}">
                <a16:creationId xmlns:a16="http://schemas.microsoft.com/office/drawing/2014/main" id="{5C568C83-3116-C34B-A8A0-FA30B2C0BF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83109" y="4018741"/>
            <a:ext cx="1625600" cy="1625600"/>
          </a:xfrm>
          <a:prstGeom prst="rect">
            <a:avLst/>
          </a:prstGeom>
        </p:spPr>
      </p:pic>
      <p:pic>
        <p:nvPicPr>
          <p:cNvPr id="76" name="Picture 75" descr="A picture containing text&#10;&#10;Description automatically generated">
            <a:extLst>
              <a:ext uri="{FF2B5EF4-FFF2-40B4-BE49-F238E27FC236}">
                <a16:creationId xmlns:a16="http://schemas.microsoft.com/office/drawing/2014/main" id="{80D07B06-D707-E844-A8A3-50F572F6C0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82175" y="3998122"/>
            <a:ext cx="1625600" cy="1625600"/>
          </a:xfrm>
          <a:prstGeom prst="rect">
            <a:avLst/>
          </a:prstGeom>
        </p:spPr>
      </p:pic>
      <p:pic>
        <p:nvPicPr>
          <p:cNvPr id="77" name="Picture 76" descr="A picture containing text&#10;&#10;Description automatically generated">
            <a:extLst>
              <a:ext uri="{FF2B5EF4-FFF2-40B4-BE49-F238E27FC236}">
                <a16:creationId xmlns:a16="http://schemas.microsoft.com/office/drawing/2014/main" id="{D971E9D1-E574-354B-A929-1E19DBA8C6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8904" y="4057281"/>
            <a:ext cx="1625600" cy="1625600"/>
          </a:xfrm>
          <a:prstGeom prst="rect">
            <a:avLst/>
          </a:prstGeom>
        </p:spPr>
      </p:pic>
      <p:pic>
        <p:nvPicPr>
          <p:cNvPr id="78" name="Picture 77" descr="A picture containing text&#10;&#10;Description automatically generated">
            <a:extLst>
              <a:ext uri="{FF2B5EF4-FFF2-40B4-BE49-F238E27FC236}">
                <a16:creationId xmlns:a16="http://schemas.microsoft.com/office/drawing/2014/main" id="{D65542AE-6B59-C045-A009-5FE8567545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56702" y="4056479"/>
            <a:ext cx="1625600" cy="1625600"/>
          </a:xfrm>
          <a:prstGeom prst="rect">
            <a:avLst/>
          </a:prstGeom>
        </p:spPr>
      </p:pic>
      <p:pic>
        <p:nvPicPr>
          <p:cNvPr id="79" name="Picture 78" descr="A picture containing text&#10;&#10;Description automatically generated">
            <a:extLst>
              <a:ext uri="{FF2B5EF4-FFF2-40B4-BE49-F238E27FC236}">
                <a16:creationId xmlns:a16="http://schemas.microsoft.com/office/drawing/2014/main" id="{2EBAA931-977D-B041-AD1D-3999C8EBFB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31372" y="4056075"/>
            <a:ext cx="1625600" cy="1625600"/>
          </a:xfrm>
          <a:prstGeom prst="rect">
            <a:avLst/>
          </a:prstGeom>
        </p:spPr>
      </p:pic>
      <p:pic>
        <p:nvPicPr>
          <p:cNvPr id="80" name="Picture 79" descr="A picture containing text&#10;&#10;Description automatically generated">
            <a:extLst>
              <a:ext uri="{FF2B5EF4-FFF2-40B4-BE49-F238E27FC236}">
                <a16:creationId xmlns:a16="http://schemas.microsoft.com/office/drawing/2014/main" id="{838B61A0-67A9-F843-82EC-1E9C4D8241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2" y="4925669"/>
            <a:ext cx="1625600" cy="1625600"/>
          </a:xfrm>
          <a:prstGeom prst="rect">
            <a:avLst/>
          </a:prstGeom>
        </p:spPr>
      </p:pic>
      <p:pic>
        <p:nvPicPr>
          <p:cNvPr id="81" name="Picture 80" descr="A picture containing text&#10;&#10;Description automatically generated">
            <a:extLst>
              <a:ext uri="{FF2B5EF4-FFF2-40B4-BE49-F238E27FC236}">
                <a16:creationId xmlns:a16="http://schemas.microsoft.com/office/drawing/2014/main" id="{E6BD49CB-57F6-E349-8760-81AA5D0CE0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8443" y="4915526"/>
            <a:ext cx="1625600" cy="1625600"/>
          </a:xfrm>
          <a:prstGeom prst="rect">
            <a:avLst/>
          </a:prstGeom>
        </p:spPr>
      </p:pic>
      <p:pic>
        <p:nvPicPr>
          <p:cNvPr id="82" name="Picture 81" descr="A picture containing text&#10;&#10;Description automatically generated">
            <a:extLst>
              <a:ext uri="{FF2B5EF4-FFF2-40B4-BE49-F238E27FC236}">
                <a16:creationId xmlns:a16="http://schemas.microsoft.com/office/drawing/2014/main" id="{197B6B81-EE9E-0E4F-A8F8-17DA1B234D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42783" y="4931164"/>
            <a:ext cx="1625600" cy="1625600"/>
          </a:xfrm>
          <a:prstGeom prst="rect">
            <a:avLst/>
          </a:prstGeom>
        </p:spPr>
      </p:pic>
      <p:pic>
        <p:nvPicPr>
          <p:cNvPr id="83" name="Picture 82" descr="A picture containing text&#10;&#10;Description automatically generated">
            <a:extLst>
              <a:ext uri="{FF2B5EF4-FFF2-40B4-BE49-F238E27FC236}">
                <a16:creationId xmlns:a16="http://schemas.microsoft.com/office/drawing/2014/main" id="{8E32DE30-ADD8-BA4F-8FD6-DC1B092F03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58488" y="4931966"/>
            <a:ext cx="1625600" cy="1625600"/>
          </a:xfrm>
          <a:prstGeom prst="rect">
            <a:avLst/>
          </a:prstGeom>
        </p:spPr>
      </p:pic>
      <p:pic>
        <p:nvPicPr>
          <p:cNvPr id="84" name="Picture 83" descr="A picture containing text&#10;&#10;Description automatically generated">
            <a:extLst>
              <a:ext uri="{FF2B5EF4-FFF2-40B4-BE49-F238E27FC236}">
                <a16:creationId xmlns:a16="http://schemas.microsoft.com/office/drawing/2014/main" id="{237944FD-68FF-3149-9897-AB5427427F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89769" y="4932298"/>
            <a:ext cx="1625600" cy="1625600"/>
          </a:xfrm>
          <a:prstGeom prst="rect">
            <a:avLst/>
          </a:prstGeom>
        </p:spPr>
      </p:pic>
      <p:pic>
        <p:nvPicPr>
          <p:cNvPr id="85" name="Picture 84">
            <a:extLst>
              <a:ext uri="{FF2B5EF4-FFF2-40B4-BE49-F238E27FC236}">
                <a16:creationId xmlns:a16="http://schemas.microsoft.com/office/drawing/2014/main" id="{A92E8342-7A9D-D540-8588-1B530CB9F8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7887" y="4915323"/>
            <a:ext cx="1625600" cy="1625600"/>
          </a:xfrm>
          <a:prstGeom prst="rect">
            <a:avLst/>
          </a:prstGeom>
        </p:spPr>
      </p:pic>
      <p:pic>
        <p:nvPicPr>
          <p:cNvPr id="86" name="Picture 85">
            <a:extLst>
              <a:ext uri="{FF2B5EF4-FFF2-40B4-BE49-F238E27FC236}">
                <a16:creationId xmlns:a16="http://schemas.microsoft.com/office/drawing/2014/main" id="{0AB91180-9B9D-AA4F-8031-2053FD5E7C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14923" y="4968057"/>
            <a:ext cx="1625600" cy="1625600"/>
          </a:xfrm>
          <a:prstGeom prst="rect">
            <a:avLst/>
          </a:prstGeom>
        </p:spPr>
      </p:pic>
      <p:pic>
        <p:nvPicPr>
          <p:cNvPr id="87" name="Picture 86">
            <a:extLst>
              <a:ext uri="{FF2B5EF4-FFF2-40B4-BE49-F238E27FC236}">
                <a16:creationId xmlns:a16="http://schemas.microsoft.com/office/drawing/2014/main" id="{FC2E3985-1A16-A04B-912C-FA9CAA1899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90293" y="5000498"/>
            <a:ext cx="1625600" cy="1625600"/>
          </a:xfrm>
          <a:prstGeom prst="rect">
            <a:avLst/>
          </a:prstGeom>
        </p:spPr>
      </p:pic>
      <p:pic>
        <p:nvPicPr>
          <p:cNvPr id="88" name="Picture 87">
            <a:extLst>
              <a:ext uri="{FF2B5EF4-FFF2-40B4-BE49-F238E27FC236}">
                <a16:creationId xmlns:a16="http://schemas.microsoft.com/office/drawing/2014/main" id="{FCC4F3B9-0871-9742-BC34-E0919D8F9D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67191" y="4968057"/>
            <a:ext cx="1625600" cy="1625600"/>
          </a:xfrm>
          <a:prstGeom prst="rect">
            <a:avLst/>
          </a:prstGeom>
        </p:spPr>
      </p:pic>
      <p:pic>
        <p:nvPicPr>
          <p:cNvPr id="68" name="Picture 67">
            <a:extLst>
              <a:ext uri="{FF2B5EF4-FFF2-40B4-BE49-F238E27FC236}">
                <a16:creationId xmlns:a16="http://schemas.microsoft.com/office/drawing/2014/main" id="{33D1811D-255E-A24B-B5D1-D1C27BDB11D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05873" y="3895634"/>
            <a:ext cx="406400" cy="889000"/>
          </a:xfrm>
          <a:prstGeom prst="rect">
            <a:avLst/>
          </a:prstGeom>
        </p:spPr>
      </p:pic>
      <p:pic>
        <p:nvPicPr>
          <p:cNvPr id="89" name="Picture 88">
            <a:extLst>
              <a:ext uri="{FF2B5EF4-FFF2-40B4-BE49-F238E27FC236}">
                <a16:creationId xmlns:a16="http://schemas.microsoft.com/office/drawing/2014/main" id="{4A02EB11-994A-8041-B253-EE923AFCCA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80530" y="4435048"/>
            <a:ext cx="406400" cy="889000"/>
          </a:xfrm>
          <a:prstGeom prst="rect">
            <a:avLst/>
          </a:prstGeom>
        </p:spPr>
      </p:pic>
      <p:pic>
        <p:nvPicPr>
          <p:cNvPr id="69" name="Picture 68">
            <a:extLst>
              <a:ext uri="{FF2B5EF4-FFF2-40B4-BE49-F238E27FC236}">
                <a16:creationId xmlns:a16="http://schemas.microsoft.com/office/drawing/2014/main" id="{B510F1CB-A39A-914B-99CD-AD32017B9C45}"/>
              </a:ext>
            </a:extLst>
          </p:cNvPr>
          <p:cNvPicPr>
            <a:picLocks noChangeAspect="1"/>
          </p:cNvPicPr>
          <p:nvPr/>
        </p:nvPicPr>
        <p:blipFill rotWithShape="1">
          <a:blip r:embed="rId6">
            <a:extLst>
              <a:ext uri="{28A0092B-C50C-407E-A947-70E740481C1C}">
                <a14:useLocalDpi xmlns:a14="http://schemas.microsoft.com/office/drawing/2010/main" val="0"/>
              </a:ext>
            </a:extLst>
          </a:blip>
          <a:srcRect r="52777"/>
          <a:stretch/>
        </p:blipFill>
        <p:spPr>
          <a:xfrm>
            <a:off x="9493389" y="4624038"/>
            <a:ext cx="767664" cy="1625600"/>
          </a:xfrm>
          <a:prstGeom prst="rect">
            <a:avLst/>
          </a:prstGeom>
        </p:spPr>
      </p:pic>
      <p:sp>
        <p:nvSpPr>
          <p:cNvPr id="70" name="Slide Number Placeholder 4">
            <a:extLst>
              <a:ext uri="{FF2B5EF4-FFF2-40B4-BE49-F238E27FC236}">
                <a16:creationId xmlns:a16="http://schemas.microsoft.com/office/drawing/2014/main" id="{E9F05878-95EA-E94A-95B0-0922D2F0FE96}"/>
              </a:ext>
            </a:extLst>
          </p:cNvPr>
          <p:cNvSpPr>
            <a:spLocks noGrp="1"/>
          </p:cNvSpPr>
          <p:nvPr>
            <p:ph type="sldNum" sz="quarter" idx="12"/>
          </p:nvPr>
        </p:nvSpPr>
        <p:spPr>
          <a:xfrm>
            <a:off x="0" y="6573521"/>
            <a:ext cx="548640" cy="254000"/>
          </a:xfrm>
        </p:spPr>
        <p:txBody>
          <a:bodyPr/>
          <a:lstStyle/>
          <a:p>
            <a:fld id="{94BD25F3-487B-4155-B89E-4C647BBB8B21}" type="slidenum">
              <a:rPr lang="en-AU" smtClean="0"/>
              <a:t>13</a:t>
            </a:fld>
            <a:endParaRPr lang="en-AU"/>
          </a:p>
        </p:txBody>
      </p:sp>
    </p:spTree>
    <p:extLst>
      <p:ext uri="{BB962C8B-B14F-4D97-AF65-F5344CB8AC3E}">
        <p14:creationId xmlns:p14="http://schemas.microsoft.com/office/powerpoint/2010/main" val="16991676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40A407-5F2E-E244-A9C2-66DF42E6F5DA}"/>
              </a:ext>
            </a:extLst>
          </p:cNvPr>
          <p:cNvSpPr>
            <a:spLocks noGrp="1"/>
          </p:cNvSpPr>
          <p:nvPr>
            <p:ph type="title"/>
          </p:nvPr>
        </p:nvSpPr>
        <p:spPr>
          <a:xfrm>
            <a:off x="1368000" y="1001090"/>
            <a:ext cx="9120000" cy="850439"/>
          </a:xfrm>
        </p:spPr>
        <p:txBody>
          <a:bodyPr/>
          <a:lstStyle/>
          <a:p>
            <a:r>
              <a:rPr lang="en-GB" dirty="0"/>
              <a:t>Stroke has serious potential long-term complications</a:t>
            </a:r>
            <a:r>
              <a:rPr lang="en-GB" baseline="30000" dirty="0"/>
              <a:t>1</a:t>
            </a:r>
            <a:endParaRPr lang="en-US" dirty="0"/>
          </a:p>
        </p:txBody>
      </p:sp>
      <p:sp>
        <p:nvSpPr>
          <p:cNvPr id="5" name="Content Placeholder 4">
            <a:extLst>
              <a:ext uri="{FF2B5EF4-FFF2-40B4-BE49-F238E27FC236}">
                <a16:creationId xmlns:a16="http://schemas.microsoft.com/office/drawing/2014/main" id="{0D3C8E75-987C-F34B-AC82-C9175530198E}"/>
              </a:ext>
            </a:extLst>
          </p:cNvPr>
          <p:cNvSpPr>
            <a:spLocks noGrp="1"/>
          </p:cNvSpPr>
          <p:nvPr>
            <p:ph idx="1"/>
          </p:nvPr>
        </p:nvSpPr>
        <p:spPr>
          <a:xfrm>
            <a:off x="1368000" y="2278858"/>
            <a:ext cx="9120000" cy="3656351"/>
          </a:xfrm>
        </p:spPr>
        <p:txBody>
          <a:bodyPr>
            <a:normAutofit fontScale="85000" lnSpcReduction="20000"/>
          </a:bodyPr>
          <a:lstStyle/>
          <a:p>
            <a:pPr marL="342900" indent="-342900" fontAlgn="base">
              <a:buFont typeface="Arial" panose="020B0604020202020204" pitchFamily="34" charset="0"/>
              <a:buChar char="•"/>
            </a:pPr>
            <a:r>
              <a:rPr lang="en-AU" dirty="0"/>
              <a:t>Weakness or lack of movement (paralysis) in legs and/or arms</a:t>
            </a:r>
          </a:p>
          <a:p>
            <a:pPr marL="342900" indent="-342900" fontAlgn="base">
              <a:buFont typeface="Arial" panose="020B0604020202020204" pitchFamily="34" charset="0"/>
              <a:buChar char="•"/>
            </a:pPr>
            <a:r>
              <a:rPr lang="en-AU" dirty="0"/>
              <a:t>Trouble speaking, reading or writing</a:t>
            </a:r>
          </a:p>
          <a:p>
            <a:pPr marL="342900" indent="-342900" fontAlgn="base">
              <a:buFont typeface="Arial" panose="020B0604020202020204" pitchFamily="34" charset="0"/>
              <a:buChar char="•"/>
            </a:pPr>
            <a:r>
              <a:rPr lang="en-AU" dirty="0"/>
              <a:t>Changes to the way things are felt when touched (sensory problems)</a:t>
            </a:r>
          </a:p>
          <a:p>
            <a:pPr marL="342900" indent="-342900" fontAlgn="base">
              <a:buFont typeface="Arial" panose="020B0604020202020204" pitchFamily="34" charset="0"/>
              <a:buChar char="•"/>
            </a:pPr>
            <a:r>
              <a:rPr lang="en-AU" dirty="0"/>
              <a:t>Problems thinking or remembering (cognitive problems)</a:t>
            </a:r>
          </a:p>
          <a:p>
            <a:pPr marL="342900" indent="-342900" fontAlgn="base">
              <a:buFont typeface="Arial" panose="020B0604020202020204" pitchFamily="34" charset="0"/>
              <a:buChar char="•"/>
            </a:pPr>
            <a:r>
              <a:rPr lang="en-AU" dirty="0"/>
              <a:t>Changes to way things are seen or felt (perceptual problems)</a:t>
            </a:r>
          </a:p>
          <a:p>
            <a:pPr marL="342900" indent="-342900" fontAlgn="base">
              <a:buFont typeface="Arial" panose="020B0604020202020204" pitchFamily="34" charset="0"/>
              <a:buChar char="•"/>
            </a:pPr>
            <a:r>
              <a:rPr lang="en-AU" dirty="0"/>
              <a:t>Shoulder pain</a:t>
            </a:r>
          </a:p>
          <a:p>
            <a:pPr marL="342900" indent="-342900" fontAlgn="base">
              <a:buFont typeface="Arial" panose="020B0604020202020204" pitchFamily="34" charset="0"/>
              <a:buChar char="•"/>
            </a:pPr>
            <a:r>
              <a:rPr lang="en-AU" dirty="0"/>
              <a:t>Trouble swallowing</a:t>
            </a:r>
          </a:p>
          <a:p>
            <a:pPr marL="342900" indent="-342900" fontAlgn="base">
              <a:buFont typeface="Arial" panose="020B0604020202020204" pitchFamily="34" charset="0"/>
              <a:buChar char="•"/>
            </a:pPr>
            <a:r>
              <a:rPr lang="en-AU" dirty="0"/>
              <a:t>Incontinence</a:t>
            </a:r>
          </a:p>
          <a:p>
            <a:pPr marL="342900" indent="-342900" fontAlgn="base">
              <a:buFont typeface="Arial" panose="020B0604020202020204" pitchFamily="34" charset="0"/>
              <a:buChar char="•"/>
            </a:pPr>
            <a:r>
              <a:rPr lang="en-AU" dirty="0"/>
              <a:t>Feeling depressed</a:t>
            </a:r>
          </a:p>
          <a:p>
            <a:pPr marL="342900" indent="-342900" fontAlgn="base">
              <a:buFont typeface="Arial" panose="020B0604020202020204" pitchFamily="34" charset="0"/>
              <a:buChar char="•"/>
            </a:pPr>
            <a:r>
              <a:rPr lang="en-AU" dirty="0"/>
              <a:t>Problems controlling feelings</a:t>
            </a:r>
          </a:p>
          <a:p>
            <a:pPr marL="342900" indent="-342900" fontAlgn="base">
              <a:buFont typeface="Arial" panose="020B0604020202020204" pitchFamily="34" charset="0"/>
              <a:buChar char="•"/>
            </a:pPr>
            <a:r>
              <a:rPr lang="en-AU" dirty="0"/>
              <a:t>Tiredness / fatigue</a:t>
            </a:r>
          </a:p>
        </p:txBody>
      </p:sp>
      <p:sp>
        <p:nvSpPr>
          <p:cNvPr id="7" name="Text Placeholder 2">
            <a:extLst>
              <a:ext uri="{FF2B5EF4-FFF2-40B4-BE49-F238E27FC236}">
                <a16:creationId xmlns:a16="http://schemas.microsoft.com/office/drawing/2014/main" id="{8C14DED9-344D-3F4F-8EDD-4713A1AD8333}"/>
              </a:ext>
            </a:extLst>
          </p:cNvPr>
          <p:cNvSpPr txBox="1">
            <a:spLocks/>
          </p:cNvSpPr>
          <p:nvPr/>
        </p:nvSpPr>
        <p:spPr>
          <a:xfrm>
            <a:off x="838200" y="6362538"/>
            <a:ext cx="9689969" cy="297069"/>
          </a:xfrm>
          <a:prstGeom prst="rect">
            <a:avLst/>
          </a:prstGeom>
        </p:spPr>
        <p:txBody>
          <a:bodyPr/>
          <a:lstStyle>
            <a:lvl1pPr marL="0" indent="0" algn="l" defTabSz="914400" rtl="0" eaLnBrk="1" latinLnBrk="0" hangingPunct="1">
              <a:lnSpc>
                <a:spcPct val="105000"/>
              </a:lnSpc>
              <a:spcBef>
                <a:spcPts val="0"/>
              </a:spcBef>
              <a:spcAft>
                <a:spcPts val="975"/>
              </a:spcAft>
              <a:buFont typeface="Calibri" panose="020F0502020204030204" pitchFamily="34" charset="0"/>
              <a:buChar char="﻿"/>
              <a:defRPr sz="1900" kern="1200">
                <a:solidFill>
                  <a:schemeClr val="tx1"/>
                </a:solidFill>
                <a:latin typeface="+mn-lt"/>
                <a:ea typeface="+mn-ea"/>
                <a:cs typeface="+mn-cs"/>
              </a:defRPr>
            </a:lvl1pPr>
            <a:lvl2pPr marL="0" indent="0" algn="l" defTabSz="914400" rtl="0" eaLnBrk="1" latinLnBrk="0" hangingPunct="1">
              <a:lnSpc>
                <a:spcPct val="105000"/>
              </a:lnSpc>
              <a:spcBef>
                <a:spcPts val="0"/>
              </a:spcBef>
              <a:spcAft>
                <a:spcPts val="1280"/>
              </a:spcAft>
              <a:buFont typeface="Calibri" panose="020F0502020204030204" pitchFamily="34" charset="0"/>
              <a:buChar char="﻿"/>
              <a:defRPr sz="1600" kern="1200">
                <a:solidFill>
                  <a:schemeClr val="tx1"/>
                </a:solidFill>
                <a:latin typeface="+mn-lt"/>
                <a:ea typeface="+mn-ea"/>
                <a:cs typeface="+mn-cs"/>
              </a:defRPr>
            </a:lvl2pPr>
            <a:lvl3pPr marL="144000" indent="-144000" algn="l" defTabSz="914400" rtl="0" eaLnBrk="1" latinLnBrk="0" hangingPunct="1">
              <a:lnSpc>
                <a:spcPct val="105000"/>
              </a:lnSpc>
              <a:spcBef>
                <a:spcPts val="0"/>
              </a:spcBef>
              <a:spcAft>
                <a:spcPts val="575"/>
              </a:spcAft>
              <a:buFontTx/>
              <a:buBlip>
                <a:blip r:embed="rId2"/>
              </a:buBlip>
              <a:defRPr sz="1600" kern="1200">
                <a:solidFill>
                  <a:schemeClr val="tx1"/>
                </a:solidFill>
                <a:latin typeface="+mn-lt"/>
                <a:ea typeface="+mn-ea"/>
                <a:cs typeface="+mn-cs"/>
              </a:defRPr>
            </a:lvl3pPr>
            <a:lvl4pPr marL="288000" indent="-144000" algn="l" defTabSz="914400" rtl="0" eaLnBrk="1" latinLnBrk="0" hangingPunct="1">
              <a:lnSpc>
                <a:spcPct val="105000"/>
              </a:lnSpc>
              <a:spcBef>
                <a:spcPts val="0"/>
              </a:spcBef>
              <a:spcAft>
                <a:spcPts val="575"/>
              </a:spcAft>
              <a:buFontTx/>
              <a:buBlip>
                <a:blip r:embed="rId2"/>
              </a:buBlip>
              <a:defRPr sz="1600" kern="1200">
                <a:solidFill>
                  <a:schemeClr val="tx1"/>
                </a:solidFill>
                <a:latin typeface="+mn-lt"/>
                <a:ea typeface="+mn-ea"/>
                <a:cs typeface="+mn-cs"/>
              </a:defRPr>
            </a:lvl4pPr>
            <a:lvl5pPr marL="432000" indent="-144000" algn="l" defTabSz="914400" rtl="0" eaLnBrk="1" latinLnBrk="0" hangingPunct="1">
              <a:lnSpc>
                <a:spcPct val="105000"/>
              </a:lnSpc>
              <a:spcBef>
                <a:spcPts val="0"/>
              </a:spcBef>
              <a:spcAft>
                <a:spcPts val="575"/>
              </a:spcAft>
              <a:buFontTx/>
              <a:buBlip>
                <a:blip r:embed="rId2"/>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900" dirty="0"/>
              <a:t>1. Brain Foundation. Stroke. Available from </a:t>
            </a:r>
            <a:r>
              <a:rPr lang="en-AU" sz="900" dirty="0"/>
              <a:t>https://</a:t>
            </a:r>
            <a:r>
              <a:rPr lang="en-AU" sz="900" dirty="0" err="1"/>
              <a:t>brainfoundation.org.au</a:t>
            </a:r>
            <a:r>
              <a:rPr lang="en-AU" sz="900" dirty="0"/>
              <a:t>/disorders/stroke/. Accessed January 2022.</a:t>
            </a:r>
          </a:p>
        </p:txBody>
      </p:sp>
      <p:sp>
        <p:nvSpPr>
          <p:cNvPr id="6" name="Slide Number Placeholder 4">
            <a:extLst>
              <a:ext uri="{FF2B5EF4-FFF2-40B4-BE49-F238E27FC236}">
                <a16:creationId xmlns:a16="http://schemas.microsoft.com/office/drawing/2014/main" id="{5287F713-C49B-0647-B05C-EA2C00755238}"/>
              </a:ext>
            </a:extLst>
          </p:cNvPr>
          <p:cNvSpPr>
            <a:spLocks noGrp="1"/>
          </p:cNvSpPr>
          <p:nvPr>
            <p:ph type="sldNum" sz="quarter" idx="12"/>
          </p:nvPr>
        </p:nvSpPr>
        <p:spPr>
          <a:xfrm>
            <a:off x="0" y="6573521"/>
            <a:ext cx="548640" cy="254000"/>
          </a:xfrm>
        </p:spPr>
        <p:txBody>
          <a:bodyPr/>
          <a:lstStyle/>
          <a:p>
            <a:fld id="{94BD25F3-487B-4155-B89E-4C647BBB8B21}" type="slidenum">
              <a:rPr lang="en-AU" smtClean="0"/>
              <a:t>14</a:t>
            </a:fld>
            <a:endParaRPr lang="en-AU"/>
          </a:p>
        </p:txBody>
      </p:sp>
    </p:spTree>
    <p:extLst>
      <p:ext uri="{BB962C8B-B14F-4D97-AF65-F5344CB8AC3E}">
        <p14:creationId xmlns:p14="http://schemas.microsoft.com/office/powerpoint/2010/main" val="42661653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9270FBC-7E64-874B-8B11-CE06EE99772B}"/>
              </a:ext>
            </a:extLst>
          </p:cNvPr>
          <p:cNvSpPr>
            <a:spLocks noGrp="1"/>
          </p:cNvSpPr>
          <p:nvPr>
            <p:ph type="ctrTitle"/>
          </p:nvPr>
        </p:nvSpPr>
        <p:spPr>
          <a:xfrm>
            <a:off x="274637" y="4524912"/>
            <a:ext cx="3714816" cy="1900800"/>
          </a:xfrm>
        </p:spPr>
        <p:txBody>
          <a:bodyPr/>
          <a:lstStyle/>
          <a:p>
            <a:r>
              <a:rPr lang="en-US" sz="3200" dirty="0"/>
              <a:t>Stroke risk factors</a:t>
            </a:r>
          </a:p>
        </p:txBody>
      </p:sp>
      <p:sp>
        <p:nvSpPr>
          <p:cNvPr id="5" name="Slide Number Placeholder 4">
            <a:extLst>
              <a:ext uri="{FF2B5EF4-FFF2-40B4-BE49-F238E27FC236}">
                <a16:creationId xmlns:a16="http://schemas.microsoft.com/office/drawing/2014/main" id="{24E07C75-2E03-3B40-9C68-A4A90B0E4D53}"/>
              </a:ext>
            </a:extLst>
          </p:cNvPr>
          <p:cNvSpPr>
            <a:spLocks noGrp="1"/>
          </p:cNvSpPr>
          <p:nvPr>
            <p:ph type="sldNum" sz="quarter" idx="4294967295"/>
          </p:nvPr>
        </p:nvSpPr>
        <p:spPr>
          <a:xfrm>
            <a:off x="0" y="6573838"/>
            <a:ext cx="549275" cy="254000"/>
          </a:xfrm>
        </p:spPr>
        <p:txBody>
          <a:bodyPr/>
          <a:lstStyle/>
          <a:p>
            <a:fld id="{94BD25F3-487B-4155-B89E-4C647BBB8B21}" type="slidenum">
              <a:rPr lang="en-AU" smtClean="0"/>
              <a:t>15</a:t>
            </a:fld>
            <a:endParaRPr lang="en-AU"/>
          </a:p>
        </p:txBody>
      </p:sp>
      <p:pic>
        <p:nvPicPr>
          <p:cNvPr id="4" name="Picture 3" descr="A black and white logo&#10;&#10;Description automatically generated with medium confidence">
            <a:extLst>
              <a:ext uri="{FF2B5EF4-FFF2-40B4-BE49-F238E27FC236}">
                <a16:creationId xmlns:a16="http://schemas.microsoft.com/office/drawing/2014/main" id="{B42F14F2-2424-D34F-839B-2300A877BA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637" y="4450849"/>
            <a:ext cx="2630620" cy="751026"/>
          </a:xfrm>
          <a:prstGeom prst="rect">
            <a:avLst/>
          </a:prstGeom>
        </p:spPr>
      </p:pic>
    </p:spTree>
    <p:extLst>
      <p:ext uri="{BB962C8B-B14F-4D97-AF65-F5344CB8AC3E}">
        <p14:creationId xmlns:p14="http://schemas.microsoft.com/office/powerpoint/2010/main" val="19438033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2D1A88-859D-1E4A-92B5-FBE5CC9FDF17}"/>
              </a:ext>
            </a:extLst>
          </p:cNvPr>
          <p:cNvSpPr/>
          <p:nvPr/>
        </p:nvSpPr>
        <p:spPr>
          <a:xfrm>
            <a:off x="1231920" y="2231136"/>
            <a:ext cx="3185712" cy="4023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D40A407-5F2E-E244-A9C2-66DF42E6F5DA}"/>
              </a:ext>
            </a:extLst>
          </p:cNvPr>
          <p:cNvSpPr>
            <a:spLocks noGrp="1"/>
          </p:cNvSpPr>
          <p:nvPr>
            <p:ph type="title"/>
          </p:nvPr>
        </p:nvSpPr>
        <p:spPr>
          <a:xfrm>
            <a:off x="1368000" y="1001090"/>
            <a:ext cx="10007136" cy="850439"/>
          </a:xfrm>
        </p:spPr>
        <p:txBody>
          <a:bodyPr/>
          <a:lstStyle/>
          <a:p>
            <a:r>
              <a:rPr lang="en-GB" dirty="0"/>
              <a:t>Modifiable risk factors for ischaemic and haemorrhagic stroke</a:t>
            </a:r>
            <a:r>
              <a:rPr lang="en-GB" baseline="30000" dirty="0"/>
              <a:t>1</a:t>
            </a:r>
            <a:endParaRPr lang="en-US" dirty="0"/>
          </a:p>
        </p:txBody>
      </p:sp>
      <p:sp>
        <p:nvSpPr>
          <p:cNvPr id="6" name="Text Placeholder 2">
            <a:extLst>
              <a:ext uri="{FF2B5EF4-FFF2-40B4-BE49-F238E27FC236}">
                <a16:creationId xmlns:a16="http://schemas.microsoft.com/office/drawing/2014/main" id="{52792BA4-B6B2-084D-8480-930B5D908233}"/>
              </a:ext>
            </a:extLst>
          </p:cNvPr>
          <p:cNvSpPr txBox="1">
            <a:spLocks/>
          </p:cNvSpPr>
          <p:nvPr/>
        </p:nvSpPr>
        <p:spPr>
          <a:xfrm>
            <a:off x="563880" y="6524497"/>
            <a:ext cx="9689969" cy="148887"/>
          </a:xfrm>
          <a:prstGeom prst="rect">
            <a:avLst/>
          </a:prstGeom>
        </p:spPr>
        <p:txBody>
          <a:bodyPr/>
          <a:lstStyle>
            <a:lvl1pPr marL="0" indent="0" algn="l" defTabSz="914400" rtl="0" eaLnBrk="1" latinLnBrk="0" hangingPunct="1">
              <a:lnSpc>
                <a:spcPct val="105000"/>
              </a:lnSpc>
              <a:spcBef>
                <a:spcPts val="0"/>
              </a:spcBef>
              <a:spcAft>
                <a:spcPts val="975"/>
              </a:spcAft>
              <a:buFont typeface="Calibri" panose="020F0502020204030204" pitchFamily="34" charset="0"/>
              <a:buChar char="﻿"/>
              <a:defRPr sz="1900" kern="1200">
                <a:solidFill>
                  <a:schemeClr val="tx1"/>
                </a:solidFill>
                <a:latin typeface="+mn-lt"/>
                <a:ea typeface="+mn-ea"/>
                <a:cs typeface="+mn-cs"/>
              </a:defRPr>
            </a:lvl1pPr>
            <a:lvl2pPr marL="0" indent="0" algn="l" defTabSz="914400" rtl="0" eaLnBrk="1" latinLnBrk="0" hangingPunct="1">
              <a:lnSpc>
                <a:spcPct val="105000"/>
              </a:lnSpc>
              <a:spcBef>
                <a:spcPts val="0"/>
              </a:spcBef>
              <a:spcAft>
                <a:spcPts val="1280"/>
              </a:spcAft>
              <a:buFont typeface="Calibri" panose="020F0502020204030204" pitchFamily="34" charset="0"/>
              <a:buChar char="﻿"/>
              <a:defRPr sz="1600" kern="1200">
                <a:solidFill>
                  <a:schemeClr val="tx1"/>
                </a:solidFill>
                <a:latin typeface="+mn-lt"/>
                <a:ea typeface="+mn-ea"/>
                <a:cs typeface="+mn-cs"/>
              </a:defRPr>
            </a:lvl2pPr>
            <a:lvl3pPr marL="144000" indent="-144000" algn="l" defTabSz="914400" rtl="0" eaLnBrk="1" latinLnBrk="0" hangingPunct="1">
              <a:lnSpc>
                <a:spcPct val="105000"/>
              </a:lnSpc>
              <a:spcBef>
                <a:spcPts val="0"/>
              </a:spcBef>
              <a:spcAft>
                <a:spcPts val="575"/>
              </a:spcAft>
              <a:buFontTx/>
              <a:buBlip>
                <a:blip r:embed="rId2"/>
              </a:buBlip>
              <a:defRPr sz="1600" kern="1200">
                <a:solidFill>
                  <a:schemeClr val="tx1"/>
                </a:solidFill>
                <a:latin typeface="+mn-lt"/>
                <a:ea typeface="+mn-ea"/>
                <a:cs typeface="+mn-cs"/>
              </a:defRPr>
            </a:lvl3pPr>
            <a:lvl4pPr marL="288000" indent="-144000" algn="l" defTabSz="914400" rtl="0" eaLnBrk="1" latinLnBrk="0" hangingPunct="1">
              <a:lnSpc>
                <a:spcPct val="105000"/>
              </a:lnSpc>
              <a:spcBef>
                <a:spcPts val="0"/>
              </a:spcBef>
              <a:spcAft>
                <a:spcPts val="575"/>
              </a:spcAft>
              <a:buFontTx/>
              <a:buBlip>
                <a:blip r:embed="rId2"/>
              </a:buBlip>
              <a:defRPr sz="1600" kern="1200">
                <a:solidFill>
                  <a:schemeClr val="tx1"/>
                </a:solidFill>
                <a:latin typeface="+mn-lt"/>
                <a:ea typeface="+mn-ea"/>
                <a:cs typeface="+mn-cs"/>
              </a:defRPr>
            </a:lvl4pPr>
            <a:lvl5pPr marL="432000" indent="-144000" algn="l" defTabSz="914400" rtl="0" eaLnBrk="1" latinLnBrk="0" hangingPunct="1">
              <a:lnSpc>
                <a:spcPct val="105000"/>
              </a:lnSpc>
              <a:spcBef>
                <a:spcPts val="0"/>
              </a:spcBef>
              <a:spcAft>
                <a:spcPts val="575"/>
              </a:spcAft>
              <a:buFontTx/>
              <a:buBlip>
                <a:blip r:embed="rId2"/>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900" dirty="0"/>
              <a:t>1. O’Donnell MJ </a:t>
            </a:r>
            <a:r>
              <a:rPr lang="en-AU" sz="900" i="1" dirty="0"/>
              <a:t>et al. </a:t>
            </a:r>
            <a:r>
              <a:rPr lang="en-AU" sz="900" dirty="0"/>
              <a:t>on behalf of INTERSTROKE investigators. </a:t>
            </a:r>
            <a:r>
              <a:rPr lang="en-AU" sz="900" i="1" dirty="0"/>
              <a:t>Lancet </a:t>
            </a:r>
            <a:r>
              <a:rPr lang="en-AU" sz="900" dirty="0"/>
              <a:t>2016; 388:</a:t>
            </a:r>
            <a:r>
              <a:rPr lang="en-US" sz="900" dirty="0"/>
              <a:t>761–75.</a:t>
            </a:r>
            <a:endParaRPr lang="en-AU" sz="900" dirty="0"/>
          </a:p>
        </p:txBody>
      </p:sp>
      <p:sp>
        <p:nvSpPr>
          <p:cNvPr id="7" name="TextBox 6">
            <a:extLst>
              <a:ext uri="{FF2B5EF4-FFF2-40B4-BE49-F238E27FC236}">
                <a16:creationId xmlns:a16="http://schemas.microsoft.com/office/drawing/2014/main" id="{2097DB84-E66A-B44F-912A-179E00E79A88}"/>
              </a:ext>
            </a:extLst>
          </p:cNvPr>
          <p:cNvSpPr txBox="1"/>
          <p:nvPr/>
        </p:nvSpPr>
        <p:spPr>
          <a:xfrm>
            <a:off x="9571570" y="3917290"/>
            <a:ext cx="2750836" cy="2062103"/>
          </a:xfrm>
          <a:prstGeom prst="rect">
            <a:avLst/>
          </a:prstGeom>
          <a:noFill/>
        </p:spPr>
        <p:txBody>
          <a:bodyPr wrap="square" rtlCol="0">
            <a:spAutoFit/>
          </a:bodyPr>
          <a:lstStyle/>
          <a:p>
            <a:pPr marL="627063" indent="-627063"/>
            <a:r>
              <a:rPr lang="en-GB" sz="1200" b="1" dirty="0"/>
              <a:t>Population-attributable risk (PAR):  </a:t>
            </a:r>
            <a:endParaRPr lang="en-GB" sz="1200" b="1" dirty="0">
              <a:sym typeface="Wingdings" panose="05000000000000000000" pitchFamily="2" charset="2"/>
            </a:endParaRPr>
          </a:p>
          <a:p>
            <a:pPr marL="627063" indent="-627063"/>
            <a:r>
              <a:rPr lang="en-GB" sz="1200" dirty="0">
                <a:sym typeface="Wingdings" panose="05000000000000000000" pitchFamily="2" charset="2"/>
              </a:rPr>
              <a:t>	</a:t>
            </a:r>
            <a:r>
              <a:rPr lang="en-GB" sz="1200" dirty="0"/>
              <a:t>PAR 50–74%</a:t>
            </a:r>
          </a:p>
          <a:p>
            <a:pPr marL="627063" indent="-627063"/>
            <a:r>
              <a:rPr lang="en-GB" sz="1200" dirty="0">
                <a:sym typeface="Wingdings" panose="05000000000000000000" pitchFamily="2" charset="2"/>
              </a:rPr>
              <a:t> 	PAR 20–49%</a:t>
            </a:r>
          </a:p>
          <a:p>
            <a:pPr marL="627063" indent="-627063"/>
            <a:r>
              <a:rPr lang="en-GB" sz="1200" dirty="0">
                <a:sym typeface="Wingdings" panose="05000000000000000000" pitchFamily="2" charset="2"/>
              </a:rPr>
              <a:t> 	PAR &lt;20%</a:t>
            </a:r>
          </a:p>
          <a:p>
            <a:endParaRPr lang="en-GB" sz="1200" baseline="30000" dirty="0"/>
          </a:p>
          <a:p>
            <a:r>
              <a:rPr lang="en-GB" sz="1200" baseline="30000" dirty="0"/>
              <a:t>*</a:t>
            </a:r>
            <a:r>
              <a:rPr lang="en-US" sz="1200" dirty="0"/>
              <a:t>History of hypertension or BP &gt;160/90 mmHg.</a:t>
            </a:r>
          </a:p>
          <a:p>
            <a:r>
              <a:rPr lang="en-AU" sz="1200" baseline="30000" dirty="0"/>
              <a:t>†</a:t>
            </a:r>
            <a:r>
              <a:rPr lang="en-AU" sz="1200" dirty="0"/>
              <a:t>Includes atrial fibrillation </a:t>
            </a:r>
            <a:r>
              <a:rPr lang="en-US" sz="1200" dirty="0"/>
              <a:t>or flutter, previous myocardial infarction, rheumatic valve disease, or </a:t>
            </a:r>
            <a:br>
              <a:rPr lang="en-US" sz="1200" dirty="0"/>
            </a:br>
            <a:r>
              <a:rPr lang="en-US" sz="1200" dirty="0"/>
              <a:t>prosthetic heart valve.</a:t>
            </a:r>
            <a:endParaRPr lang="en-AU" sz="1200" dirty="0"/>
          </a:p>
        </p:txBody>
      </p:sp>
      <p:sp>
        <p:nvSpPr>
          <p:cNvPr id="8" name="Rectangle 7">
            <a:extLst>
              <a:ext uri="{FF2B5EF4-FFF2-40B4-BE49-F238E27FC236}">
                <a16:creationId xmlns:a16="http://schemas.microsoft.com/office/drawing/2014/main" id="{A82D01E2-09FA-7140-AB46-D75F000F1406}"/>
              </a:ext>
            </a:extLst>
          </p:cNvPr>
          <p:cNvSpPr/>
          <p:nvPr/>
        </p:nvSpPr>
        <p:spPr>
          <a:xfrm>
            <a:off x="393103" y="2339825"/>
            <a:ext cx="3069262" cy="2000548"/>
          </a:xfrm>
          <a:prstGeom prst="rect">
            <a:avLst/>
          </a:prstGeom>
        </p:spPr>
        <p:txBody>
          <a:bodyPr wrap="square">
            <a:spAutoFit/>
          </a:bodyPr>
          <a:lstStyle/>
          <a:p>
            <a:pPr algn="ctr"/>
            <a:r>
              <a:rPr lang="en-US" sz="3200" b="1" dirty="0">
                <a:solidFill>
                  <a:schemeClr val="accent2"/>
                </a:solidFill>
              </a:rPr>
              <a:t>10 risk factors</a:t>
            </a:r>
            <a:br>
              <a:rPr lang="en-US" sz="3200" b="1" dirty="0">
                <a:solidFill>
                  <a:schemeClr val="accent2"/>
                </a:solidFill>
              </a:rPr>
            </a:br>
            <a:r>
              <a:rPr lang="en-US" sz="2000" b="1" dirty="0">
                <a:solidFill>
                  <a:schemeClr val="accent2"/>
                </a:solidFill>
              </a:rPr>
              <a:t>are associated with</a:t>
            </a:r>
            <a:br>
              <a:rPr lang="en-US" sz="2000" b="1" dirty="0">
                <a:solidFill>
                  <a:schemeClr val="accent2"/>
                </a:solidFill>
              </a:rPr>
            </a:br>
            <a:r>
              <a:rPr lang="en-US" sz="2000" b="1" dirty="0">
                <a:solidFill>
                  <a:schemeClr val="accent2"/>
                </a:solidFill>
              </a:rPr>
              <a:t> </a:t>
            </a:r>
            <a:r>
              <a:rPr lang="en-US" sz="3200" b="1" dirty="0">
                <a:solidFill>
                  <a:schemeClr val="accent2"/>
                </a:solidFill>
              </a:rPr>
              <a:t>90% of risk</a:t>
            </a:r>
            <a:r>
              <a:rPr lang="en-US" sz="2000" b="1" dirty="0">
                <a:solidFill>
                  <a:schemeClr val="accent2"/>
                </a:solidFill>
              </a:rPr>
              <a:t> </a:t>
            </a:r>
          </a:p>
          <a:p>
            <a:pPr algn="ctr"/>
            <a:r>
              <a:rPr lang="en-US" sz="2000" b="1" dirty="0">
                <a:solidFill>
                  <a:schemeClr val="accent2"/>
                </a:solidFill>
              </a:rPr>
              <a:t>in age- and gender-matched populations</a:t>
            </a:r>
            <a:endParaRPr lang="en-AU" sz="2000" b="1" dirty="0">
              <a:solidFill>
                <a:schemeClr val="accent2"/>
              </a:solidFill>
            </a:endParaRPr>
          </a:p>
        </p:txBody>
      </p:sp>
      <p:graphicFrame>
        <p:nvGraphicFramePr>
          <p:cNvPr id="9" name="Table 11">
            <a:extLst>
              <a:ext uri="{FF2B5EF4-FFF2-40B4-BE49-F238E27FC236}">
                <a16:creationId xmlns:a16="http://schemas.microsoft.com/office/drawing/2014/main" id="{E9C27890-D7AE-F74B-A200-117C4B2C297E}"/>
              </a:ext>
            </a:extLst>
          </p:cNvPr>
          <p:cNvGraphicFramePr>
            <a:graphicFrameLocks noGrp="1"/>
          </p:cNvGraphicFramePr>
          <p:nvPr>
            <p:extLst>
              <p:ext uri="{D42A27DB-BD31-4B8C-83A1-F6EECF244321}">
                <p14:modId xmlns:p14="http://schemas.microsoft.com/office/powerpoint/2010/main" val="2629707663"/>
              </p:ext>
            </p:extLst>
          </p:nvPr>
        </p:nvGraphicFramePr>
        <p:xfrm>
          <a:off x="3810628" y="2039173"/>
          <a:ext cx="5684421" cy="4282518"/>
        </p:xfrm>
        <a:graphic>
          <a:graphicData uri="http://schemas.openxmlformats.org/drawingml/2006/table">
            <a:tbl>
              <a:tblPr firstRow="1" bandRow="1">
                <a:tableStyleId>{6E25E649-3F16-4E02-A733-19D2CDBF48F0}</a:tableStyleId>
              </a:tblPr>
              <a:tblGrid>
                <a:gridCol w="2826832">
                  <a:extLst>
                    <a:ext uri="{9D8B030D-6E8A-4147-A177-3AD203B41FA5}">
                      <a16:colId xmlns:a16="http://schemas.microsoft.com/office/drawing/2014/main" val="2522548106"/>
                    </a:ext>
                  </a:extLst>
                </a:gridCol>
                <a:gridCol w="1248635">
                  <a:extLst>
                    <a:ext uri="{9D8B030D-6E8A-4147-A177-3AD203B41FA5}">
                      <a16:colId xmlns:a16="http://schemas.microsoft.com/office/drawing/2014/main" val="1570717792"/>
                    </a:ext>
                  </a:extLst>
                </a:gridCol>
                <a:gridCol w="1608954">
                  <a:extLst>
                    <a:ext uri="{9D8B030D-6E8A-4147-A177-3AD203B41FA5}">
                      <a16:colId xmlns:a16="http://schemas.microsoft.com/office/drawing/2014/main" val="632250153"/>
                    </a:ext>
                  </a:extLst>
                </a:gridCol>
              </a:tblGrid>
              <a:tr h="624918">
                <a:tc>
                  <a:txBody>
                    <a:bodyPr/>
                    <a:lstStyle/>
                    <a:p>
                      <a:r>
                        <a:rPr lang="en-GB" sz="1600" dirty="0"/>
                        <a:t>Modifiable risk factors</a:t>
                      </a:r>
                      <a:endParaRPr lang="en-AU" sz="1600" baseline="30000" dirty="0"/>
                    </a:p>
                  </a:txBody>
                  <a:tcPr anchor="ctr"/>
                </a:tc>
                <a:tc>
                  <a:txBody>
                    <a:bodyPr/>
                    <a:lstStyle/>
                    <a:p>
                      <a:pPr marL="0" indent="0" algn="ctr"/>
                      <a:r>
                        <a:rPr lang="en-GB" sz="1600" dirty="0"/>
                        <a:t>Ischaemic</a:t>
                      </a:r>
                      <a:endParaRPr lang="en-AU" sz="1600" b="1" baseline="30000" dirty="0"/>
                    </a:p>
                  </a:txBody>
                  <a:tcPr anchor="ctr"/>
                </a:tc>
                <a:tc>
                  <a:txBody>
                    <a:bodyPr/>
                    <a:lstStyle/>
                    <a:p>
                      <a:pPr marL="0" indent="0" algn="ctr"/>
                      <a:r>
                        <a:rPr lang="en-AU" sz="1600" kern="1200" dirty="0"/>
                        <a:t>Haemorrhagic</a:t>
                      </a:r>
                      <a:endParaRPr lang="en-AU" sz="1600" b="1" baseline="30000" dirty="0"/>
                    </a:p>
                  </a:txBody>
                  <a:tcPr anchor="ctr"/>
                </a:tc>
                <a:extLst>
                  <a:ext uri="{0D108BD9-81ED-4DB2-BD59-A6C34878D82A}">
                    <a16:rowId xmlns:a16="http://schemas.microsoft.com/office/drawing/2014/main" val="3887672967"/>
                  </a:ext>
                </a:extLst>
              </a:tr>
              <a:tr h="3607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Hypertension</a:t>
                      </a:r>
                      <a:r>
                        <a:rPr lang="en-US" sz="1800" baseline="30000" dirty="0"/>
                        <a:t>*</a:t>
                      </a:r>
                      <a:endParaRPr lang="en-US" sz="1800" b="1" baseline="30000" dirty="0">
                        <a:solidFill>
                          <a:srgbClr val="06357A"/>
                        </a:solidFill>
                      </a:endParaRPr>
                    </a:p>
                  </a:txBody>
                  <a:tcPr/>
                </a:tc>
                <a:tc>
                  <a:txBody>
                    <a:bodyPr/>
                    <a:lstStyle/>
                    <a:p>
                      <a:pPr algn="ctr"/>
                      <a:r>
                        <a:rPr lang="en-AU" dirty="0">
                          <a:sym typeface="Wingdings" panose="05000000000000000000" pitchFamily="2" charset="2"/>
                        </a:rPr>
                        <a:t></a:t>
                      </a:r>
                      <a:endParaRPr lang="en-AU" b="1" dirty="0">
                        <a:solidFill>
                          <a:srgbClr val="06357A"/>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dirty="0">
                          <a:sym typeface="Wingdings" panose="05000000000000000000" pitchFamily="2" charset="2"/>
                        </a:rPr>
                        <a:t> </a:t>
                      </a:r>
                      <a:endParaRPr lang="en-AU" b="1" dirty="0">
                        <a:solidFill>
                          <a:srgbClr val="06357A"/>
                        </a:solidFill>
                      </a:endParaRPr>
                    </a:p>
                  </a:txBody>
                  <a:tcPr/>
                </a:tc>
                <a:extLst>
                  <a:ext uri="{0D108BD9-81ED-4DB2-BD59-A6C34878D82A}">
                    <a16:rowId xmlns:a16="http://schemas.microsoft.com/office/drawing/2014/main" val="1508344532"/>
                  </a:ext>
                </a:extLst>
              </a:tr>
              <a:tr h="3607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Current smoking</a:t>
                      </a:r>
                      <a:endParaRPr lang="en-US" sz="1800" b="1" dirty="0">
                        <a:solidFill>
                          <a:srgbClr val="06357A"/>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dirty="0">
                          <a:sym typeface="Wingdings" panose="05000000000000000000" pitchFamily="2" charset="2"/>
                        </a:rPr>
                        <a:t></a:t>
                      </a:r>
                      <a:endParaRPr lang="en-AU" b="1" dirty="0">
                        <a:solidFill>
                          <a:srgbClr val="06357A"/>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dirty="0">
                          <a:sym typeface="Wingdings" panose="05000000000000000000" pitchFamily="2" charset="2"/>
                        </a:rPr>
                        <a:t></a:t>
                      </a:r>
                      <a:endParaRPr lang="en-AU" b="1" dirty="0">
                        <a:solidFill>
                          <a:srgbClr val="06357A"/>
                        </a:solidFill>
                      </a:endParaRPr>
                    </a:p>
                  </a:txBody>
                  <a:tcPr/>
                </a:tc>
                <a:extLst>
                  <a:ext uri="{0D108BD9-81ED-4DB2-BD59-A6C34878D82A}">
                    <a16:rowId xmlns:a16="http://schemas.microsoft.com/office/drawing/2014/main" val="4198226906"/>
                  </a:ext>
                </a:extLst>
              </a:tr>
              <a:tr h="360741">
                <a:tc>
                  <a:txBody>
                    <a:bodyPr/>
                    <a:lstStyle/>
                    <a:p>
                      <a:r>
                        <a:rPr lang="en-GB" dirty="0"/>
                        <a:t>Waist-to-hip ratio</a:t>
                      </a:r>
                      <a:endParaRPr lang="en-AU" b="1" dirty="0">
                        <a:solidFill>
                          <a:srgbClr val="06357A"/>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dirty="0">
                          <a:sym typeface="Wingdings" panose="05000000000000000000" pitchFamily="2" charset="2"/>
                        </a:rPr>
                        <a:t></a:t>
                      </a:r>
                      <a:endParaRPr lang="en-AU" b="1" dirty="0">
                        <a:solidFill>
                          <a:srgbClr val="06357A"/>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dirty="0">
                          <a:sym typeface="Wingdings" panose="05000000000000000000" pitchFamily="2" charset="2"/>
                        </a:rPr>
                        <a:t></a:t>
                      </a:r>
                      <a:endParaRPr lang="en-AU" b="1" dirty="0">
                        <a:solidFill>
                          <a:srgbClr val="06357A"/>
                        </a:solidFill>
                      </a:endParaRPr>
                    </a:p>
                  </a:txBody>
                  <a:tcPr/>
                </a:tc>
                <a:extLst>
                  <a:ext uri="{0D108BD9-81ED-4DB2-BD59-A6C34878D82A}">
                    <a16:rowId xmlns:a16="http://schemas.microsoft.com/office/drawing/2014/main" val="411115437"/>
                  </a:ext>
                </a:extLst>
              </a:tr>
              <a:tr h="360741">
                <a:tc>
                  <a:txBody>
                    <a:bodyPr/>
                    <a:lstStyle/>
                    <a:p>
                      <a:r>
                        <a:rPr lang="en-GB" dirty="0"/>
                        <a:t>Poor diet</a:t>
                      </a:r>
                      <a:endParaRPr lang="en-AU" b="1" dirty="0">
                        <a:solidFill>
                          <a:srgbClr val="06357A"/>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dirty="0">
                          <a:sym typeface="Wingdings" panose="05000000000000000000" pitchFamily="2" charset="2"/>
                        </a:rPr>
                        <a:t></a:t>
                      </a:r>
                      <a:endParaRPr lang="en-AU" b="1" dirty="0">
                        <a:solidFill>
                          <a:srgbClr val="06357A"/>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dirty="0">
                          <a:sym typeface="Wingdings" panose="05000000000000000000" pitchFamily="2" charset="2"/>
                        </a:rPr>
                        <a:t></a:t>
                      </a:r>
                      <a:endParaRPr lang="en-AU" b="1" dirty="0">
                        <a:solidFill>
                          <a:srgbClr val="06357A"/>
                        </a:solidFill>
                      </a:endParaRPr>
                    </a:p>
                  </a:txBody>
                  <a:tcPr/>
                </a:tc>
                <a:extLst>
                  <a:ext uri="{0D108BD9-81ED-4DB2-BD59-A6C34878D82A}">
                    <a16:rowId xmlns:a16="http://schemas.microsoft.com/office/drawing/2014/main" val="2792786655"/>
                  </a:ext>
                </a:extLst>
              </a:tr>
              <a:tr h="3607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Physical inactivity</a:t>
                      </a:r>
                      <a:endParaRPr lang="en-AU" b="1" dirty="0">
                        <a:solidFill>
                          <a:srgbClr val="06357A"/>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dirty="0">
                          <a:sym typeface="Wingdings" panose="05000000000000000000" pitchFamily="2" charset="2"/>
                        </a:rPr>
                        <a:t></a:t>
                      </a:r>
                      <a:endParaRPr lang="en-AU" b="1" dirty="0">
                        <a:solidFill>
                          <a:srgbClr val="06357A"/>
                        </a:solidFill>
                      </a:endParaRPr>
                    </a:p>
                  </a:txBody>
                  <a:tcPr/>
                </a:tc>
                <a:tc>
                  <a:txBody>
                    <a:bodyPr/>
                    <a:lstStyle/>
                    <a:p>
                      <a:pPr algn="ctr"/>
                      <a:r>
                        <a:rPr lang="en-AU" dirty="0">
                          <a:sym typeface="Wingdings" panose="05000000000000000000" pitchFamily="2" charset="2"/>
                        </a:rPr>
                        <a:t></a:t>
                      </a:r>
                      <a:endParaRPr lang="en-AU" b="1" dirty="0">
                        <a:solidFill>
                          <a:srgbClr val="06357A"/>
                        </a:solidFill>
                      </a:endParaRPr>
                    </a:p>
                  </a:txBody>
                  <a:tcPr/>
                </a:tc>
                <a:extLst>
                  <a:ext uri="{0D108BD9-81ED-4DB2-BD59-A6C34878D82A}">
                    <a16:rowId xmlns:a16="http://schemas.microsoft.com/office/drawing/2014/main" val="3775898123"/>
                  </a:ext>
                </a:extLst>
              </a:tr>
              <a:tr h="3607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Alcohol consumption high</a:t>
                      </a:r>
                      <a:endParaRPr lang="en-AU" b="1" dirty="0">
                        <a:solidFill>
                          <a:srgbClr val="06357A"/>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dirty="0">
                          <a:sym typeface="Wingdings" panose="05000000000000000000" pitchFamily="2" charset="2"/>
                        </a:rPr>
                        <a:t></a:t>
                      </a:r>
                      <a:endParaRPr lang="en-AU" b="1" dirty="0">
                        <a:solidFill>
                          <a:srgbClr val="06357A"/>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dirty="0">
                          <a:sym typeface="Wingdings" panose="05000000000000000000" pitchFamily="2" charset="2"/>
                        </a:rPr>
                        <a:t></a:t>
                      </a:r>
                      <a:endParaRPr lang="en-AU" b="1" dirty="0">
                        <a:solidFill>
                          <a:srgbClr val="06357A"/>
                        </a:solidFill>
                      </a:endParaRPr>
                    </a:p>
                  </a:txBody>
                  <a:tcPr/>
                </a:tc>
                <a:extLst>
                  <a:ext uri="{0D108BD9-81ED-4DB2-BD59-A6C34878D82A}">
                    <a16:rowId xmlns:a16="http://schemas.microsoft.com/office/drawing/2014/main" val="3230628050"/>
                  </a:ext>
                </a:extLst>
              </a:tr>
              <a:tr h="3607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Apolipoproteins B/A1</a:t>
                      </a:r>
                      <a:endParaRPr lang="en-US" sz="1800" b="1" dirty="0">
                        <a:solidFill>
                          <a:srgbClr val="06357A"/>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dirty="0">
                          <a:sym typeface="Wingdings" panose="05000000000000000000" pitchFamily="2" charset="2"/>
                        </a:rPr>
                        <a:t></a:t>
                      </a:r>
                      <a:endParaRPr lang="en-AU" b="1" dirty="0">
                        <a:solidFill>
                          <a:srgbClr val="06357A"/>
                        </a:solidFill>
                      </a:endParaRPr>
                    </a:p>
                  </a:txBody>
                  <a:tcPr/>
                </a:tc>
                <a:tc>
                  <a:txBody>
                    <a:bodyPr/>
                    <a:lstStyle/>
                    <a:p>
                      <a:pPr algn="ctr"/>
                      <a:r>
                        <a:rPr lang="en-GB" dirty="0"/>
                        <a:t>–</a:t>
                      </a:r>
                      <a:endParaRPr lang="en-AU" b="1" dirty="0">
                        <a:solidFill>
                          <a:srgbClr val="06357A"/>
                        </a:solidFill>
                      </a:endParaRPr>
                    </a:p>
                  </a:txBody>
                  <a:tcPr/>
                </a:tc>
                <a:extLst>
                  <a:ext uri="{0D108BD9-81ED-4DB2-BD59-A6C34878D82A}">
                    <a16:rowId xmlns:a16="http://schemas.microsoft.com/office/drawing/2014/main" val="10007"/>
                  </a:ext>
                </a:extLst>
              </a:tr>
              <a:tr h="3607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Diabetes mellitus</a:t>
                      </a:r>
                      <a:endParaRPr lang="en-AU" b="1" dirty="0">
                        <a:solidFill>
                          <a:srgbClr val="06357A"/>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dirty="0">
                          <a:sym typeface="Wingdings" panose="05000000000000000000" pitchFamily="2" charset="2"/>
                        </a:rPr>
                        <a:t></a:t>
                      </a:r>
                      <a:endParaRPr lang="en-AU" b="1" dirty="0">
                        <a:solidFill>
                          <a:srgbClr val="06357A"/>
                        </a:solidFill>
                      </a:endParaRPr>
                    </a:p>
                  </a:txBody>
                  <a:tcPr/>
                </a:tc>
                <a:tc>
                  <a:txBody>
                    <a:bodyPr/>
                    <a:lstStyle/>
                    <a:p>
                      <a:pPr algn="ctr"/>
                      <a:r>
                        <a:rPr lang="en-GB" dirty="0"/>
                        <a:t>–</a:t>
                      </a:r>
                      <a:endParaRPr lang="en-AU" b="1" dirty="0">
                        <a:solidFill>
                          <a:srgbClr val="06357A"/>
                        </a:solidFill>
                      </a:endParaRPr>
                    </a:p>
                  </a:txBody>
                  <a:tcPr/>
                </a:tc>
                <a:extLst>
                  <a:ext uri="{0D108BD9-81ED-4DB2-BD59-A6C34878D82A}">
                    <a16:rowId xmlns:a16="http://schemas.microsoft.com/office/drawing/2014/main" val="10008"/>
                  </a:ext>
                </a:extLst>
              </a:tr>
              <a:tr h="3607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Psychosocial stress </a:t>
                      </a:r>
                      <a:endParaRPr lang="en-AU" b="1" dirty="0">
                        <a:solidFill>
                          <a:srgbClr val="06357A"/>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dirty="0">
                          <a:sym typeface="Wingdings" panose="05000000000000000000" pitchFamily="2" charset="2"/>
                        </a:rPr>
                        <a:t></a:t>
                      </a:r>
                      <a:endParaRPr lang="en-AU" b="1" dirty="0">
                        <a:solidFill>
                          <a:srgbClr val="06357A"/>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dirty="0">
                          <a:sym typeface="Wingdings" panose="05000000000000000000" pitchFamily="2" charset="2"/>
                        </a:rPr>
                        <a:t></a:t>
                      </a:r>
                      <a:endParaRPr lang="en-AU" b="1" dirty="0">
                        <a:solidFill>
                          <a:srgbClr val="06357A"/>
                        </a:solidFill>
                      </a:endParaRPr>
                    </a:p>
                  </a:txBody>
                  <a:tcPr/>
                </a:tc>
                <a:extLst>
                  <a:ext uri="{0D108BD9-81ED-4DB2-BD59-A6C34878D82A}">
                    <a16:rowId xmlns:a16="http://schemas.microsoft.com/office/drawing/2014/main" val="2295758653"/>
                  </a:ext>
                </a:extLst>
              </a:tr>
              <a:tr h="3607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Cardiac causes</a:t>
                      </a:r>
                      <a:r>
                        <a:rPr lang="en-US" sz="1800" baseline="30000" dirty="0"/>
                        <a:t>†</a:t>
                      </a:r>
                      <a:endParaRPr lang="en-US" sz="1800" b="1" baseline="30000" dirty="0">
                        <a:solidFill>
                          <a:srgbClr val="06357A"/>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dirty="0">
                          <a:sym typeface="Wingdings" panose="05000000000000000000" pitchFamily="2" charset="2"/>
                        </a:rPr>
                        <a:t></a:t>
                      </a:r>
                      <a:endParaRPr lang="en-AU" b="1" dirty="0">
                        <a:solidFill>
                          <a:srgbClr val="06357A"/>
                        </a:solidFill>
                      </a:endParaRPr>
                    </a:p>
                  </a:txBody>
                  <a:tcPr/>
                </a:tc>
                <a:tc>
                  <a:txBody>
                    <a:bodyPr/>
                    <a:lstStyle/>
                    <a:p>
                      <a:pPr algn="ctr"/>
                      <a:r>
                        <a:rPr lang="en-GB" dirty="0"/>
                        <a:t>–</a:t>
                      </a:r>
                      <a:endParaRPr lang="en-AU" b="1" dirty="0">
                        <a:solidFill>
                          <a:srgbClr val="06357A"/>
                        </a:solidFill>
                      </a:endParaRPr>
                    </a:p>
                  </a:txBody>
                  <a:tcPr/>
                </a:tc>
                <a:extLst>
                  <a:ext uri="{0D108BD9-81ED-4DB2-BD59-A6C34878D82A}">
                    <a16:rowId xmlns:a16="http://schemas.microsoft.com/office/drawing/2014/main" val="4156628681"/>
                  </a:ext>
                </a:extLst>
              </a:tr>
            </a:tbl>
          </a:graphicData>
        </a:graphic>
      </p:graphicFrame>
      <p:cxnSp>
        <p:nvCxnSpPr>
          <p:cNvPr id="10" name="Straight Arrow Connector 9">
            <a:extLst>
              <a:ext uri="{FF2B5EF4-FFF2-40B4-BE49-F238E27FC236}">
                <a16:creationId xmlns:a16="http://schemas.microsoft.com/office/drawing/2014/main" id="{B4DC273E-84CE-2F4B-BA61-EDF4093270E4}"/>
              </a:ext>
            </a:extLst>
          </p:cNvPr>
          <p:cNvCxnSpPr/>
          <p:nvPr/>
        </p:nvCxnSpPr>
        <p:spPr>
          <a:xfrm>
            <a:off x="2824776" y="6103055"/>
            <a:ext cx="840673" cy="0"/>
          </a:xfrm>
          <a:prstGeom prst="straightConnector1">
            <a:avLst/>
          </a:prstGeom>
          <a:ln w="57150" cmpd="sng">
            <a:solidFill>
              <a:schemeClr val="bg1">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4B1320CA-05B0-F74C-9CEB-79846FCC1455}"/>
              </a:ext>
            </a:extLst>
          </p:cNvPr>
          <p:cNvSpPr/>
          <p:nvPr/>
        </p:nvSpPr>
        <p:spPr>
          <a:xfrm>
            <a:off x="578679" y="4983484"/>
            <a:ext cx="2246097" cy="1353369"/>
          </a:xfrm>
          <a:prstGeom prst="rect">
            <a:avLst/>
          </a:prstGeom>
          <a:noFill/>
        </p:spPr>
        <p:txBody>
          <a:bodyPr wrap="square" anchor="ctr" anchorCtr="0">
            <a:noAutofit/>
          </a:bodyPr>
          <a:lstStyle/>
          <a:p>
            <a:pPr algn="ctr"/>
            <a:r>
              <a:rPr lang="en-US" b="1" dirty="0"/>
              <a:t>Atrial fibrillation (AF) is associated with a </a:t>
            </a:r>
            <a:r>
              <a:rPr lang="en-US" b="1" dirty="0">
                <a:solidFill>
                  <a:schemeClr val="tx2"/>
                </a:solidFill>
              </a:rPr>
              <a:t>~5x </a:t>
            </a:r>
            <a:r>
              <a:rPr lang="en-US" b="1" dirty="0"/>
              <a:t>increased risk of ischaemic stroke</a:t>
            </a:r>
          </a:p>
        </p:txBody>
      </p:sp>
      <p:sp>
        <p:nvSpPr>
          <p:cNvPr id="12" name="Slide Number Placeholder 4">
            <a:extLst>
              <a:ext uri="{FF2B5EF4-FFF2-40B4-BE49-F238E27FC236}">
                <a16:creationId xmlns:a16="http://schemas.microsoft.com/office/drawing/2014/main" id="{5D5A517F-DF08-5D4F-8610-CBD53E7E8749}"/>
              </a:ext>
            </a:extLst>
          </p:cNvPr>
          <p:cNvSpPr>
            <a:spLocks noGrp="1"/>
          </p:cNvSpPr>
          <p:nvPr>
            <p:ph type="sldNum" sz="quarter" idx="12"/>
          </p:nvPr>
        </p:nvSpPr>
        <p:spPr>
          <a:xfrm>
            <a:off x="0" y="6573521"/>
            <a:ext cx="548640" cy="254000"/>
          </a:xfrm>
        </p:spPr>
        <p:txBody>
          <a:bodyPr/>
          <a:lstStyle/>
          <a:p>
            <a:fld id="{94BD25F3-487B-4155-B89E-4C647BBB8B21}" type="slidenum">
              <a:rPr lang="en-AU" smtClean="0"/>
              <a:t>16</a:t>
            </a:fld>
            <a:endParaRPr lang="en-AU"/>
          </a:p>
        </p:txBody>
      </p:sp>
    </p:spTree>
    <p:extLst>
      <p:ext uri="{BB962C8B-B14F-4D97-AF65-F5344CB8AC3E}">
        <p14:creationId xmlns:p14="http://schemas.microsoft.com/office/powerpoint/2010/main" val="413600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feld 38"/>
          <p:cNvSpPr txBox="1"/>
          <p:nvPr/>
        </p:nvSpPr>
        <p:spPr>
          <a:xfrm>
            <a:off x="3113735" y="2950976"/>
            <a:ext cx="8689606" cy="1193429"/>
          </a:xfrm>
          <a:prstGeom prst="rect">
            <a:avLst/>
          </a:prstGeom>
          <a:solidFill>
            <a:schemeClr val="bg2"/>
          </a:solidFill>
        </p:spPr>
        <p:txBody>
          <a:bodyPr wrap="square" tIns="0" bIns="0" rtlCol="0" anchor="t" anchorCtr="0">
            <a:noAutofit/>
          </a:bodyPr>
          <a:lstStyle/>
          <a:p>
            <a:pPr marL="323850" indent="-268288">
              <a:spcAft>
                <a:spcPts val="600"/>
              </a:spcAft>
              <a:buFont typeface="Arial" panose="020B0604020202020204" pitchFamily="34" charset="0"/>
              <a:buChar char="•"/>
            </a:pPr>
            <a:r>
              <a:rPr lang="en-AU" sz="1600" dirty="0"/>
              <a:t>Age-standardised stroke incidence was over 3-fold greater</a:t>
            </a:r>
            <a:r>
              <a:rPr lang="en-AU" sz="1600" b="1" dirty="0"/>
              <a:t> </a:t>
            </a:r>
            <a:r>
              <a:rPr lang="en-AU" sz="1600" dirty="0"/>
              <a:t>in Indigenous vs non-Indigenous Australians (104 vs 33 per 100,000; p&lt;0.001)</a:t>
            </a:r>
            <a:r>
              <a:rPr lang="en-AU" sz="1600" baseline="30000" dirty="0"/>
              <a:t>3</a:t>
            </a:r>
            <a:r>
              <a:rPr lang="en-AU" sz="1600" dirty="0"/>
              <a:t> </a:t>
            </a:r>
          </a:p>
          <a:p>
            <a:pPr marL="323850" indent="-268288">
              <a:spcAft>
                <a:spcPts val="600"/>
              </a:spcAft>
              <a:buFont typeface="Arial" panose="020B0604020202020204" pitchFamily="34" charset="0"/>
              <a:buChar char="•"/>
            </a:pPr>
            <a:r>
              <a:rPr lang="en-AU" sz="1600" dirty="0"/>
              <a:t>Median age of incident stroke was 44 years in Indigenous Australians, 29 years younger than in non-Indigenous Australians; p&lt;0.001)</a:t>
            </a:r>
            <a:r>
              <a:rPr lang="en-AU" sz="1600" baseline="30000" dirty="0"/>
              <a:t>3</a:t>
            </a:r>
            <a:r>
              <a:rPr lang="en-AU" sz="1600" dirty="0"/>
              <a:t> </a:t>
            </a:r>
          </a:p>
        </p:txBody>
      </p:sp>
      <p:sp>
        <p:nvSpPr>
          <p:cNvPr id="28" name="Textfeld 38"/>
          <p:cNvSpPr txBox="1"/>
          <p:nvPr/>
        </p:nvSpPr>
        <p:spPr>
          <a:xfrm>
            <a:off x="3140311" y="1489852"/>
            <a:ext cx="8689606" cy="1344964"/>
          </a:xfrm>
          <a:prstGeom prst="rect">
            <a:avLst/>
          </a:prstGeom>
          <a:solidFill>
            <a:schemeClr val="bg2"/>
          </a:solidFill>
        </p:spPr>
        <p:txBody>
          <a:bodyPr wrap="square" tIns="0" bIns="0" rtlCol="0" anchor="t" anchorCtr="0">
            <a:noAutofit/>
          </a:bodyPr>
          <a:lstStyle/>
          <a:p>
            <a:pPr marL="285750" lvl="1" indent="-285750">
              <a:spcAft>
                <a:spcPts val="600"/>
              </a:spcAft>
              <a:buFont typeface="Arial"/>
              <a:buChar char="•"/>
            </a:pPr>
            <a:r>
              <a:rPr lang="en-US" sz="1600" dirty="0"/>
              <a:t>Stroke incidence increases with age</a:t>
            </a:r>
            <a:r>
              <a:rPr lang="en-US" sz="1600" baseline="30000" dirty="0"/>
              <a:t>1</a:t>
            </a:r>
            <a:endParaRPr lang="en-US" sz="1600" dirty="0"/>
          </a:p>
          <a:p>
            <a:pPr marL="439738" lvl="2" indent="-168275">
              <a:spcAft>
                <a:spcPts val="600"/>
              </a:spcAft>
              <a:buFont typeface="Arial"/>
              <a:buChar char="•"/>
            </a:pPr>
            <a:r>
              <a:rPr lang="en-US" sz="1600" dirty="0"/>
              <a:t>Doubling each decade after 55 years of age</a:t>
            </a:r>
            <a:r>
              <a:rPr lang="en-US" sz="1600" baseline="30000" dirty="0"/>
              <a:t>1</a:t>
            </a:r>
            <a:r>
              <a:rPr lang="en-US" sz="1600" dirty="0"/>
              <a:t> </a:t>
            </a:r>
          </a:p>
          <a:p>
            <a:pPr marL="285750" lvl="1" indent="-285750">
              <a:spcAft>
                <a:spcPts val="600"/>
              </a:spcAft>
              <a:buFont typeface="Arial"/>
              <a:buChar char="•"/>
            </a:pPr>
            <a:r>
              <a:rPr lang="en-US" sz="1600" dirty="0"/>
              <a:t>Incidence and prevalence of </a:t>
            </a:r>
            <a:r>
              <a:rPr lang="en-US" sz="1600" dirty="0" err="1"/>
              <a:t>ischaemic</a:t>
            </a:r>
            <a:r>
              <a:rPr lang="en-US" sz="1600" dirty="0"/>
              <a:t> stroke increasing in those aged &lt;54 years</a:t>
            </a:r>
            <a:r>
              <a:rPr lang="en-US" sz="1600" baseline="30000" dirty="0"/>
              <a:t>2</a:t>
            </a:r>
            <a:endParaRPr lang="en-US" sz="1600" dirty="0"/>
          </a:p>
          <a:p>
            <a:pPr marL="742950" lvl="2" indent="-285750">
              <a:spcAft>
                <a:spcPts val="600"/>
              </a:spcAft>
              <a:buFont typeface="Arial"/>
              <a:buChar char="•"/>
            </a:pPr>
            <a:r>
              <a:rPr lang="en-US" sz="1600" dirty="0"/>
              <a:t>14% in 2012 vs 24% in 2020</a:t>
            </a:r>
            <a:r>
              <a:rPr lang="en-US" sz="1600" baseline="30000" dirty="0"/>
              <a:t>2</a:t>
            </a:r>
            <a:endParaRPr lang="en-US" sz="1600" dirty="0"/>
          </a:p>
        </p:txBody>
      </p:sp>
      <p:sp>
        <p:nvSpPr>
          <p:cNvPr id="46" name="Textfeld 38"/>
          <p:cNvSpPr txBox="1"/>
          <p:nvPr/>
        </p:nvSpPr>
        <p:spPr>
          <a:xfrm>
            <a:off x="3140311" y="5908430"/>
            <a:ext cx="8663030" cy="451067"/>
          </a:xfrm>
          <a:prstGeom prst="rect">
            <a:avLst/>
          </a:prstGeom>
          <a:solidFill>
            <a:schemeClr val="bg2"/>
          </a:solidFill>
        </p:spPr>
        <p:txBody>
          <a:bodyPr wrap="square" tIns="0" bIns="0" rtlCol="0" anchor="t" anchorCtr="0">
            <a:noAutofit/>
          </a:bodyPr>
          <a:lstStyle/>
          <a:p>
            <a:pPr marL="285750" lvl="1" indent="-285750">
              <a:spcAft>
                <a:spcPts val="600"/>
              </a:spcAft>
              <a:buFont typeface="Arial"/>
              <a:buChar char="•"/>
            </a:pPr>
            <a:r>
              <a:rPr lang="en-AU" sz="1600" dirty="0"/>
              <a:t>Certain risk factors may have a genetic basis e.g. atrial fibrillation, diabetes, hypertension</a:t>
            </a:r>
            <a:r>
              <a:rPr lang="en-AU" sz="1600" baseline="30000" dirty="0"/>
              <a:t>1</a:t>
            </a:r>
            <a:endParaRPr lang="en-AU" sz="1600" dirty="0"/>
          </a:p>
          <a:p>
            <a:pPr>
              <a:spcAft>
                <a:spcPts val="600"/>
              </a:spcAft>
            </a:pPr>
            <a:endParaRPr lang="en-US" sz="1600" dirty="0"/>
          </a:p>
        </p:txBody>
      </p:sp>
      <p:sp>
        <p:nvSpPr>
          <p:cNvPr id="47" name="Textfeld 38"/>
          <p:cNvSpPr txBox="1"/>
          <p:nvPr/>
        </p:nvSpPr>
        <p:spPr>
          <a:xfrm>
            <a:off x="3140312" y="4337381"/>
            <a:ext cx="8689605" cy="1335677"/>
          </a:xfrm>
          <a:prstGeom prst="rect">
            <a:avLst/>
          </a:prstGeom>
          <a:solidFill>
            <a:schemeClr val="bg2"/>
          </a:solidFill>
        </p:spPr>
        <p:txBody>
          <a:bodyPr wrap="square" tIns="0" bIns="0" rtlCol="0" anchor="t" anchorCtr="0">
            <a:noAutofit/>
          </a:bodyPr>
          <a:lstStyle/>
          <a:p>
            <a:pPr marL="285750" lvl="1" indent="-285750">
              <a:spcAft>
                <a:spcPts val="600"/>
              </a:spcAft>
              <a:buFont typeface="Arial"/>
              <a:buChar char="•"/>
            </a:pPr>
            <a:r>
              <a:rPr lang="en-US" sz="1600" dirty="0"/>
              <a:t>More strokes in women, due to longer life span</a:t>
            </a:r>
            <a:r>
              <a:rPr lang="en-US" sz="1600" baseline="30000" dirty="0"/>
              <a:t>1</a:t>
            </a:r>
            <a:endParaRPr lang="en-US" sz="1600" dirty="0"/>
          </a:p>
          <a:p>
            <a:pPr marL="285750" lvl="1" indent="-285750">
              <a:spcAft>
                <a:spcPts val="600"/>
              </a:spcAft>
              <a:buFont typeface="Arial"/>
              <a:buChar char="•"/>
            </a:pPr>
            <a:r>
              <a:rPr lang="en-US" sz="1600" dirty="0"/>
              <a:t>Risk impacted by age:</a:t>
            </a:r>
            <a:r>
              <a:rPr lang="en-US" sz="1600" baseline="30000" dirty="0"/>
              <a:t>1</a:t>
            </a:r>
            <a:endParaRPr lang="en-US" sz="1600" dirty="0"/>
          </a:p>
          <a:p>
            <a:pPr marL="439738" lvl="2" indent="-168275">
              <a:spcAft>
                <a:spcPts val="600"/>
              </a:spcAft>
              <a:buFont typeface="Arial"/>
              <a:buChar char="•"/>
            </a:pPr>
            <a:r>
              <a:rPr lang="en-US" sz="1600" dirty="0"/>
              <a:t>Younger women have similar or higher risk </a:t>
            </a:r>
            <a:r>
              <a:rPr lang="en-US" sz="1600" dirty="0" err="1"/>
              <a:t>vs</a:t>
            </a:r>
            <a:r>
              <a:rPr lang="en-US" sz="1600" dirty="0"/>
              <a:t> younger men</a:t>
            </a:r>
          </a:p>
          <a:p>
            <a:pPr marL="439738" lvl="2" indent="-168275">
              <a:spcAft>
                <a:spcPts val="600"/>
              </a:spcAft>
              <a:buFont typeface="Arial"/>
              <a:buChar char="•"/>
            </a:pPr>
            <a:r>
              <a:rPr lang="en-US" sz="1600" dirty="0"/>
              <a:t>Older men have slightly higher risk vs older women</a:t>
            </a:r>
            <a:endParaRPr lang="en-GB" sz="1600" dirty="0"/>
          </a:p>
        </p:txBody>
      </p:sp>
      <p:sp>
        <p:nvSpPr>
          <p:cNvPr id="20" name="Text Placeholder 2">
            <a:extLst>
              <a:ext uri="{FF2B5EF4-FFF2-40B4-BE49-F238E27FC236}">
                <a16:creationId xmlns:a16="http://schemas.microsoft.com/office/drawing/2014/main" id="{8622E123-4DB1-3243-8920-E9E105FC99B1}"/>
              </a:ext>
            </a:extLst>
          </p:cNvPr>
          <p:cNvSpPr txBox="1">
            <a:spLocks/>
          </p:cNvSpPr>
          <p:nvPr/>
        </p:nvSpPr>
        <p:spPr>
          <a:xfrm>
            <a:off x="600456" y="6445258"/>
            <a:ext cx="10852990" cy="297069"/>
          </a:xfrm>
          <a:prstGeom prst="rect">
            <a:avLst/>
          </a:prstGeom>
        </p:spPr>
        <p:txBody>
          <a:bodyPr/>
          <a:lstStyle>
            <a:lvl1pPr marL="0" indent="0" algn="l" defTabSz="914400" rtl="0" eaLnBrk="1" latinLnBrk="0" hangingPunct="1">
              <a:lnSpc>
                <a:spcPct val="105000"/>
              </a:lnSpc>
              <a:spcBef>
                <a:spcPts val="0"/>
              </a:spcBef>
              <a:spcAft>
                <a:spcPts val="975"/>
              </a:spcAft>
              <a:buFont typeface="Calibri" panose="020F0502020204030204" pitchFamily="34" charset="0"/>
              <a:buChar char="﻿"/>
              <a:defRPr sz="1900" kern="1200">
                <a:solidFill>
                  <a:schemeClr val="tx1"/>
                </a:solidFill>
                <a:latin typeface="+mn-lt"/>
                <a:ea typeface="+mn-ea"/>
                <a:cs typeface="+mn-cs"/>
              </a:defRPr>
            </a:lvl1pPr>
            <a:lvl2pPr marL="0" indent="0" algn="l" defTabSz="914400" rtl="0" eaLnBrk="1" latinLnBrk="0" hangingPunct="1">
              <a:lnSpc>
                <a:spcPct val="105000"/>
              </a:lnSpc>
              <a:spcBef>
                <a:spcPts val="0"/>
              </a:spcBef>
              <a:spcAft>
                <a:spcPts val="1280"/>
              </a:spcAft>
              <a:buFont typeface="Calibri" panose="020F0502020204030204" pitchFamily="34" charset="0"/>
              <a:buChar char="﻿"/>
              <a:defRPr sz="1600" kern="1200">
                <a:solidFill>
                  <a:schemeClr val="tx1"/>
                </a:solidFill>
                <a:latin typeface="+mn-lt"/>
                <a:ea typeface="+mn-ea"/>
                <a:cs typeface="+mn-cs"/>
              </a:defRPr>
            </a:lvl2pPr>
            <a:lvl3pPr marL="144000" indent="-144000" algn="l" defTabSz="914400" rtl="0" eaLnBrk="1" latinLnBrk="0" hangingPunct="1">
              <a:lnSpc>
                <a:spcPct val="105000"/>
              </a:lnSpc>
              <a:spcBef>
                <a:spcPts val="0"/>
              </a:spcBef>
              <a:spcAft>
                <a:spcPts val="575"/>
              </a:spcAft>
              <a:buFontTx/>
              <a:buBlip>
                <a:blip r:embed="rId3"/>
              </a:buBlip>
              <a:defRPr sz="1600" kern="1200">
                <a:solidFill>
                  <a:schemeClr val="tx1"/>
                </a:solidFill>
                <a:latin typeface="+mn-lt"/>
                <a:ea typeface="+mn-ea"/>
                <a:cs typeface="+mn-cs"/>
              </a:defRPr>
            </a:lvl3pPr>
            <a:lvl4pPr marL="288000" indent="-144000" algn="l" defTabSz="914400" rtl="0" eaLnBrk="1" latinLnBrk="0" hangingPunct="1">
              <a:lnSpc>
                <a:spcPct val="105000"/>
              </a:lnSpc>
              <a:spcBef>
                <a:spcPts val="0"/>
              </a:spcBef>
              <a:spcAft>
                <a:spcPts val="575"/>
              </a:spcAft>
              <a:buFontTx/>
              <a:buBlip>
                <a:blip r:embed="rId3"/>
              </a:buBlip>
              <a:defRPr sz="1600" kern="1200">
                <a:solidFill>
                  <a:schemeClr val="tx1"/>
                </a:solidFill>
                <a:latin typeface="+mn-lt"/>
                <a:ea typeface="+mn-ea"/>
                <a:cs typeface="+mn-cs"/>
              </a:defRPr>
            </a:lvl4pPr>
            <a:lvl5pPr marL="432000" indent="-144000" algn="l" defTabSz="914400" rtl="0" eaLnBrk="1" latinLnBrk="0" hangingPunct="1">
              <a:lnSpc>
                <a:spcPct val="105000"/>
              </a:lnSpc>
              <a:spcBef>
                <a:spcPts val="0"/>
              </a:spcBef>
              <a:spcAft>
                <a:spcPts val="575"/>
              </a:spcAft>
              <a:buFontTx/>
              <a:buBlip>
                <a:blip r:embed="rId3"/>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900" dirty="0"/>
              <a:t>1. Boehme A </a:t>
            </a:r>
            <a:r>
              <a:rPr lang="en-AU" sz="900" i="1" dirty="0"/>
              <a:t>et al. Circ Res</a:t>
            </a:r>
            <a:r>
              <a:rPr lang="en-AU" sz="900" dirty="0"/>
              <a:t>. 2017;120:472-495. 2. Deloitte Access Economics. 2020. No postcode untouched, Stroke in Australia 2020. 3. Dos Santos A </a:t>
            </a:r>
            <a:r>
              <a:rPr lang="en-AU" sz="900" i="1" dirty="0"/>
              <a:t>et al. Heart Lung Circ </a:t>
            </a:r>
            <a:r>
              <a:rPr lang="en-AU" sz="900" dirty="0"/>
              <a:t>2019;28:S56. </a:t>
            </a:r>
            <a:br>
              <a:rPr lang="en-AU" sz="900" dirty="0"/>
            </a:br>
            <a:r>
              <a:rPr lang="en-AU" sz="900" dirty="0"/>
              <a:t>4. </a:t>
            </a:r>
            <a:r>
              <a:rPr lang="en-MY" sz="900" dirty="0"/>
              <a:t>Stroke Foundation. Clinical Guidelines for Stroke Management, 2020. Available at: https://</a:t>
            </a:r>
            <a:r>
              <a:rPr lang="en-MY" sz="900" dirty="0" err="1"/>
              <a:t>informme.org.au</a:t>
            </a:r>
            <a:r>
              <a:rPr lang="en-MY" sz="900" dirty="0"/>
              <a:t>/</a:t>
            </a:r>
            <a:r>
              <a:rPr lang="en-MY" sz="900" dirty="0" err="1"/>
              <a:t>en</a:t>
            </a:r>
            <a:r>
              <a:rPr lang="en-MY" sz="900" dirty="0"/>
              <a:t>/Guidelines/Clinical-Guidelines-for-Stroke-Management. Accessed January 2022. </a:t>
            </a:r>
            <a:endParaRPr lang="en-AU" sz="900" dirty="0"/>
          </a:p>
        </p:txBody>
      </p:sp>
      <p:sp>
        <p:nvSpPr>
          <p:cNvPr id="19" name="Textfeld 38">
            <a:extLst>
              <a:ext uri="{FF2B5EF4-FFF2-40B4-BE49-F238E27FC236}">
                <a16:creationId xmlns:a16="http://schemas.microsoft.com/office/drawing/2014/main" id="{47EA56DD-1FBA-054F-B13B-9E2414897B3F}"/>
              </a:ext>
            </a:extLst>
          </p:cNvPr>
          <p:cNvSpPr txBox="1"/>
          <p:nvPr/>
        </p:nvSpPr>
        <p:spPr>
          <a:xfrm>
            <a:off x="774086" y="1515651"/>
            <a:ext cx="2232073" cy="1328100"/>
          </a:xfrm>
          <a:prstGeom prst="rect">
            <a:avLst/>
          </a:prstGeom>
          <a:solidFill>
            <a:schemeClr val="accent1"/>
          </a:solidFill>
        </p:spPr>
        <p:txBody>
          <a:bodyPr wrap="none" rtlCol="0" anchor="ctr">
            <a:noAutofit/>
          </a:bodyPr>
          <a:lstStyle/>
          <a:p>
            <a:pPr algn="ctr"/>
            <a:r>
              <a:rPr lang="en-GB" sz="1600" b="1" dirty="0">
                <a:solidFill>
                  <a:srgbClr val="FFFFFF"/>
                </a:solidFill>
                <a:ea typeface="Gotham Medium" charset="0"/>
                <a:cs typeface="Gotham Medium" charset="0"/>
              </a:rPr>
              <a:t>Age</a:t>
            </a:r>
          </a:p>
        </p:txBody>
      </p:sp>
      <p:pic>
        <p:nvPicPr>
          <p:cNvPr id="13" name="Picture 12" descr="Icon&#10;&#10;Description automatically generated">
            <a:extLst>
              <a:ext uri="{FF2B5EF4-FFF2-40B4-BE49-F238E27FC236}">
                <a16:creationId xmlns:a16="http://schemas.microsoft.com/office/drawing/2014/main" id="{627A0153-B07E-A54B-BA7B-1E66C727C5FF}"/>
              </a:ext>
            </a:extLst>
          </p:cNvPr>
          <p:cNvPicPr>
            <a:picLocks noChangeAspect="1"/>
          </p:cNvPicPr>
          <p:nvPr/>
        </p:nvPicPr>
        <p:blipFill>
          <a:blip r:embed="rId4"/>
          <a:stretch>
            <a:fillRect/>
          </a:stretch>
        </p:blipFill>
        <p:spPr>
          <a:xfrm>
            <a:off x="774086" y="1502583"/>
            <a:ext cx="644200" cy="659181"/>
          </a:xfrm>
          <a:prstGeom prst="rect">
            <a:avLst/>
          </a:prstGeom>
        </p:spPr>
      </p:pic>
      <p:sp>
        <p:nvSpPr>
          <p:cNvPr id="21" name="Textfeld 38">
            <a:extLst>
              <a:ext uri="{FF2B5EF4-FFF2-40B4-BE49-F238E27FC236}">
                <a16:creationId xmlns:a16="http://schemas.microsoft.com/office/drawing/2014/main" id="{C58DE1DD-FC34-0F42-9A38-79B1EDF90BA7}"/>
              </a:ext>
            </a:extLst>
          </p:cNvPr>
          <p:cNvSpPr txBox="1"/>
          <p:nvPr/>
        </p:nvSpPr>
        <p:spPr>
          <a:xfrm>
            <a:off x="763028" y="2929511"/>
            <a:ext cx="2243131" cy="1193428"/>
          </a:xfrm>
          <a:prstGeom prst="rect">
            <a:avLst/>
          </a:prstGeom>
          <a:solidFill>
            <a:schemeClr val="accent1"/>
          </a:solidFill>
        </p:spPr>
        <p:txBody>
          <a:bodyPr wrap="none" rtlCol="0" anchor="ctr">
            <a:noAutofit/>
          </a:bodyPr>
          <a:lstStyle/>
          <a:p>
            <a:pPr algn="ctr"/>
            <a:r>
              <a:rPr lang="en-GB" sz="1600" b="1" dirty="0">
                <a:solidFill>
                  <a:srgbClr val="FFFFFF"/>
                </a:solidFill>
                <a:ea typeface="Gotham Medium" charset="0"/>
                <a:cs typeface="Gotham Medium" charset="0"/>
              </a:rPr>
              <a:t>Ethnicity</a:t>
            </a:r>
          </a:p>
        </p:txBody>
      </p:sp>
      <p:pic>
        <p:nvPicPr>
          <p:cNvPr id="14" name="Picture 13" descr="Icon&#10;&#10;Description automatically generated">
            <a:extLst>
              <a:ext uri="{FF2B5EF4-FFF2-40B4-BE49-F238E27FC236}">
                <a16:creationId xmlns:a16="http://schemas.microsoft.com/office/drawing/2014/main" id="{07BBD3A7-D280-B94A-9AA2-7B61E3EC93AD}"/>
              </a:ext>
            </a:extLst>
          </p:cNvPr>
          <p:cNvPicPr>
            <a:picLocks noChangeAspect="1"/>
          </p:cNvPicPr>
          <p:nvPr/>
        </p:nvPicPr>
        <p:blipFill>
          <a:blip r:embed="rId5"/>
          <a:stretch>
            <a:fillRect/>
          </a:stretch>
        </p:blipFill>
        <p:spPr>
          <a:xfrm>
            <a:off x="763027" y="2918607"/>
            <a:ext cx="659335" cy="654894"/>
          </a:xfrm>
          <a:prstGeom prst="rect">
            <a:avLst/>
          </a:prstGeom>
        </p:spPr>
      </p:pic>
      <p:sp>
        <p:nvSpPr>
          <p:cNvPr id="22" name="Textfeld 38">
            <a:extLst>
              <a:ext uri="{FF2B5EF4-FFF2-40B4-BE49-F238E27FC236}">
                <a16:creationId xmlns:a16="http://schemas.microsoft.com/office/drawing/2014/main" id="{2297552D-E841-D245-BFE3-568C8036022F}"/>
              </a:ext>
            </a:extLst>
          </p:cNvPr>
          <p:cNvSpPr txBox="1"/>
          <p:nvPr/>
        </p:nvSpPr>
        <p:spPr>
          <a:xfrm>
            <a:off x="774086" y="4264780"/>
            <a:ext cx="2243131" cy="1319439"/>
          </a:xfrm>
          <a:prstGeom prst="rect">
            <a:avLst/>
          </a:prstGeom>
          <a:solidFill>
            <a:schemeClr val="accent1"/>
          </a:solidFill>
        </p:spPr>
        <p:txBody>
          <a:bodyPr wrap="none" rtlCol="0" anchor="ctr">
            <a:noAutofit/>
          </a:bodyPr>
          <a:lstStyle/>
          <a:p>
            <a:pPr algn="ctr"/>
            <a:r>
              <a:rPr lang="en-GB" sz="1600" b="1" dirty="0">
                <a:solidFill>
                  <a:srgbClr val="FFFFFF"/>
                </a:solidFill>
                <a:ea typeface="Gotham Medium" charset="0"/>
                <a:cs typeface="Gotham Medium" charset="0"/>
              </a:rPr>
              <a:t>Gender</a:t>
            </a:r>
          </a:p>
        </p:txBody>
      </p:sp>
      <p:pic>
        <p:nvPicPr>
          <p:cNvPr id="15" name="Picture 14" descr="Icon&#10;&#10;Description automatically generated">
            <a:extLst>
              <a:ext uri="{FF2B5EF4-FFF2-40B4-BE49-F238E27FC236}">
                <a16:creationId xmlns:a16="http://schemas.microsoft.com/office/drawing/2014/main" id="{1F2B5A1D-0B71-1348-86F0-D584AB9905D8}"/>
              </a:ext>
            </a:extLst>
          </p:cNvPr>
          <p:cNvPicPr>
            <a:picLocks noChangeAspect="1"/>
          </p:cNvPicPr>
          <p:nvPr/>
        </p:nvPicPr>
        <p:blipFill>
          <a:blip r:embed="rId6"/>
          <a:stretch>
            <a:fillRect/>
          </a:stretch>
        </p:blipFill>
        <p:spPr>
          <a:xfrm>
            <a:off x="763027" y="4261097"/>
            <a:ext cx="655259" cy="639762"/>
          </a:xfrm>
          <a:prstGeom prst="rect">
            <a:avLst/>
          </a:prstGeom>
        </p:spPr>
      </p:pic>
      <p:sp>
        <p:nvSpPr>
          <p:cNvPr id="23" name="Textfeld 38">
            <a:extLst>
              <a:ext uri="{FF2B5EF4-FFF2-40B4-BE49-F238E27FC236}">
                <a16:creationId xmlns:a16="http://schemas.microsoft.com/office/drawing/2014/main" id="{BA3DD9FD-6634-1943-9E28-2C8E545FA781}"/>
              </a:ext>
            </a:extLst>
          </p:cNvPr>
          <p:cNvSpPr txBox="1"/>
          <p:nvPr/>
        </p:nvSpPr>
        <p:spPr>
          <a:xfrm>
            <a:off x="774086" y="5722377"/>
            <a:ext cx="2243131" cy="637121"/>
          </a:xfrm>
          <a:prstGeom prst="rect">
            <a:avLst/>
          </a:prstGeom>
          <a:solidFill>
            <a:schemeClr val="accent1"/>
          </a:solidFill>
        </p:spPr>
        <p:txBody>
          <a:bodyPr wrap="none" rtlCol="0" anchor="ctr">
            <a:noAutofit/>
          </a:bodyPr>
          <a:lstStyle/>
          <a:p>
            <a:pPr algn="ctr"/>
            <a:r>
              <a:rPr lang="en-GB" sz="1600" b="1" dirty="0">
                <a:solidFill>
                  <a:srgbClr val="FFFFFF"/>
                </a:solidFill>
                <a:ea typeface="Gotham Medium" charset="0"/>
                <a:cs typeface="Gotham Medium" charset="0"/>
              </a:rPr>
              <a:t>Genetics</a:t>
            </a:r>
          </a:p>
        </p:txBody>
      </p:sp>
      <p:pic>
        <p:nvPicPr>
          <p:cNvPr id="16" name="Picture 15" descr="Icon&#10;&#10;Description automatically generated">
            <a:extLst>
              <a:ext uri="{FF2B5EF4-FFF2-40B4-BE49-F238E27FC236}">
                <a16:creationId xmlns:a16="http://schemas.microsoft.com/office/drawing/2014/main" id="{5CDD56FF-CEA4-4F4E-898C-D4CE24A992A1}"/>
              </a:ext>
            </a:extLst>
          </p:cNvPr>
          <p:cNvPicPr>
            <a:picLocks noChangeAspect="1"/>
          </p:cNvPicPr>
          <p:nvPr/>
        </p:nvPicPr>
        <p:blipFill>
          <a:blip r:embed="rId7"/>
          <a:stretch>
            <a:fillRect/>
          </a:stretch>
        </p:blipFill>
        <p:spPr>
          <a:xfrm>
            <a:off x="774085" y="5721222"/>
            <a:ext cx="655259" cy="637120"/>
          </a:xfrm>
          <a:prstGeom prst="rect">
            <a:avLst/>
          </a:prstGeom>
        </p:spPr>
      </p:pic>
      <p:sp>
        <p:nvSpPr>
          <p:cNvPr id="2" name="Title 1">
            <a:extLst>
              <a:ext uri="{FF2B5EF4-FFF2-40B4-BE49-F238E27FC236}">
                <a16:creationId xmlns:a16="http://schemas.microsoft.com/office/drawing/2014/main" id="{57A19363-B5A5-A84A-B4B9-4B85D0D42307}"/>
              </a:ext>
            </a:extLst>
          </p:cNvPr>
          <p:cNvSpPr>
            <a:spLocks noGrp="1"/>
          </p:cNvSpPr>
          <p:nvPr>
            <p:ph type="title"/>
          </p:nvPr>
        </p:nvSpPr>
        <p:spPr>
          <a:xfrm>
            <a:off x="1418286" y="802256"/>
            <a:ext cx="9120000" cy="565675"/>
          </a:xfrm>
        </p:spPr>
        <p:txBody>
          <a:bodyPr/>
          <a:lstStyle/>
          <a:p>
            <a:r>
              <a:rPr lang="en-GB" dirty="0"/>
              <a:t>Non-modifiable risk factors for stroke</a:t>
            </a:r>
            <a:r>
              <a:rPr lang="en-GB" baseline="30000" dirty="0"/>
              <a:t>1</a:t>
            </a:r>
            <a:endParaRPr lang="en-US" dirty="0"/>
          </a:p>
        </p:txBody>
      </p:sp>
    </p:spTree>
    <p:extLst>
      <p:ext uri="{BB962C8B-B14F-4D97-AF65-F5344CB8AC3E}">
        <p14:creationId xmlns:p14="http://schemas.microsoft.com/office/powerpoint/2010/main" val="1504973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40A407-5F2E-E244-A9C2-66DF42E6F5DA}"/>
              </a:ext>
            </a:extLst>
          </p:cNvPr>
          <p:cNvSpPr>
            <a:spLocks noGrp="1"/>
          </p:cNvSpPr>
          <p:nvPr>
            <p:ph type="title"/>
          </p:nvPr>
        </p:nvSpPr>
        <p:spPr>
          <a:xfrm>
            <a:off x="1368000" y="1001090"/>
            <a:ext cx="9120000" cy="850439"/>
          </a:xfrm>
        </p:spPr>
        <p:txBody>
          <a:bodyPr/>
          <a:lstStyle/>
          <a:p>
            <a:r>
              <a:rPr lang="en-US" dirty="0"/>
              <a:t>GPs are uniquely placed to play a key role in stroke prevention</a:t>
            </a:r>
            <a:r>
              <a:rPr lang="en-US" baseline="30000" dirty="0"/>
              <a:t>1</a:t>
            </a:r>
            <a:endParaRPr lang="en-US" dirty="0"/>
          </a:p>
        </p:txBody>
      </p:sp>
      <p:sp>
        <p:nvSpPr>
          <p:cNvPr id="5" name="Content Placeholder 4">
            <a:extLst>
              <a:ext uri="{FF2B5EF4-FFF2-40B4-BE49-F238E27FC236}">
                <a16:creationId xmlns:a16="http://schemas.microsoft.com/office/drawing/2014/main" id="{0D3C8E75-987C-F34B-AC82-C9175530198E}"/>
              </a:ext>
            </a:extLst>
          </p:cNvPr>
          <p:cNvSpPr>
            <a:spLocks noGrp="1"/>
          </p:cNvSpPr>
          <p:nvPr>
            <p:ph idx="1"/>
          </p:nvPr>
        </p:nvSpPr>
        <p:spPr>
          <a:xfrm>
            <a:off x="1368000" y="2278858"/>
            <a:ext cx="9120000" cy="3656351"/>
          </a:xfrm>
        </p:spPr>
        <p:txBody>
          <a:bodyPr/>
          <a:lstStyle/>
          <a:p>
            <a:pPr lvl="2"/>
            <a:r>
              <a:rPr lang="en-US" sz="1800" dirty="0"/>
              <a:t>More than 80% of strokes are preventable</a:t>
            </a:r>
            <a:r>
              <a:rPr lang="en-US" sz="1800" baseline="30000" dirty="0"/>
              <a:t>2</a:t>
            </a:r>
          </a:p>
          <a:p>
            <a:pPr lvl="2"/>
            <a:r>
              <a:rPr lang="en-US" sz="1800" dirty="0"/>
              <a:t>Prevention requires proactive identification of patients who are at increased risk of stroke and systematic implementation of guideline-based management approaches to manage risk factors</a:t>
            </a:r>
            <a:r>
              <a:rPr lang="en-US" sz="1800" baseline="30000" dirty="0"/>
              <a:t>1</a:t>
            </a:r>
          </a:p>
          <a:p>
            <a:endParaRPr lang="en-US" dirty="0"/>
          </a:p>
        </p:txBody>
      </p:sp>
      <p:sp>
        <p:nvSpPr>
          <p:cNvPr id="6" name="Text Placeholder 2">
            <a:extLst>
              <a:ext uri="{FF2B5EF4-FFF2-40B4-BE49-F238E27FC236}">
                <a16:creationId xmlns:a16="http://schemas.microsoft.com/office/drawing/2014/main" id="{5E4FA808-F3BB-1342-87B5-2F177ACD5E9B}"/>
              </a:ext>
            </a:extLst>
          </p:cNvPr>
          <p:cNvSpPr txBox="1">
            <a:spLocks/>
          </p:cNvSpPr>
          <p:nvPr/>
        </p:nvSpPr>
        <p:spPr>
          <a:xfrm>
            <a:off x="838200" y="6362538"/>
            <a:ext cx="9689969" cy="297069"/>
          </a:xfrm>
          <a:prstGeom prst="rect">
            <a:avLst/>
          </a:prstGeom>
        </p:spPr>
        <p:txBody>
          <a:bodyPr/>
          <a:lstStyle>
            <a:lvl1pPr marL="0" indent="0" algn="l" defTabSz="914400" rtl="0" eaLnBrk="1" latinLnBrk="0" hangingPunct="1">
              <a:lnSpc>
                <a:spcPct val="105000"/>
              </a:lnSpc>
              <a:spcBef>
                <a:spcPts val="0"/>
              </a:spcBef>
              <a:spcAft>
                <a:spcPts val="975"/>
              </a:spcAft>
              <a:buFont typeface="Calibri" panose="020F0502020204030204" pitchFamily="34" charset="0"/>
              <a:buChar char="﻿"/>
              <a:defRPr sz="1900" kern="1200">
                <a:solidFill>
                  <a:schemeClr val="tx1"/>
                </a:solidFill>
                <a:latin typeface="+mn-lt"/>
                <a:ea typeface="+mn-ea"/>
                <a:cs typeface="+mn-cs"/>
              </a:defRPr>
            </a:lvl1pPr>
            <a:lvl2pPr marL="0" indent="0" algn="l" defTabSz="914400" rtl="0" eaLnBrk="1" latinLnBrk="0" hangingPunct="1">
              <a:lnSpc>
                <a:spcPct val="105000"/>
              </a:lnSpc>
              <a:spcBef>
                <a:spcPts val="0"/>
              </a:spcBef>
              <a:spcAft>
                <a:spcPts val="1280"/>
              </a:spcAft>
              <a:buFont typeface="Calibri" panose="020F0502020204030204" pitchFamily="34" charset="0"/>
              <a:buChar char="﻿"/>
              <a:defRPr sz="1600" kern="1200">
                <a:solidFill>
                  <a:schemeClr val="tx1"/>
                </a:solidFill>
                <a:latin typeface="+mn-lt"/>
                <a:ea typeface="+mn-ea"/>
                <a:cs typeface="+mn-cs"/>
              </a:defRPr>
            </a:lvl2pPr>
            <a:lvl3pPr marL="144000" indent="-144000" algn="l" defTabSz="914400" rtl="0" eaLnBrk="1" latinLnBrk="0" hangingPunct="1">
              <a:lnSpc>
                <a:spcPct val="105000"/>
              </a:lnSpc>
              <a:spcBef>
                <a:spcPts val="0"/>
              </a:spcBef>
              <a:spcAft>
                <a:spcPts val="575"/>
              </a:spcAft>
              <a:buFontTx/>
              <a:buBlip>
                <a:blip r:embed="rId2"/>
              </a:buBlip>
              <a:defRPr sz="1600" kern="1200">
                <a:solidFill>
                  <a:schemeClr val="tx1"/>
                </a:solidFill>
                <a:latin typeface="+mn-lt"/>
                <a:ea typeface="+mn-ea"/>
                <a:cs typeface="+mn-cs"/>
              </a:defRPr>
            </a:lvl3pPr>
            <a:lvl4pPr marL="288000" indent="-144000" algn="l" defTabSz="914400" rtl="0" eaLnBrk="1" latinLnBrk="0" hangingPunct="1">
              <a:lnSpc>
                <a:spcPct val="105000"/>
              </a:lnSpc>
              <a:spcBef>
                <a:spcPts val="0"/>
              </a:spcBef>
              <a:spcAft>
                <a:spcPts val="575"/>
              </a:spcAft>
              <a:buFontTx/>
              <a:buBlip>
                <a:blip r:embed="rId2"/>
              </a:buBlip>
              <a:defRPr sz="1600" kern="1200">
                <a:solidFill>
                  <a:schemeClr val="tx1"/>
                </a:solidFill>
                <a:latin typeface="+mn-lt"/>
                <a:ea typeface="+mn-ea"/>
                <a:cs typeface="+mn-cs"/>
              </a:defRPr>
            </a:lvl4pPr>
            <a:lvl5pPr marL="432000" indent="-144000" algn="l" defTabSz="914400" rtl="0" eaLnBrk="1" latinLnBrk="0" hangingPunct="1">
              <a:lnSpc>
                <a:spcPct val="105000"/>
              </a:lnSpc>
              <a:spcBef>
                <a:spcPts val="0"/>
              </a:spcBef>
              <a:spcAft>
                <a:spcPts val="575"/>
              </a:spcAft>
              <a:buFontTx/>
              <a:buBlip>
                <a:blip r:embed="rId2"/>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MY" sz="900" dirty="0"/>
              <a:t>1</a:t>
            </a:r>
            <a:r>
              <a:rPr lang="en-AU" sz="900" dirty="0"/>
              <a:t>. </a:t>
            </a:r>
            <a:r>
              <a:rPr lang="en-MY" sz="900" dirty="0"/>
              <a:t>Lyons A. RACGP Good Practice. Stroke: stealth attack. September 2017. Available at: https://</a:t>
            </a:r>
            <a:r>
              <a:rPr lang="en-MY" sz="900" dirty="0" err="1"/>
              <a:t>www.racgp.org.au</a:t>
            </a:r>
            <a:r>
              <a:rPr lang="en-MY" sz="900" dirty="0"/>
              <a:t>/download/Documents/Good%20Practice/2017/September/GP2017-Sep-stroke.pdf. Accessed January 2022. 2. O’Donnell M </a:t>
            </a:r>
            <a:r>
              <a:rPr lang="en-MY" sz="900" i="1" dirty="0"/>
              <a:t>et al. Lancet </a:t>
            </a:r>
            <a:r>
              <a:rPr lang="en-MY" sz="900" dirty="0"/>
              <a:t>2016;388:761–75.</a:t>
            </a:r>
            <a:r>
              <a:rPr lang="en-AU" sz="900" dirty="0"/>
              <a:t> </a:t>
            </a:r>
            <a:endParaRPr lang="en-US" sz="900" dirty="0"/>
          </a:p>
        </p:txBody>
      </p:sp>
      <p:sp>
        <p:nvSpPr>
          <p:cNvPr id="7" name="Slide Number Placeholder 4">
            <a:extLst>
              <a:ext uri="{FF2B5EF4-FFF2-40B4-BE49-F238E27FC236}">
                <a16:creationId xmlns:a16="http://schemas.microsoft.com/office/drawing/2014/main" id="{2B4E1CE0-5B44-CE4B-93AA-5DAFB91BD27C}"/>
              </a:ext>
            </a:extLst>
          </p:cNvPr>
          <p:cNvSpPr>
            <a:spLocks noGrp="1"/>
          </p:cNvSpPr>
          <p:nvPr>
            <p:ph type="sldNum" sz="quarter" idx="12"/>
          </p:nvPr>
        </p:nvSpPr>
        <p:spPr>
          <a:xfrm>
            <a:off x="0" y="6573521"/>
            <a:ext cx="548640" cy="254000"/>
          </a:xfrm>
        </p:spPr>
        <p:txBody>
          <a:bodyPr/>
          <a:lstStyle/>
          <a:p>
            <a:fld id="{94BD25F3-487B-4155-B89E-4C647BBB8B21}" type="slidenum">
              <a:rPr lang="en-AU" smtClean="0"/>
              <a:t>18</a:t>
            </a:fld>
            <a:endParaRPr lang="en-AU"/>
          </a:p>
        </p:txBody>
      </p:sp>
    </p:spTree>
    <p:extLst>
      <p:ext uri="{BB962C8B-B14F-4D97-AF65-F5344CB8AC3E}">
        <p14:creationId xmlns:p14="http://schemas.microsoft.com/office/powerpoint/2010/main" val="16795424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40A407-5F2E-E244-A9C2-66DF42E6F5DA}"/>
              </a:ext>
            </a:extLst>
          </p:cNvPr>
          <p:cNvSpPr>
            <a:spLocks noGrp="1"/>
          </p:cNvSpPr>
          <p:nvPr>
            <p:ph type="title"/>
          </p:nvPr>
        </p:nvSpPr>
        <p:spPr>
          <a:xfrm>
            <a:off x="1368000" y="1001090"/>
            <a:ext cx="9120000" cy="1248334"/>
          </a:xfrm>
        </p:spPr>
        <p:txBody>
          <a:bodyPr/>
          <a:lstStyle/>
          <a:p>
            <a:r>
              <a:rPr lang="en-GB" dirty="0"/>
              <a:t>Reflections</a:t>
            </a:r>
            <a:br>
              <a:rPr lang="en-GB" dirty="0"/>
            </a:br>
            <a:br>
              <a:rPr lang="en-GB" dirty="0"/>
            </a:br>
            <a:r>
              <a:rPr lang="en-GB" sz="2000" dirty="0">
                <a:solidFill>
                  <a:schemeClr val="accent1">
                    <a:lumMod val="75000"/>
                  </a:schemeClr>
                </a:solidFill>
              </a:rPr>
              <a:t>Note down your reflections</a:t>
            </a:r>
            <a:endParaRPr lang="en-US" dirty="0">
              <a:solidFill>
                <a:schemeClr val="accent1">
                  <a:lumMod val="75000"/>
                </a:schemeClr>
              </a:solidFill>
            </a:endParaRPr>
          </a:p>
        </p:txBody>
      </p:sp>
      <p:sp>
        <p:nvSpPr>
          <p:cNvPr id="5" name="Content Placeholder 4">
            <a:extLst>
              <a:ext uri="{FF2B5EF4-FFF2-40B4-BE49-F238E27FC236}">
                <a16:creationId xmlns:a16="http://schemas.microsoft.com/office/drawing/2014/main" id="{0D3C8E75-987C-F34B-AC82-C9175530198E}"/>
              </a:ext>
            </a:extLst>
          </p:cNvPr>
          <p:cNvSpPr>
            <a:spLocks noGrp="1"/>
          </p:cNvSpPr>
          <p:nvPr>
            <p:ph idx="1"/>
          </p:nvPr>
        </p:nvSpPr>
        <p:spPr>
          <a:xfrm>
            <a:off x="1368000" y="2048256"/>
            <a:ext cx="9120000" cy="3656351"/>
          </a:xfrm>
        </p:spPr>
        <p:txBody>
          <a:bodyPr/>
          <a:lstStyle/>
          <a:p>
            <a:endParaRPr lang="en-GB" dirty="0"/>
          </a:p>
          <a:p>
            <a:pPr lvl="2">
              <a:spcBef>
                <a:spcPts val="1100"/>
              </a:spcBef>
            </a:pPr>
            <a:r>
              <a:rPr lang="en-GB" sz="1800" dirty="0"/>
              <a:t>What are you doing currently in your practice to identify patients at risk of stroke?</a:t>
            </a:r>
          </a:p>
          <a:p>
            <a:pPr lvl="2">
              <a:spcBef>
                <a:spcPts val="1100"/>
              </a:spcBef>
            </a:pPr>
            <a:r>
              <a:rPr lang="en-GB" sz="1800" dirty="0"/>
              <a:t>What are you currently doing to ensure your at-risk patients do not have a stroke?</a:t>
            </a:r>
          </a:p>
          <a:p>
            <a:pPr lvl="2">
              <a:spcBef>
                <a:spcPts val="1100"/>
              </a:spcBef>
            </a:pPr>
            <a:r>
              <a:rPr lang="en-GB" sz="1800" dirty="0"/>
              <a:t>What more could you do to protect them?</a:t>
            </a:r>
            <a:endParaRPr lang="en-GB" sz="1200" dirty="0"/>
          </a:p>
          <a:p>
            <a:endParaRPr lang="en-US" dirty="0"/>
          </a:p>
        </p:txBody>
      </p:sp>
      <p:sp>
        <p:nvSpPr>
          <p:cNvPr id="6" name="Slide Number Placeholder 4">
            <a:extLst>
              <a:ext uri="{FF2B5EF4-FFF2-40B4-BE49-F238E27FC236}">
                <a16:creationId xmlns:a16="http://schemas.microsoft.com/office/drawing/2014/main" id="{70886FAB-6EB7-E04D-B211-1E7C557CC2A2}"/>
              </a:ext>
            </a:extLst>
          </p:cNvPr>
          <p:cNvSpPr>
            <a:spLocks noGrp="1"/>
          </p:cNvSpPr>
          <p:nvPr>
            <p:ph type="sldNum" sz="quarter" idx="12"/>
          </p:nvPr>
        </p:nvSpPr>
        <p:spPr>
          <a:xfrm>
            <a:off x="0" y="6573521"/>
            <a:ext cx="548640" cy="254000"/>
          </a:xfrm>
        </p:spPr>
        <p:txBody>
          <a:bodyPr/>
          <a:lstStyle/>
          <a:p>
            <a:fld id="{94BD25F3-487B-4155-B89E-4C647BBB8B21}" type="slidenum">
              <a:rPr lang="en-AU" smtClean="0"/>
              <a:t>19</a:t>
            </a:fld>
            <a:endParaRPr lang="en-AU"/>
          </a:p>
        </p:txBody>
      </p:sp>
    </p:spTree>
    <p:extLst>
      <p:ext uri="{BB962C8B-B14F-4D97-AF65-F5344CB8AC3E}">
        <p14:creationId xmlns:p14="http://schemas.microsoft.com/office/powerpoint/2010/main" val="2732398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46912-F77F-D744-B918-DB06A0CEE672}"/>
              </a:ext>
            </a:extLst>
          </p:cNvPr>
          <p:cNvSpPr>
            <a:spLocks noGrp="1"/>
          </p:cNvSpPr>
          <p:nvPr>
            <p:ph type="title"/>
          </p:nvPr>
        </p:nvSpPr>
        <p:spPr>
          <a:xfrm>
            <a:off x="1367999" y="1092530"/>
            <a:ext cx="9120000" cy="850439"/>
          </a:xfrm>
        </p:spPr>
        <p:txBody>
          <a:bodyPr/>
          <a:lstStyle/>
          <a:p>
            <a:r>
              <a:rPr lang="en-US" dirty="0"/>
              <a:t>Learning outcomes </a:t>
            </a:r>
          </a:p>
        </p:txBody>
      </p:sp>
      <p:sp>
        <p:nvSpPr>
          <p:cNvPr id="3" name="Content Placeholder 2">
            <a:extLst>
              <a:ext uri="{FF2B5EF4-FFF2-40B4-BE49-F238E27FC236}">
                <a16:creationId xmlns:a16="http://schemas.microsoft.com/office/drawing/2014/main" id="{F824F57C-B4D8-9E44-9E59-3329BD0ACF31}"/>
              </a:ext>
            </a:extLst>
          </p:cNvPr>
          <p:cNvSpPr>
            <a:spLocks noGrp="1"/>
          </p:cNvSpPr>
          <p:nvPr>
            <p:ph idx="1"/>
          </p:nvPr>
        </p:nvSpPr>
        <p:spPr>
          <a:xfrm>
            <a:off x="1367999" y="2109119"/>
            <a:ext cx="9498121" cy="3656351"/>
          </a:xfrm>
        </p:spPr>
        <p:txBody>
          <a:bodyPr>
            <a:normAutofit lnSpcReduction="10000"/>
          </a:bodyPr>
          <a:lstStyle/>
          <a:p>
            <a:r>
              <a:rPr lang="en-US" sz="2000" b="1" dirty="0">
                <a:solidFill>
                  <a:schemeClr val="accent2"/>
                </a:solidFill>
              </a:rPr>
              <a:t>At the conclusion of the full educational program, participants will be able to:</a:t>
            </a:r>
          </a:p>
          <a:p>
            <a:pPr lvl="2">
              <a:spcBef>
                <a:spcPts val="1100"/>
              </a:spcBef>
            </a:pPr>
            <a:r>
              <a:rPr lang="en-US" sz="2000" dirty="0"/>
              <a:t>Describe the serious burden of stroke in Australia and the challenges that need to be overcome to reduce this burden</a:t>
            </a:r>
          </a:p>
          <a:p>
            <a:pPr lvl="2">
              <a:spcBef>
                <a:spcPts val="1100"/>
              </a:spcBef>
            </a:pPr>
            <a:r>
              <a:rPr lang="en-US" sz="2000" dirty="0"/>
              <a:t>Proactively identify patients at increased risk of stroke within their practice</a:t>
            </a:r>
          </a:p>
          <a:p>
            <a:pPr lvl="2">
              <a:spcBef>
                <a:spcPts val="1100"/>
              </a:spcBef>
            </a:pPr>
            <a:r>
              <a:rPr lang="en-US" sz="2000" dirty="0"/>
              <a:t>Implement guideline-based management approaches to reduce risk of stroke </a:t>
            </a:r>
            <a:r>
              <a:rPr lang="en-AU" sz="2000" dirty="0"/>
              <a:t>in both patients at risk for stroke and in those who have had a prior stroke</a:t>
            </a:r>
            <a:endParaRPr lang="en-US" sz="2000" dirty="0"/>
          </a:p>
          <a:p>
            <a:pPr lvl="2">
              <a:spcBef>
                <a:spcPts val="1100"/>
              </a:spcBef>
            </a:pPr>
            <a:r>
              <a:rPr lang="en-US" sz="2000" dirty="0"/>
              <a:t>Triage patients with acute stroke to help ensure optimal outcomes</a:t>
            </a:r>
          </a:p>
          <a:p>
            <a:pPr lvl="2">
              <a:spcBef>
                <a:spcPts val="1100"/>
              </a:spcBef>
            </a:pPr>
            <a:r>
              <a:rPr lang="en-US" sz="2000" dirty="0"/>
              <a:t>Develop practical strategies within their practice to ensure F.A.S.T. awareness</a:t>
            </a:r>
          </a:p>
        </p:txBody>
      </p:sp>
      <p:sp>
        <p:nvSpPr>
          <p:cNvPr id="6" name="Slide Number Placeholder 4">
            <a:extLst>
              <a:ext uri="{FF2B5EF4-FFF2-40B4-BE49-F238E27FC236}">
                <a16:creationId xmlns:a16="http://schemas.microsoft.com/office/drawing/2014/main" id="{A7BE9C79-A74A-AD45-AEC9-B7FCC5B91C13}"/>
              </a:ext>
            </a:extLst>
          </p:cNvPr>
          <p:cNvSpPr>
            <a:spLocks noGrp="1"/>
          </p:cNvSpPr>
          <p:nvPr>
            <p:ph type="sldNum" sz="quarter" idx="12"/>
          </p:nvPr>
        </p:nvSpPr>
        <p:spPr>
          <a:xfrm>
            <a:off x="0" y="6573521"/>
            <a:ext cx="548640" cy="254000"/>
          </a:xfrm>
        </p:spPr>
        <p:txBody>
          <a:bodyPr/>
          <a:lstStyle/>
          <a:p>
            <a:fld id="{94BD25F3-487B-4155-B89E-4C647BBB8B21}" type="slidenum">
              <a:rPr lang="en-AU" smtClean="0"/>
              <a:t>2</a:t>
            </a:fld>
            <a:endParaRPr lang="en-AU"/>
          </a:p>
        </p:txBody>
      </p:sp>
    </p:spTree>
    <p:extLst>
      <p:ext uri="{BB962C8B-B14F-4D97-AF65-F5344CB8AC3E}">
        <p14:creationId xmlns:p14="http://schemas.microsoft.com/office/powerpoint/2010/main" val="14129459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earing glasses&#10;&#10;Description automatically generated with medium confidence">
            <a:extLst>
              <a:ext uri="{FF2B5EF4-FFF2-40B4-BE49-F238E27FC236}">
                <a16:creationId xmlns:a16="http://schemas.microsoft.com/office/drawing/2014/main" id="{B786535E-8DC5-914E-B03B-7721C334AE1B}"/>
              </a:ext>
            </a:extLst>
          </p:cNvPr>
          <p:cNvPicPr>
            <a:picLocks noChangeAspect="1"/>
          </p:cNvPicPr>
          <p:nvPr/>
        </p:nvPicPr>
        <p:blipFill rotWithShape="1">
          <a:blip r:embed="rId2">
            <a:extLst>
              <a:ext uri="{28A0092B-C50C-407E-A947-70E740481C1C}">
                <a14:useLocalDpi xmlns:a14="http://schemas.microsoft.com/office/drawing/2010/main" val="0"/>
              </a:ext>
            </a:extLst>
          </a:blip>
          <a:srcRect l="20763"/>
          <a:stretch/>
        </p:blipFill>
        <p:spPr>
          <a:xfrm>
            <a:off x="5305819" y="0"/>
            <a:ext cx="8151101" cy="6858000"/>
          </a:xfrm>
          <a:prstGeom prst="rect">
            <a:avLst/>
          </a:prstGeom>
        </p:spPr>
      </p:pic>
      <p:sp>
        <p:nvSpPr>
          <p:cNvPr id="6" name="Title 5">
            <a:extLst>
              <a:ext uri="{FF2B5EF4-FFF2-40B4-BE49-F238E27FC236}">
                <a16:creationId xmlns:a16="http://schemas.microsoft.com/office/drawing/2014/main" id="{317DF6EC-8CE7-B744-B34E-AA1904F5315D}"/>
              </a:ext>
            </a:extLst>
          </p:cNvPr>
          <p:cNvSpPr>
            <a:spLocks noGrp="1"/>
          </p:cNvSpPr>
          <p:nvPr>
            <p:ph type="title"/>
          </p:nvPr>
        </p:nvSpPr>
        <p:spPr>
          <a:xfrm>
            <a:off x="588264" y="1653126"/>
            <a:ext cx="4495800" cy="850439"/>
          </a:xfrm>
        </p:spPr>
        <p:txBody>
          <a:bodyPr/>
          <a:lstStyle/>
          <a:p>
            <a:r>
              <a:rPr lang="en-US" dirty="0"/>
              <a:t>Hypothetical Case Study</a:t>
            </a:r>
            <a:br>
              <a:rPr lang="en-US" sz="3200" dirty="0"/>
            </a:br>
            <a:r>
              <a:rPr lang="en-US" sz="1800" dirty="0"/>
              <a:t>David, 62 years old</a:t>
            </a:r>
            <a:endParaRPr lang="en-US" dirty="0"/>
          </a:p>
        </p:txBody>
      </p:sp>
      <p:sp>
        <p:nvSpPr>
          <p:cNvPr id="7" name="Content Placeholder 6">
            <a:extLst>
              <a:ext uri="{FF2B5EF4-FFF2-40B4-BE49-F238E27FC236}">
                <a16:creationId xmlns:a16="http://schemas.microsoft.com/office/drawing/2014/main" id="{06BB6D5D-DAEC-D24C-960E-73FB34F0D98B}"/>
              </a:ext>
            </a:extLst>
          </p:cNvPr>
          <p:cNvSpPr>
            <a:spLocks noGrp="1"/>
          </p:cNvSpPr>
          <p:nvPr>
            <p:ph idx="1"/>
          </p:nvPr>
        </p:nvSpPr>
        <p:spPr>
          <a:xfrm>
            <a:off x="356064" y="3268038"/>
            <a:ext cx="4728000" cy="3195901"/>
          </a:xfrm>
        </p:spPr>
        <p:txBody>
          <a:bodyPr/>
          <a:lstStyle/>
          <a:p>
            <a:pPr algn="ctr"/>
            <a:r>
              <a:rPr lang="en-GB" sz="1800" dirty="0"/>
              <a:t>David has just moved to the area and </a:t>
            </a:r>
            <a:br>
              <a:rPr lang="en-GB" sz="1800" dirty="0"/>
            </a:br>
            <a:r>
              <a:rPr lang="en-GB" sz="1800" dirty="0"/>
              <a:t>visits your practice for the first time.</a:t>
            </a:r>
          </a:p>
          <a:p>
            <a:pPr algn="ctr"/>
            <a:endParaRPr lang="en-GB" sz="1800" dirty="0"/>
          </a:p>
          <a:p>
            <a:pPr algn="ctr"/>
            <a:r>
              <a:rPr lang="en-GB" sz="1800" dirty="0"/>
              <a:t>Having seen the Heart Foundation </a:t>
            </a:r>
            <a:br>
              <a:rPr lang="en-GB" sz="1800" dirty="0"/>
            </a:br>
            <a:r>
              <a:rPr lang="en-GB" sz="1800" dirty="0"/>
              <a:t>campaign, </a:t>
            </a:r>
            <a:r>
              <a:rPr lang="en-GB" sz="1800" i="1" dirty="0"/>
              <a:t>Know your heart age</a:t>
            </a:r>
            <a:r>
              <a:rPr lang="en-GB" sz="1800" dirty="0"/>
              <a:t>, </a:t>
            </a:r>
            <a:br>
              <a:rPr lang="en-GB" sz="1800" dirty="0"/>
            </a:br>
            <a:r>
              <a:rPr lang="en-GB" sz="1800" dirty="0"/>
              <a:t>he requests a healthy heart check.</a:t>
            </a:r>
            <a:endParaRPr lang="en-AU" sz="1800" dirty="0"/>
          </a:p>
          <a:p>
            <a:endParaRPr lang="en-US" dirty="0"/>
          </a:p>
        </p:txBody>
      </p:sp>
      <p:sp>
        <p:nvSpPr>
          <p:cNvPr id="10" name="TextBox 9">
            <a:extLst>
              <a:ext uri="{FF2B5EF4-FFF2-40B4-BE49-F238E27FC236}">
                <a16:creationId xmlns:a16="http://schemas.microsoft.com/office/drawing/2014/main" id="{DF9CB682-5792-1E46-924C-B1E22FE0AD37}"/>
              </a:ext>
            </a:extLst>
          </p:cNvPr>
          <p:cNvSpPr txBox="1"/>
          <p:nvPr/>
        </p:nvSpPr>
        <p:spPr>
          <a:xfrm>
            <a:off x="5437783" y="80617"/>
            <a:ext cx="3945885" cy="307777"/>
          </a:xfrm>
          <a:prstGeom prst="rect">
            <a:avLst/>
          </a:prstGeom>
          <a:noFill/>
        </p:spPr>
        <p:txBody>
          <a:bodyPr wrap="square" rtlCol="0">
            <a:spAutoFit/>
          </a:bodyPr>
          <a:lstStyle/>
          <a:p>
            <a:r>
              <a:rPr lang="en-US" sz="1400" dirty="0"/>
              <a:t>Patient featured is not an actual patient </a:t>
            </a:r>
          </a:p>
        </p:txBody>
      </p:sp>
      <p:sp>
        <p:nvSpPr>
          <p:cNvPr id="8" name="Slide Number Placeholder 4">
            <a:extLst>
              <a:ext uri="{FF2B5EF4-FFF2-40B4-BE49-F238E27FC236}">
                <a16:creationId xmlns:a16="http://schemas.microsoft.com/office/drawing/2014/main" id="{887AD647-81A8-1941-BE84-C87663D0E642}"/>
              </a:ext>
            </a:extLst>
          </p:cNvPr>
          <p:cNvSpPr>
            <a:spLocks noGrp="1"/>
          </p:cNvSpPr>
          <p:nvPr>
            <p:ph type="sldNum" sz="quarter" idx="12"/>
          </p:nvPr>
        </p:nvSpPr>
        <p:spPr>
          <a:xfrm>
            <a:off x="0" y="6573521"/>
            <a:ext cx="548640" cy="254000"/>
          </a:xfrm>
        </p:spPr>
        <p:txBody>
          <a:bodyPr/>
          <a:lstStyle/>
          <a:p>
            <a:fld id="{94BD25F3-487B-4155-B89E-4C647BBB8B21}" type="slidenum">
              <a:rPr lang="en-AU" smtClean="0"/>
              <a:t>20</a:t>
            </a:fld>
            <a:endParaRPr lang="en-AU"/>
          </a:p>
        </p:txBody>
      </p:sp>
    </p:spTree>
    <p:extLst>
      <p:ext uri="{BB962C8B-B14F-4D97-AF65-F5344CB8AC3E}">
        <p14:creationId xmlns:p14="http://schemas.microsoft.com/office/powerpoint/2010/main" val="38434798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40A407-5F2E-E244-A9C2-66DF42E6F5DA}"/>
              </a:ext>
            </a:extLst>
          </p:cNvPr>
          <p:cNvSpPr>
            <a:spLocks noGrp="1"/>
          </p:cNvSpPr>
          <p:nvPr>
            <p:ph type="title"/>
          </p:nvPr>
        </p:nvSpPr>
        <p:spPr>
          <a:xfrm>
            <a:off x="1368000" y="1001090"/>
            <a:ext cx="9120000" cy="850439"/>
          </a:xfrm>
        </p:spPr>
        <p:txBody>
          <a:bodyPr/>
          <a:lstStyle/>
          <a:p>
            <a:r>
              <a:rPr lang="en-GB" dirty="0"/>
              <a:t>Reflection</a:t>
            </a:r>
            <a:br>
              <a:rPr lang="en-GB" dirty="0"/>
            </a:br>
            <a:endParaRPr lang="en-US" dirty="0"/>
          </a:p>
        </p:txBody>
      </p:sp>
      <p:sp>
        <p:nvSpPr>
          <p:cNvPr id="5" name="Content Placeholder 4">
            <a:extLst>
              <a:ext uri="{FF2B5EF4-FFF2-40B4-BE49-F238E27FC236}">
                <a16:creationId xmlns:a16="http://schemas.microsoft.com/office/drawing/2014/main" id="{0D3C8E75-987C-F34B-AC82-C9175530198E}"/>
              </a:ext>
            </a:extLst>
          </p:cNvPr>
          <p:cNvSpPr>
            <a:spLocks noGrp="1"/>
          </p:cNvSpPr>
          <p:nvPr>
            <p:ph idx="1"/>
          </p:nvPr>
        </p:nvSpPr>
        <p:spPr>
          <a:xfrm>
            <a:off x="1368000" y="2462261"/>
            <a:ext cx="9751104" cy="4048267"/>
          </a:xfrm>
        </p:spPr>
        <p:txBody>
          <a:bodyPr>
            <a:normAutofit lnSpcReduction="10000"/>
          </a:bodyPr>
          <a:lstStyle/>
          <a:p>
            <a:pPr lvl="2"/>
            <a:r>
              <a:rPr lang="en-GB" sz="1800" dirty="0"/>
              <a:t>How likely is this scenario? Do patients in your practice make appointments for a cardiovascular health check up?</a:t>
            </a:r>
          </a:p>
          <a:p>
            <a:pPr lvl="2"/>
            <a:endParaRPr lang="en-GB" sz="1800" dirty="0"/>
          </a:p>
          <a:p>
            <a:pPr lvl="2"/>
            <a:r>
              <a:rPr lang="en-GB" sz="1800" dirty="0"/>
              <a:t>What can you do to encourage patients to come in for a cardiovascular health check up?</a:t>
            </a:r>
          </a:p>
          <a:p>
            <a:pPr lvl="2"/>
            <a:endParaRPr lang="en-GB" sz="1800" dirty="0"/>
          </a:p>
          <a:p>
            <a:pPr lvl="2"/>
            <a:r>
              <a:rPr lang="en-US" sz="1800" dirty="0"/>
              <a:t>What kind of patients (age, ethnicity, gender) would you perform a cardiovascular health review on during a standard consultation (i.e. when the patient visits for another reason)?</a:t>
            </a:r>
            <a:endParaRPr lang="en-GB" sz="1800" dirty="0"/>
          </a:p>
          <a:p>
            <a:pPr lvl="2"/>
            <a:endParaRPr lang="en-GB" sz="1800" dirty="0"/>
          </a:p>
          <a:p>
            <a:pPr lvl="2"/>
            <a:r>
              <a:rPr lang="en-GB" sz="1800" dirty="0"/>
              <a:t>What cardiovascular risk factors do you consider?</a:t>
            </a:r>
          </a:p>
          <a:p>
            <a:pPr lvl="2"/>
            <a:endParaRPr lang="en-GB" sz="1800" dirty="0"/>
          </a:p>
          <a:p>
            <a:pPr lvl="2"/>
            <a:r>
              <a:rPr lang="en-GB" sz="1800" dirty="0"/>
              <a:t>What systems do you have in place to ensure cardiovascular health is assessed for all appropriate patients?</a:t>
            </a:r>
          </a:p>
          <a:p>
            <a:endParaRPr lang="en-US" dirty="0"/>
          </a:p>
        </p:txBody>
      </p:sp>
      <p:sp>
        <p:nvSpPr>
          <p:cNvPr id="6" name="Text Placeholder 6">
            <a:extLst>
              <a:ext uri="{FF2B5EF4-FFF2-40B4-BE49-F238E27FC236}">
                <a16:creationId xmlns:a16="http://schemas.microsoft.com/office/drawing/2014/main" id="{F4EC50AB-DD60-9A4B-A1FB-C252F498065F}"/>
              </a:ext>
            </a:extLst>
          </p:cNvPr>
          <p:cNvSpPr txBox="1">
            <a:spLocks/>
          </p:cNvSpPr>
          <p:nvPr/>
        </p:nvSpPr>
        <p:spPr>
          <a:xfrm>
            <a:off x="1368000" y="1630225"/>
            <a:ext cx="8434368" cy="1069780"/>
          </a:xfrm>
          <a:prstGeom prst="rect">
            <a:avLst/>
          </a:prstGeom>
        </p:spPr>
        <p:txBody>
          <a:bodyPr/>
          <a:lstStyle>
            <a:lvl1pPr marL="0" indent="0" algn="l" defTabSz="914400" rtl="0" eaLnBrk="1" latinLnBrk="0" hangingPunct="1">
              <a:lnSpc>
                <a:spcPct val="105000"/>
              </a:lnSpc>
              <a:spcBef>
                <a:spcPts val="0"/>
              </a:spcBef>
              <a:spcAft>
                <a:spcPts val="975"/>
              </a:spcAft>
              <a:buFont typeface="Calibri" panose="020F0502020204030204" pitchFamily="34" charset="0"/>
              <a:buChar char="﻿"/>
              <a:defRPr sz="1900" kern="1200">
                <a:solidFill>
                  <a:schemeClr val="tx1"/>
                </a:solidFill>
                <a:latin typeface="+mn-lt"/>
                <a:ea typeface="+mn-ea"/>
                <a:cs typeface="+mn-cs"/>
              </a:defRPr>
            </a:lvl1pPr>
            <a:lvl2pPr marL="0" indent="0" algn="l" defTabSz="914400" rtl="0" eaLnBrk="1" latinLnBrk="0" hangingPunct="1">
              <a:lnSpc>
                <a:spcPct val="105000"/>
              </a:lnSpc>
              <a:spcBef>
                <a:spcPts val="0"/>
              </a:spcBef>
              <a:spcAft>
                <a:spcPts val="1280"/>
              </a:spcAft>
              <a:buFont typeface="Calibri" panose="020F0502020204030204" pitchFamily="34" charset="0"/>
              <a:buChar char="﻿"/>
              <a:defRPr sz="1600" kern="1200">
                <a:solidFill>
                  <a:schemeClr val="tx1"/>
                </a:solidFill>
                <a:latin typeface="+mn-lt"/>
                <a:ea typeface="+mn-ea"/>
                <a:cs typeface="+mn-cs"/>
              </a:defRPr>
            </a:lvl2pPr>
            <a:lvl3pPr marL="144000" indent="-144000" algn="l" defTabSz="914400" rtl="0" eaLnBrk="1" latinLnBrk="0" hangingPunct="1">
              <a:lnSpc>
                <a:spcPct val="105000"/>
              </a:lnSpc>
              <a:spcBef>
                <a:spcPts val="0"/>
              </a:spcBef>
              <a:spcAft>
                <a:spcPts val="575"/>
              </a:spcAft>
              <a:buFontTx/>
              <a:buBlip>
                <a:blip r:embed="rId2"/>
              </a:buBlip>
              <a:defRPr sz="1600" kern="1200">
                <a:solidFill>
                  <a:schemeClr val="tx1"/>
                </a:solidFill>
                <a:latin typeface="+mn-lt"/>
                <a:ea typeface="+mn-ea"/>
                <a:cs typeface="+mn-cs"/>
              </a:defRPr>
            </a:lvl3pPr>
            <a:lvl4pPr marL="288000" indent="-144000" algn="l" defTabSz="914400" rtl="0" eaLnBrk="1" latinLnBrk="0" hangingPunct="1">
              <a:lnSpc>
                <a:spcPct val="105000"/>
              </a:lnSpc>
              <a:spcBef>
                <a:spcPts val="0"/>
              </a:spcBef>
              <a:spcAft>
                <a:spcPts val="575"/>
              </a:spcAft>
              <a:buFontTx/>
              <a:buBlip>
                <a:blip r:embed="rId2"/>
              </a:buBlip>
              <a:defRPr sz="1600" kern="1200">
                <a:solidFill>
                  <a:schemeClr val="tx1"/>
                </a:solidFill>
                <a:latin typeface="+mn-lt"/>
                <a:ea typeface="+mn-ea"/>
                <a:cs typeface="+mn-cs"/>
              </a:defRPr>
            </a:lvl4pPr>
            <a:lvl5pPr marL="432000" indent="-144000" algn="l" defTabSz="914400" rtl="0" eaLnBrk="1" latinLnBrk="0" hangingPunct="1">
              <a:lnSpc>
                <a:spcPct val="105000"/>
              </a:lnSpc>
              <a:spcBef>
                <a:spcPts val="0"/>
              </a:spcBef>
              <a:spcAft>
                <a:spcPts val="575"/>
              </a:spcAft>
              <a:buFontTx/>
              <a:buBlip>
                <a:blip r:embed="rId2"/>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1" dirty="0">
                <a:solidFill>
                  <a:schemeClr val="accent1">
                    <a:lumMod val="75000"/>
                  </a:schemeClr>
                </a:solidFill>
              </a:rPr>
              <a:t>Before progressing, take a moment to consider how cardiovascular health is assessed and stroke risk identified in your practice.</a:t>
            </a:r>
            <a:endParaRPr lang="en-AU" sz="1800" b="1" dirty="0">
              <a:solidFill>
                <a:schemeClr val="accent1">
                  <a:lumMod val="75000"/>
                </a:schemeClr>
              </a:solidFill>
            </a:endParaRPr>
          </a:p>
        </p:txBody>
      </p:sp>
      <p:sp>
        <p:nvSpPr>
          <p:cNvPr id="7" name="Slide Number Placeholder 4">
            <a:extLst>
              <a:ext uri="{FF2B5EF4-FFF2-40B4-BE49-F238E27FC236}">
                <a16:creationId xmlns:a16="http://schemas.microsoft.com/office/drawing/2014/main" id="{30398427-30DF-D443-B02F-43F3AF2250EC}"/>
              </a:ext>
            </a:extLst>
          </p:cNvPr>
          <p:cNvSpPr>
            <a:spLocks noGrp="1"/>
          </p:cNvSpPr>
          <p:nvPr>
            <p:ph type="sldNum" sz="quarter" idx="12"/>
          </p:nvPr>
        </p:nvSpPr>
        <p:spPr>
          <a:xfrm>
            <a:off x="0" y="6573521"/>
            <a:ext cx="548640" cy="254000"/>
          </a:xfrm>
        </p:spPr>
        <p:txBody>
          <a:bodyPr/>
          <a:lstStyle/>
          <a:p>
            <a:fld id="{94BD25F3-487B-4155-B89E-4C647BBB8B21}" type="slidenum">
              <a:rPr lang="en-AU" smtClean="0"/>
              <a:t>21</a:t>
            </a:fld>
            <a:endParaRPr lang="en-AU"/>
          </a:p>
        </p:txBody>
      </p:sp>
    </p:spTree>
    <p:extLst>
      <p:ext uri="{BB962C8B-B14F-4D97-AF65-F5344CB8AC3E}">
        <p14:creationId xmlns:p14="http://schemas.microsoft.com/office/powerpoint/2010/main" val="29064170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9A5897-3EBE-4A4C-8C86-B4A9EF123FB5}"/>
              </a:ext>
            </a:extLst>
          </p:cNvPr>
          <p:cNvSpPr/>
          <p:nvPr/>
        </p:nvSpPr>
        <p:spPr>
          <a:xfrm>
            <a:off x="1368000" y="2194560"/>
            <a:ext cx="3258864" cy="4937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D40A407-5F2E-E244-A9C2-66DF42E6F5DA}"/>
              </a:ext>
            </a:extLst>
          </p:cNvPr>
          <p:cNvSpPr>
            <a:spLocks noGrp="1"/>
          </p:cNvSpPr>
          <p:nvPr>
            <p:ph type="title"/>
          </p:nvPr>
        </p:nvSpPr>
        <p:spPr>
          <a:xfrm>
            <a:off x="1368000" y="852910"/>
            <a:ext cx="9120000" cy="850439"/>
          </a:xfrm>
        </p:spPr>
        <p:txBody>
          <a:bodyPr/>
          <a:lstStyle/>
          <a:p>
            <a:r>
              <a:rPr lang="en-GB" dirty="0"/>
              <a:t>Heart Health Check – MBS item 699</a:t>
            </a:r>
            <a:r>
              <a:rPr lang="en-GB" baseline="30000" dirty="0"/>
              <a:t>1</a:t>
            </a:r>
            <a:endParaRPr lang="en-US" dirty="0"/>
          </a:p>
        </p:txBody>
      </p:sp>
      <p:sp>
        <p:nvSpPr>
          <p:cNvPr id="6" name="Rectangle 5">
            <a:extLst>
              <a:ext uri="{FF2B5EF4-FFF2-40B4-BE49-F238E27FC236}">
                <a16:creationId xmlns:a16="http://schemas.microsoft.com/office/drawing/2014/main" id="{D4B40957-FF0C-6646-93DA-E1D776E6A354}"/>
              </a:ext>
            </a:extLst>
          </p:cNvPr>
          <p:cNvSpPr/>
          <p:nvPr/>
        </p:nvSpPr>
        <p:spPr>
          <a:xfrm>
            <a:off x="571916" y="5701340"/>
            <a:ext cx="11346063" cy="769441"/>
          </a:xfrm>
          <a:prstGeom prst="rect">
            <a:avLst/>
          </a:prstGeom>
        </p:spPr>
        <p:txBody>
          <a:bodyPr wrap="square">
            <a:spAutoFit/>
          </a:bodyPr>
          <a:lstStyle/>
          <a:p>
            <a:r>
              <a:rPr lang="en-US" sz="1100" dirty="0"/>
              <a:t>Eligibility criteria: People who are: aged 40-49 years (inclusive) with a high risk of developing type 2 diabetes (as determined by the Australian Type 2 Diabetes Risk Assessment Tool); </a:t>
            </a:r>
            <a:r>
              <a:rPr lang="en-US" sz="1100" i="1" dirty="0"/>
              <a:t>or</a:t>
            </a:r>
            <a:r>
              <a:rPr lang="en-US" sz="1100" dirty="0"/>
              <a:t> aged 45 to 49 (inclusive) who are at risk of developing a chronic disease, </a:t>
            </a:r>
            <a:r>
              <a:rPr lang="en-US" sz="1100" i="1" dirty="0"/>
              <a:t>or</a:t>
            </a:r>
            <a:r>
              <a:rPr lang="en-US" sz="1100" dirty="0"/>
              <a:t> aged 75 years and older; </a:t>
            </a:r>
            <a:r>
              <a:rPr lang="en-US" sz="1100" i="1" dirty="0"/>
              <a:t>or</a:t>
            </a:r>
            <a:r>
              <a:rPr lang="en-US" sz="1100" dirty="0"/>
              <a:t> who are permanent residents of a Residential Aged Care Facility; </a:t>
            </a:r>
            <a:r>
              <a:rPr lang="en-US" sz="1100" i="1" dirty="0"/>
              <a:t>or</a:t>
            </a:r>
            <a:r>
              <a:rPr lang="en-US" sz="1100" dirty="0"/>
              <a:t> who have an intellectual disability; </a:t>
            </a:r>
            <a:r>
              <a:rPr lang="en-US" sz="1100" i="1" dirty="0"/>
              <a:t>or</a:t>
            </a:r>
            <a:r>
              <a:rPr lang="en-US" sz="1100" dirty="0"/>
              <a:t> who are humanitarian entrants who are resident in Australia with access to Medicare services, including Refugees and Special Humanitarian Program and Protection Program entrants; </a:t>
            </a:r>
            <a:r>
              <a:rPr lang="en-US" sz="1100" i="1" dirty="0"/>
              <a:t>or</a:t>
            </a:r>
            <a:r>
              <a:rPr lang="en-US" sz="1100" dirty="0"/>
              <a:t> who are former serving members of the Australian </a:t>
            </a:r>
            <a:r>
              <a:rPr lang="en-US" sz="1100" dirty="0" err="1"/>
              <a:t>Defence</a:t>
            </a:r>
            <a:r>
              <a:rPr lang="en-US" sz="1100" dirty="0"/>
              <a:t> Force including former members of permanent and reserve force.</a:t>
            </a:r>
            <a:endParaRPr lang="en-AU" sz="1100" dirty="0"/>
          </a:p>
        </p:txBody>
      </p:sp>
      <p:sp>
        <p:nvSpPr>
          <p:cNvPr id="7" name="Text Placeholder 5">
            <a:extLst>
              <a:ext uri="{FF2B5EF4-FFF2-40B4-BE49-F238E27FC236}">
                <a16:creationId xmlns:a16="http://schemas.microsoft.com/office/drawing/2014/main" id="{2423665E-65F0-FD40-A37A-39898929CFBC}"/>
              </a:ext>
            </a:extLst>
          </p:cNvPr>
          <p:cNvSpPr txBox="1">
            <a:spLocks/>
          </p:cNvSpPr>
          <p:nvPr/>
        </p:nvSpPr>
        <p:spPr>
          <a:xfrm>
            <a:off x="628532" y="6540461"/>
            <a:ext cx="9689969" cy="144720"/>
          </a:xfrm>
          <a:prstGeom prst="rect">
            <a:avLst/>
          </a:prstGeom>
        </p:spPr>
        <p:txBody>
          <a:bodyPr/>
          <a:lstStyle>
            <a:lvl1pPr marL="0" indent="0" algn="l" defTabSz="914400" rtl="0" eaLnBrk="1" latinLnBrk="0" hangingPunct="1">
              <a:lnSpc>
                <a:spcPct val="105000"/>
              </a:lnSpc>
              <a:spcBef>
                <a:spcPts val="0"/>
              </a:spcBef>
              <a:spcAft>
                <a:spcPts val="975"/>
              </a:spcAft>
              <a:buFont typeface="Calibri" panose="020F0502020204030204" pitchFamily="34" charset="0"/>
              <a:buChar char="﻿"/>
              <a:defRPr sz="1900" kern="1200">
                <a:solidFill>
                  <a:schemeClr val="tx1"/>
                </a:solidFill>
                <a:latin typeface="+mn-lt"/>
                <a:ea typeface="+mn-ea"/>
                <a:cs typeface="+mn-cs"/>
              </a:defRPr>
            </a:lvl1pPr>
            <a:lvl2pPr marL="0" indent="0" algn="l" defTabSz="914400" rtl="0" eaLnBrk="1" latinLnBrk="0" hangingPunct="1">
              <a:lnSpc>
                <a:spcPct val="105000"/>
              </a:lnSpc>
              <a:spcBef>
                <a:spcPts val="0"/>
              </a:spcBef>
              <a:spcAft>
                <a:spcPts val="1280"/>
              </a:spcAft>
              <a:buFont typeface="Calibri" panose="020F0502020204030204" pitchFamily="34" charset="0"/>
              <a:buChar char="﻿"/>
              <a:defRPr sz="1600" kern="1200">
                <a:solidFill>
                  <a:schemeClr val="tx1"/>
                </a:solidFill>
                <a:latin typeface="+mn-lt"/>
                <a:ea typeface="+mn-ea"/>
                <a:cs typeface="+mn-cs"/>
              </a:defRPr>
            </a:lvl2pPr>
            <a:lvl3pPr marL="144000" indent="-144000" algn="l" defTabSz="914400" rtl="0" eaLnBrk="1" latinLnBrk="0" hangingPunct="1">
              <a:lnSpc>
                <a:spcPct val="105000"/>
              </a:lnSpc>
              <a:spcBef>
                <a:spcPts val="0"/>
              </a:spcBef>
              <a:spcAft>
                <a:spcPts val="575"/>
              </a:spcAft>
              <a:buFontTx/>
              <a:buBlip>
                <a:blip r:embed="rId2"/>
              </a:buBlip>
              <a:defRPr sz="1600" kern="1200">
                <a:solidFill>
                  <a:schemeClr val="tx1"/>
                </a:solidFill>
                <a:latin typeface="+mn-lt"/>
                <a:ea typeface="+mn-ea"/>
                <a:cs typeface="+mn-cs"/>
              </a:defRPr>
            </a:lvl3pPr>
            <a:lvl4pPr marL="288000" indent="-144000" algn="l" defTabSz="914400" rtl="0" eaLnBrk="1" latinLnBrk="0" hangingPunct="1">
              <a:lnSpc>
                <a:spcPct val="105000"/>
              </a:lnSpc>
              <a:spcBef>
                <a:spcPts val="0"/>
              </a:spcBef>
              <a:spcAft>
                <a:spcPts val="575"/>
              </a:spcAft>
              <a:buFontTx/>
              <a:buBlip>
                <a:blip r:embed="rId2"/>
              </a:buBlip>
              <a:defRPr sz="1600" kern="1200">
                <a:solidFill>
                  <a:schemeClr val="tx1"/>
                </a:solidFill>
                <a:latin typeface="+mn-lt"/>
                <a:ea typeface="+mn-ea"/>
                <a:cs typeface="+mn-cs"/>
              </a:defRPr>
            </a:lvl4pPr>
            <a:lvl5pPr marL="432000" indent="-144000" algn="l" defTabSz="914400" rtl="0" eaLnBrk="1" latinLnBrk="0" hangingPunct="1">
              <a:lnSpc>
                <a:spcPct val="105000"/>
              </a:lnSpc>
              <a:spcBef>
                <a:spcPts val="0"/>
              </a:spcBef>
              <a:spcAft>
                <a:spcPts val="575"/>
              </a:spcAft>
              <a:buFontTx/>
              <a:buBlip>
                <a:blip r:embed="rId2"/>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GB" sz="900" dirty="0"/>
              <a:t>1. Australian Government Department of Health Medicare Benefits Schedule. MBS Online  </a:t>
            </a:r>
            <a:r>
              <a:rPr lang="en-AU" sz="900" dirty="0"/>
              <a:t>http://</a:t>
            </a:r>
            <a:r>
              <a:rPr lang="en-AU" sz="900" dirty="0" err="1"/>
              <a:t>www.mbsonline.gov.au</a:t>
            </a:r>
            <a:r>
              <a:rPr lang="en-AU" sz="900" dirty="0"/>
              <a:t>/. Accessed January 2022.</a:t>
            </a:r>
          </a:p>
        </p:txBody>
      </p:sp>
      <p:sp>
        <p:nvSpPr>
          <p:cNvPr id="8" name="Content Placeholder 6">
            <a:extLst>
              <a:ext uri="{FF2B5EF4-FFF2-40B4-BE49-F238E27FC236}">
                <a16:creationId xmlns:a16="http://schemas.microsoft.com/office/drawing/2014/main" id="{066DA5EC-03A2-334A-954F-A617A5FB8073}"/>
              </a:ext>
            </a:extLst>
          </p:cNvPr>
          <p:cNvSpPr>
            <a:spLocks noGrp="1"/>
          </p:cNvSpPr>
          <p:nvPr>
            <p:ph idx="1"/>
          </p:nvPr>
        </p:nvSpPr>
        <p:spPr>
          <a:xfrm>
            <a:off x="1007728" y="1855317"/>
            <a:ext cx="5465512" cy="1991089"/>
          </a:xfrm>
        </p:spPr>
        <p:txBody>
          <a:bodyPr>
            <a:normAutofit fontScale="77500" lnSpcReduction="20000"/>
          </a:bodyPr>
          <a:lstStyle/>
          <a:p>
            <a:pPr marL="0" indent="0">
              <a:buNone/>
            </a:pPr>
            <a:r>
              <a:rPr lang="en-US" sz="2100" b="1" dirty="0"/>
              <a:t>Patient history </a:t>
            </a:r>
          </a:p>
          <a:p>
            <a:pPr marL="436563" indent="-342900">
              <a:buClr>
                <a:schemeClr val="accent1"/>
              </a:buClr>
              <a:buFont typeface="Arial" panose="020B0604020202020204" pitchFamily="34" charset="0"/>
              <a:buChar char="•"/>
            </a:pPr>
            <a:r>
              <a:rPr lang="en-US" sz="2100" b="0" dirty="0"/>
              <a:t>Identify cardiovascular disease </a:t>
            </a:r>
            <a:r>
              <a:rPr lang="en-US" sz="2400" b="0" dirty="0"/>
              <a:t>risk</a:t>
            </a:r>
            <a:r>
              <a:rPr lang="en-US" sz="2100" b="0" dirty="0"/>
              <a:t> factors, including</a:t>
            </a:r>
            <a:r>
              <a:rPr lang="en-US" sz="1900" b="0" dirty="0"/>
              <a:t>:</a:t>
            </a:r>
          </a:p>
          <a:p>
            <a:pPr marL="811213" lvl="1" indent="-269875">
              <a:buClr>
                <a:schemeClr val="accent1"/>
              </a:buClr>
              <a:buFont typeface="Arial" panose="020B0604020202020204" pitchFamily="34" charset="0"/>
              <a:buChar char="•"/>
            </a:pPr>
            <a:r>
              <a:rPr lang="en-US" sz="1900" dirty="0"/>
              <a:t>diabetes status </a:t>
            </a:r>
          </a:p>
          <a:p>
            <a:pPr marL="811213" lvl="1" indent="-269875">
              <a:buClr>
                <a:schemeClr val="accent1"/>
              </a:buClr>
              <a:buFont typeface="Arial" panose="020B0604020202020204" pitchFamily="34" charset="0"/>
              <a:buChar char="•"/>
            </a:pPr>
            <a:r>
              <a:rPr lang="en-US" sz="1900" dirty="0"/>
              <a:t>alcohol intake </a:t>
            </a:r>
          </a:p>
          <a:p>
            <a:pPr marL="811213" lvl="1" indent="-269875">
              <a:buClr>
                <a:schemeClr val="accent1"/>
              </a:buClr>
              <a:buFont typeface="Arial" panose="020B0604020202020204" pitchFamily="34" charset="0"/>
              <a:buChar char="•"/>
            </a:pPr>
            <a:r>
              <a:rPr lang="en-US" sz="1900" dirty="0"/>
              <a:t>smoking status</a:t>
            </a:r>
          </a:p>
          <a:p>
            <a:pPr marL="811213" lvl="1" indent="-269875">
              <a:buClr>
                <a:schemeClr val="accent1"/>
              </a:buClr>
              <a:buFont typeface="Arial" panose="020B0604020202020204" pitchFamily="34" charset="0"/>
              <a:buChar char="•"/>
            </a:pPr>
            <a:r>
              <a:rPr lang="en-US" sz="1900" dirty="0"/>
              <a:t>blood glucose</a:t>
            </a:r>
          </a:p>
        </p:txBody>
      </p:sp>
      <p:sp>
        <p:nvSpPr>
          <p:cNvPr id="9" name="Rectangle 8">
            <a:extLst>
              <a:ext uri="{FF2B5EF4-FFF2-40B4-BE49-F238E27FC236}">
                <a16:creationId xmlns:a16="http://schemas.microsoft.com/office/drawing/2014/main" id="{9363B706-6FF8-6644-9190-993AFCB1CFD6}"/>
              </a:ext>
            </a:extLst>
          </p:cNvPr>
          <p:cNvSpPr/>
          <p:nvPr/>
        </p:nvSpPr>
        <p:spPr>
          <a:xfrm>
            <a:off x="6589680" y="1855317"/>
            <a:ext cx="3207655" cy="2083647"/>
          </a:xfrm>
          <a:prstGeom prst="rect">
            <a:avLst/>
          </a:prstGeom>
        </p:spPr>
        <p:txBody>
          <a:bodyPr wrap="square">
            <a:spAutoFit/>
          </a:bodyPr>
          <a:lstStyle/>
          <a:p>
            <a:pPr marL="91440" lvl="0" indent="-91440" defTabSz="914400">
              <a:lnSpc>
                <a:spcPct val="90000"/>
              </a:lnSpc>
              <a:spcBef>
                <a:spcPts val="1200"/>
              </a:spcBef>
              <a:spcAft>
                <a:spcPts val="200"/>
              </a:spcAft>
              <a:buClr>
                <a:srgbClr val="06357A"/>
              </a:buClr>
              <a:buSzPct val="100000"/>
              <a:buFont typeface="Calibri" panose="020F0502020204030204" pitchFamily="34" charset="0"/>
              <a:buChar char=" "/>
            </a:pPr>
            <a:r>
              <a:rPr lang="en-US" b="1" dirty="0">
                <a:solidFill>
                  <a:srgbClr val="000000">
                    <a:lumMod val="75000"/>
                    <a:lumOff val="25000"/>
                  </a:srgbClr>
                </a:solidFill>
              </a:rPr>
              <a:t>Physical examination </a:t>
            </a:r>
          </a:p>
          <a:p>
            <a:pPr marL="379413" lvl="0" indent="-285750" defTabSz="914400">
              <a:lnSpc>
                <a:spcPct val="90000"/>
              </a:lnSpc>
              <a:spcBef>
                <a:spcPts val="1200"/>
              </a:spcBef>
              <a:spcAft>
                <a:spcPts val="200"/>
              </a:spcAft>
              <a:buClr>
                <a:schemeClr val="accent1"/>
              </a:buClr>
              <a:buSzPct val="100000"/>
              <a:buFont typeface="Arial" panose="020B0604020202020204" pitchFamily="34" charset="0"/>
              <a:buChar char="•"/>
            </a:pPr>
            <a:r>
              <a:rPr lang="en-US" dirty="0">
                <a:solidFill>
                  <a:srgbClr val="000000">
                    <a:lumMod val="75000"/>
                    <a:lumOff val="25000"/>
                  </a:srgbClr>
                </a:solidFill>
              </a:rPr>
              <a:t>Must include </a:t>
            </a:r>
          </a:p>
          <a:p>
            <a:pPr marL="811213" lvl="1" indent="-269875">
              <a:lnSpc>
                <a:spcPct val="90000"/>
              </a:lnSpc>
              <a:spcBef>
                <a:spcPts val="200"/>
              </a:spcBef>
              <a:spcAft>
                <a:spcPts val="400"/>
              </a:spcAft>
              <a:buClr>
                <a:schemeClr val="accent1"/>
              </a:buClr>
              <a:buFont typeface="Arial" panose="020B0604020202020204" pitchFamily="34" charset="0"/>
              <a:buChar char="•"/>
            </a:pPr>
            <a:r>
              <a:rPr lang="en-US" sz="1600" dirty="0">
                <a:solidFill>
                  <a:srgbClr val="000000">
                    <a:lumMod val="75000"/>
                    <a:lumOff val="25000"/>
                  </a:srgbClr>
                </a:solidFill>
              </a:rPr>
              <a:t>blood pressure</a:t>
            </a:r>
          </a:p>
          <a:p>
            <a:pPr marL="811213" lvl="1" indent="-269875">
              <a:lnSpc>
                <a:spcPct val="90000"/>
              </a:lnSpc>
              <a:spcBef>
                <a:spcPts val="200"/>
              </a:spcBef>
              <a:spcAft>
                <a:spcPts val="400"/>
              </a:spcAft>
              <a:buClr>
                <a:schemeClr val="accent1"/>
              </a:buClr>
              <a:buFont typeface="Arial" panose="020B0604020202020204" pitchFamily="34" charset="0"/>
              <a:buChar char="•"/>
            </a:pPr>
            <a:r>
              <a:rPr lang="en-US" sz="1600" dirty="0">
                <a:solidFill>
                  <a:srgbClr val="000000">
                    <a:lumMod val="75000"/>
                    <a:lumOff val="25000"/>
                  </a:srgbClr>
                </a:solidFill>
              </a:rPr>
              <a:t>cholesterol status</a:t>
            </a:r>
          </a:p>
          <a:p>
            <a:pPr marL="84138" defTabSz="914400">
              <a:lnSpc>
                <a:spcPct val="90000"/>
              </a:lnSpc>
              <a:spcBef>
                <a:spcPts val="200"/>
              </a:spcBef>
              <a:spcAft>
                <a:spcPts val="400"/>
              </a:spcAft>
              <a:buClr>
                <a:srgbClr val="06357A"/>
              </a:buClr>
            </a:pPr>
            <a:r>
              <a:rPr lang="en-US" sz="1600" dirty="0">
                <a:solidFill>
                  <a:srgbClr val="000000">
                    <a:lumMod val="75000"/>
                    <a:lumOff val="25000"/>
                  </a:srgbClr>
                </a:solidFill>
              </a:rPr>
              <a:t>Check pulse manually to assess for irregular heartbeat (not listed as part of MBS item 699)</a:t>
            </a:r>
          </a:p>
        </p:txBody>
      </p:sp>
      <p:sp>
        <p:nvSpPr>
          <p:cNvPr id="10" name="Rectangle 9">
            <a:extLst>
              <a:ext uri="{FF2B5EF4-FFF2-40B4-BE49-F238E27FC236}">
                <a16:creationId xmlns:a16="http://schemas.microsoft.com/office/drawing/2014/main" id="{0D3DD2A0-EDE5-C745-8821-20575861ACF6}"/>
              </a:ext>
            </a:extLst>
          </p:cNvPr>
          <p:cNvSpPr/>
          <p:nvPr/>
        </p:nvSpPr>
        <p:spPr>
          <a:xfrm>
            <a:off x="1085174" y="4338479"/>
            <a:ext cx="8984423" cy="1120307"/>
          </a:xfrm>
          <a:prstGeom prst="rect">
            <a:avLst/>
          </a:prstGeom>
        </p:spPr>
        <p:txBody>
          <a:bodyPr wrap="square">
            <a:spAutoFit/>
          </a:bodyPr>
          <a:lstStyle/>
          <a:p>
            <a:pPr marL="285750" lvl="0" indent="-285750" defTabSz="914400">
              <a:lnSpc>
                <a:spcPct val="90000"/>
              </a:lnSpc>
              <a:spcBef>
                <a:spcPts val="1200"/>
              </a:spcBef>
              <a:spcAft>
                <a:spcPts val="200"/>
              </a:spcAft>
              <a:buClr>
                <a:schemeClr val="accent1"/>
              </a:buClr>
              <a:buSzPct val="100000"/>
              <a:buFont typeface="Arial" panose="020B0604020202020204" pitchFamily="34" charset="0"/>
              <a:buChar char="•"/>
            </a:pPr>
            <a:r>
              <a:rPr lang="en-US" sz="1600" dirty="0">
                <a:solidFill>
                  <a:srgbClr val="000000">
                    <a:lumMod val="75000"/>
                    <a:lumOff val="25000"/>
                  </a:srgbClr>
                </a:solidFill>
              </a:rPr>
              <a:t>Initiate </a:t>
            </a:r>
            <a:r>
              <a:rPr lang="en-US" sz="1600" b="1" dirty="0">
                <a:solidFill>
                  <a:srgbClr val="000000">
                    <a:lumMod val="75000"/>
                    <a:lumOff val="25000"/>
                  </a:srgbClr>
                </a:solidFill>
              </a:rPr>
              <a:t>interventions and referrals </a:t>
            </a:r>
            <a:r>
              <a:rPr lang="en-US" sz="1600" dirty="0">
                <a:solidFill>
                  <a:srgbClr val="000000">
                    <a:lumMod val="75000"/>
                    <a:lumOff val="25000"/>
                  </a:srgbClr>
                </a:solidFill>
              </a:rPr>
              <a:t>to address the identified risk factors</a:t>
            </a:r>
          </a:p>
          <a:p>
            <a:pPr marL="285750" lvl="0" indent="-285750" defTabSz="914400">
              <a:lnSpc>
                <a:spcPct val="90000"/>
              </a:lnSpc>
              <a:spcBef>
                <a:spcPts val="1200"/>
              </a:spcBef>
              <a:spcAft>
                <a:spcPts val="200"/>
              </a:spcAft>
              <a:buClr>
                <a:schemeClr val="accent1"/>
              </a:buClr>
              <a:buSzPct val="100000"/>
              <a:buFont typeface="Arial" panose="020B0604020202020204" pitchFamily="34" charset="0"/>
              <a:buChar char="•"/>
            </a:pPr>
            <a:r>
              <a:rPr lang="en-US" sz="1600" dirty="0">
                <a:solidFill>
                  <a:srgbClr val="000000">
                    <a:lumMod val="75000"/>
                    <a:lumOff val="25000"/>
                  </a:srgbClr>
                </a:solidFill>
              </a:rPr>
              <a:t>Implement a </a:t>
            </a:r>
            <a:r>
              <a:rPr lang="en-US" sz="1600" b="1" dirty="0">
                <a:solidFill>
                  <a:srgbClr val="000000">
                    <a:lumMod val="75000"/>
                    <a:lumOff val="25000"/>
                  </a:srgbClr>
                </a:solidFill>
              </a:rPr>
              <a:t>management plan </a:t>
            </a:r>
            <a:r>
              <a:rPr lang="en-US" sz="1600" dirty="0">
                <a:solidFill>
                  <a:srgbClr val="000000">
                    <a:lumMod val="75000"/>
                    <a:lumOff val="25000"/>
                  </a:srgbClr>
                </a:solidFill>
              </a:rPr>
              <a:t>for appropriate treatment of identified risk factors</a:t>
            </a:r>
          </a:p>
          <a:p>
            <a:pPr marL="285750" lvl="0" indent="-285750" defTabSz="914400">
              <a:lnSpc>
                <a:spcPct val="90000"/>
              </a:lnSpc>
              <a:spcBef>
                <a:spcPts val="1200"/>
              </a:spcBef>
              <a:spcAft>
                <a:spcPts val="200"/>
              </a:spcAft>
              <a:buClr>
                <a:schemeClr val="accent1"/>
              </a:buClr>
              <a:buSzPct val="100000"/>
              <a:buFont typeface="Arial" panose="020B0604020202020204" pitchFamily="34" charset="0"/>
              <a:buChar char="•"/>
            </a:pPr>
            <a:r>
              <a:rPr lang="en-US" sz="1600" dirty="0">
                <a:solidFill>
                  <a:srgbClr val="000000">
                    <a:lumMod val="75000"/>
                    <a:lumOff val="25000"/>
                  </a:srgbClr>
                </a:solidFill>
              </a:rPr>
              <a:t>Provide preventative </a:t>
            </a:r>
            <a:r>
              <a:rPr lang="en-US" sz="1600" b="1" dirty="0">
                <a:solidFill>
                  <a:srgbClr val="000000">
                    <a:lumMod val="75000"/>
                    <a:lumOff val="25000"/>
                  </a:srgbClr>
                </a:solidFill>
              </a:rPr>
              <a:t>healthcare advice and information</a:t>
            </a:r>
            <a:r>
              <a:rPr lang="en-US" sz="1600" dirty="0">
                <a:solidFill>
                  <a:srgbClr val="000000">
                    <a:lumMod val="75000"/>
                    <a:lumOff val="25000"/>
                  </a:srgbClr>
                </a:solidFill>
              </a:rPr>
              <a:t>, including modifiable lifestyle factors</a:t>
            </a:r>
            <a:endParaRPr lang="en-AU" sz="1600" dirty="0">
              <a:solidFill>
                <a:srgbClr val="000000">
                  <a:lumMod val="75000"/>
                  <a:lumOff val="25000"/>
                </a:srgbClr>
              </a:solidFill>
            </a:endParaRPr>
          </a:p>
        </p:txBody>
      </p:sp>
      <p:sp>
        <p:nvSpPr>
          <p:cNvPr id="11" name="TextBox 10">
            <a:extLst>
              <a:ext uri="{FF2B5EF4-FFF2-40B4-BE49-F238E27FC236}">
                <a16:creationId xmlns:a16="http://schemas.microsoft.com/office/drawing/2014/main" id="{032DF9D9-2618-134F-817D-7BD376F1D483}"/>
              </a:ext>
            </a:extLst>
          </p:cNvPr>
          <p:cNvSpPr txBox="1"/>
          <p:nvPr/>
        </p:nvSpPr>
        <p:spPr>
          <a:xfrm rot="16200000">
            <a:off x="-376679" y="2712474"/>
            <a:ext cx="2083646" cy="369331"/>
          </a:xfrm>
          <a:prstGeom prst="rect">
            <a:avLst/>
          </a:prstGeom>
          <a:solidFill>
            <a:schemeClr val="accent2"/>
          </a:solidFill>
          <a:ln w="28575">
            <a:solidFill>
              <a:srgbClr val="06357A"/>
            </a:solidFill>
          </a:ln>
        </p:spPr>
        <p:txBody>
          <a:bodyPr wrap="square" rtlCol="0">
            <a:spAutoFit/>
          </a:bodyPr>
          <a:lstStyle/>
          <a:p>
            <a:pPr algn="ctr"/>
            <a:r>
              <a:rPr lang="en-GB" dirty="0">
                <a:solidFill>
                  <a:schemeClr val="bg1"/>
                </a:solidFill>
              </a:rPr>
              <a:t>Assessment</a:t>
            </a:r>
            <a:endParaRPr lang="en-AU" dirty="0">
              <a:solidFill>
                <a:schemeClr val="bg1"/>
              </a:solidFill>
            </a:endParaRPr>
          </a:p>
        </p:txBody>
      </p:sp>
      <p:sp>
        <p:nvSpPr>
          <p:cNvPr id="12" name="TextBox 11">
            <a:extLst>
              <a:ext uri="{FF2B5EF4-FFF2-40B4-BE49-F238E27FC236}">
                <a16:creationId xmlns:a16="http://schemas.microsoft.com/office/drawing/2014/main" id="{2F67CFB6-6195-D247-AC4F-C51E6CCB60D6}"/>
              </a:ext>
            </a:extLst>
          </p:cNvPr>
          <p:cNvSpPr txBox="1"/>
          <p:nvPr/>
        </p:nvSpPr>
        <p:spPr>
          <a:xfrm rot="16200000">
            <a:off x="-114360" y="4635485"/>
            <a:ext cx="1576296" cy="369332"/>
          </a:xfrm>
          <a:prstGeom prst="rect">
            <a:avLst/>
          </a:prstGeom>
          <a:solidFill>
            <a:schemeClr val="accent2"/>
          </a:solidFill>
          <a:ln w="28575">
            <a:solidFill>
              <a:srgbClr val="06357A"/>
            </a:solidFill>
          </a:ln>
        </p:spPr>
        <p:txBody>
          <a:bodyPr wrap="square" rtlCol="0">
            <a:spAutoFit/>
          </a:bodyPr>
          <a:lstStyle/>
          <a:p>
            <a:pPr algn="ctr"/>
            <a:r>
              <a:rPr lang="en-GB" dirty="0">
                <a:solidFill>
                  <a:schemeClr val="bg1"/>
                </a:solidFill>
              </a:rPr>
              <a:t>Management</a:t>
            </a:r>
            <a:endParaRPr lang="en-AU" dirty="0">
              <a:solidFill>
                <a:schemeClr val="bg1"/>
              </a:solidFill>
            </a:endParaRPr>
          </a:p>
        </p:txBody>
      </p:sp>
      <p:sp>
        <p:nvSpPr>
          <p:cNvPr id="13" name="Rectangle 12">
            <a:extLst>
              <a:ext uri="{FF2B5EF4-FFF2-40B4-BE49-F238E27FC236}">
                <a16:creationId xmlns:a16="http://schemas.microsoft.com/office/drawing/2014/main" id="{EE4A9D6A-37FC-6347-9B45-048761186445}"/>
              </a:ext>
            </a:extLst>
          </p:cNvPr>
          <p:cNvSpPr/>
          <p:nvPr/>
        </p:nvSpPr>
        <p:spPr>
          <a:xfrm>
            <a:off x="571916" y="1333375"/>
            <a:ext cx="8906350" cy="369332"/>
          </a:xfrm>
          <a:prstGeom prst="rect">
            <a:avLst/>
          </a:prstGeom>
        </p:spPr>
        <p:txBody>
          <a:bodyPr wrap="square">
            <a:spAutoFit/>
          </a:bodyPr>
          <a:lstStyle/>
          <a:p>
            <a:r>
              <a:rPr lang="en-US" dirty="0"/>
              <a:t>Heart health assessment by a GP lasting at least 20 minutes; must include:</a:t>
            </a:r>
            <a:endParaRPr lang="en-AU" dirty="0"/>
          </a:p>
        </p:txBody>
      </p:sp>
      <p:sp>
        <p:nvSpPr>
          <p:cNvPr id="14" name="Rectangle 13">
            <a:extLst>
              <a:ext uri="{FF2B5EF4-FFF2-40B4-BE49-F238E27FC236}">
                <a16:creationId xmlns:a16="http://schemas.microsoft.com/office/drawing/2014/main" id="{39E420F7-B634-D545-98FD-CAAD5A53CE53}"/>
              </a:ext>
            </a:extLst>
          </p:cNvPr>
          <p:cNvSpPr/>
          <p:nvPr/>
        </p:nvSpPr>
        <p:spPr>
          <a:xfrm>
            <a:off x="10099361" y="2023804"/>
            <a:ext cx="1818618" cy="30689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E15E8117-909A-7048-9023-CE2B63C808E1}"/>
              </a:ext>
            </a:extLst>
          </p:cNvPr>
          <p:cNvSpPr txBox="1"/>
          <p:nvPr/>
        </p:nvSpPr>
        <p:spPr>
          <a:xfrm>
            <a:off x="10162470" y="2198208"/>
            <a:ext cx="1682357" cy="2862322"/>
          </a:xfrm>
          <a:prstGeom prst="rect">
            <a:avLst/>
          </a:prstGeom>
          <a:noFill/>
        </p:spPr>
        <p:txBody>
          <a:bodyPr wrap="square" rtlCol="0">
            <a:spAutoFit/>
          </a:bodyPr>
          <a:lstStyle/>
          <a:p>
            <a:pPr algn="ctr"/>
            <a:r>
              <a:rPr lang="en-GB" b="1" dirty="0">
                <a:solidFill>
                  <a:schemeClr val="accent2"/>
                </a:solidFill>
              </a:rPr>
              <a:t>Other relevant health assessment MBS item numbers</a:t>
            </a:r>
            <a:r>
              <a:rPr lang="en-GB" dirty="0">
                <a:solidFill>
                  <a:schemeClr val="accent2"/>
                </a:solidFill>
              </a:rPr>
              <a:t>: </a:t>
            </a:r>
          </a:p>
          <a:p>
            <a:pPr algn="ctr"/>
            <a:r>
              <a:rPr lang="en-GB" dirty="0">
                <a:solidFill>
                  <a:schemeClr val="accent2"/>
                </a:solidFill>
              </a:rPr>
              <a:t>701</a:t>
            </a:r>
          </a:p>
          <a:p>
            <a:pPr algn="ctr"/>
            <a:r>
              <a:rPr lang="en-GB" dirty="0">
                <a:solidFill>
                  <a:schemeClr val="accent2"/>
                </a:solidFill>
              </a:rPr>
              <a:t>703</a:t>
            </a:r>
          </a:p>
          <a:p>
            <a:pPr algn="ctr"/>
            <a:r>
              <a:rPr lang="en-GB" dirty="0">
                <a:solidFill>
                  <a:schemeClr val="accent2"/>
                </a:solidFill>
              </a:rPr>
              <a:t>705</a:t>
            </a:r>
          </a:p>
          <a:p>
            <a:pPr algn="ctr"/>
            <a:r>
              <a:rPr lang="en-GB" dirty="0">
                <a:solidFill>
                  <a:schemeClr val="accent2"/>
                </a:solidFill>
              </a:rPr>
              <a:t>707</a:t>
            </a:r>
            <a:endParaRPr lang="en-AU" dirty="0">
              <a:solidFill>
                <a:schemeClr val="accent2"/>
              </a:solidFill>
            </a:endParaRPr>
          </a:p>
        </p:txBody>
      </p:sp>
      <p:sp>
        <p:nvSpPr>
          <p:cNvPr id="16" name="Slide Number Placeholder 4">
            <a:extLst>
              <a:ext uri="{FF2B5EF4-FFF2-40B4-BE49-F238E27FC236}">
                <a16:creationId xmlns:a16="http://schemas.microsoft.com/office/drawing/2014/main" id="{3C3AAE56-3EF6-5442-B948-FF4CB45819C7}"/>
              </a:ext>
            </a:extLst>
          </p:cNvPr>
          <p:cNvSpPr>
            <a:spLocks noGrp="1"/>
          </p:cNvSpPr>
          <p:nvPr>
            <p:ph type="sldNum" sz="quarter" idx="12"/>
          </p:nvPr>
        </p:nvSpPr>
        <p:spPr>
          <a:xfrm>
            <a:off x="0" y="6573521"/>
            <a:ext cx="548640" cy="254000"/>
          </a:xfrm>
        </p:spPr>
        <p:txBody>
          <a:bodyPr/>
          <a:lstStyle/>
          <a:p>
            <a:fld id="{94BD25F3-487B-4155-B89E-4C647BBB8B21}" type="slidenum">
              <a:rPr lang="en-AU" smtClean="0"/>
              <a:t>22</a:t>
            </a:fld>
            <a:endParaRPr lang="en-AU"/>
          </a:p>
        </p:txBody>
      </p:sp>
    </p:spTree>
    <p:extLst>
      <p:ext uri="{BB962C8B-B14F-4D97-AF65-F5344CB8AC3E}">
        <p14:creationId xmlns:p14="http://schemas.microsoft.com/office/powerpoint/2010/main" val="25465421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40A407-5F2E-E244-A9C2-66DF42E6F5DA}"/>
              </a:ext>
            </a:extLst>
          </p:cNvPr>
          <p:cNvSpPr>
            <a:spLocks noGrp="1"/>
          </p:cNvSpPr>
          <p:nvPr>
            <p:ph type="title"/>
          </p:nvPr>
        </p:nvSpPr>
        <p:spPr>
          <a:xfrm>
            <a:off x="1368000" y="1001090"/>
            <a:ext cx="9120000" cy="850439"/>
          </a:xfrm>
        </p:spPr>
        <p:txBody>
          <a:bodyPr/>
          <a:lstStyle/>
          <a:p>
            <a:r>
              <a:rPr lang="en-GB" dirty="0"/>
              <a:t>Case study – history &amp; examination</a:t>
            </a:r>
            <a:endParaRPr lang="en-US" dirty="0"/>
          </a:p>
        </p:txBody>
      </p:sp>
      <p:sp>
        <p:nvSpPr>
          <p:cNvPr id="2" name="Rectangle 1">
            <a:extLst>
              <a:ext uri="{FF2B5EF4-FFF2-40B4-BE49-F238E27FC236}">
                <a16:creationId xmlns:a16="http://schemas.microsoft.com/office/drawing/2014/main" id="{8436FA33-EA7B-8E4B-A771-916C4C36BB74}"/>
              </a:ext>
            </a:extLst>
          </p:cNvPr>
          <p:cNvSpPr/>
          <p:nvPr/>
        </p:nvSpPr>
        <p:spPr>
          <a:xfrm>
            <a:off x="1225296" y="2157984"/>
            <a:ext cx="3200400" cy="4023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3">
            <a:extLst>
              <a:ext uri="{FF2B5EF4-FFF2-40B4-BE49-F238E27FC236}">
                <a16:creationId xmlns:a16="http://schemas.microsoft.com/office/drawing/2014/main" id="{9FB2D09C-882F-6844-8F15-295AE1DC7EE2}"/>
              </a:ext>
            </a:extLst>
          </p:cNvPr>
          <p:cNvSpPr>
            <a:spLocks noGrp="1"/>
          </p:cNvSpPr>
          <p:nvPr>
            <p:ph idx="1"/>
          </p:nvPr>
        </p:nvSpPr>
        <p:spPr>
          <a:xfrm>
            <a:off x="1028700" y="1708566"/>
            <a:ext cx="10134600" cy="898836"/>
          </a:xfrm>
        </p:spPr>
        <p:txBody>
          <a:bodyPr/>
          <a:lstStyle/>
          <a:p>
            <a:pPr marL="0" indent="0" algn="ctr">
              <a:buNone/>
            </a:pPr>
            <a:r>
              <a:rPr lang="en-GB" sz="1800" i="1" dirty="0"/>
              <a:t>During the consultation, David mentions that </a:t>
            </a:r>
            <a:r>
              <a:rPr lang="en-US" sz="1800" i="1" dirty="0"/>
              <a:t>he’s worried he will end up the same as his dad – David’s father had a stroke at the age of about 60 years, which left him partially disabled and dependent on the care of David’s mum. His father died aged 62, following a second stroke. </a:t>
            </a:r>
          </a:p>
        </p:txBody>
      </p:sp>
      <p:sp>
        <p:nvSpPr>
          <p:cNvPr id="8" name="TextBox 7">
            <a:extLst>
              <a:ext uri="{FF2B5EF4-FFF2-40B4-BE49-F238E27FC236}">
                <a16:creationId xmlns:a16="http://schemas.microsoft.com/office/drawing/2014/main" id="{B1B3E9E1-64EC-E549-A8DB-F8F2A0C4DED3}"/>
              </a:ext>
            </a:extLst>
          </p:cNvPr>
          <p:cNvSpPr txBox="1"/>
          <p:nvPr/>
        </p:nvSpPr>
        <p:spPr>
          <a:xfrm>
            <a:off x="25061" y="5060914"/>
            <a:ext cx="2807797" cy="553998"/>
          </a:xfrm>
          <a:prstGeom prst="rect">
            <a:avLst/>
          </a:prstGeom>
          <a:noFill/>
        </p:spPr>
        <p:txBody>
          <a:bodyPr wrap="square" rtlCol="0">
            <a:spAutoFit/>
          </a:bodyPr>
          <a:lstStyle/>
          <a:p>
            <a:r>
              <a:rPr lang="en-GB" sz="1600" dirty="0">
                <a:latin typeface="+mj-lt"/>
              </a:rPr>
              <a:t>DAVID</a:t>
            </a:r>
          </a:p>
          <a:p>
            <a:r>
              <a:rPr lang="en-GB" sz="1400" dirty="0">
                <a:latin typeface="+mj-lt"/>
              </a:rPr>
              <a:t>62 years old</a:t>
            </a:r>
            <a:endParaRPr lang="en-AU" sz="1400" dirty="0">
              <a:latin typeface="+mj-lt"/>
            </a:endParaRPr>
          </a:p>
        </p:txBody>
      </p:sp>
      <p:sp>
        <p:nvSpPr>
          <p:cNvPr id="9" name="Rectangle 8">
            <a:extLst>
              <a:ext uri="{FF2B5EF4-FFF2-40B4-BE49-F238E27FC236}">
                <a16:creationId xmlns:a16="http://schemas.microsoft.com/office/drawing/2014/main" id="{D6AB157D-0E31-4E40-9D76-B691551CA6EB}"/>
              </a:ext>
            </a:extLst>
          </p:cNvPr>
          <p:cNvSpPr/>
          <p:nvPr/>
        </p:nvSpPr>
        <p:spPr>
          <a:xfrm>
            <a:off x="3022892" y="2785584"/>
            <a:ext cx="4793898" cy="3816430"/>
          </a:xfrm>
          <a:prstGeom prst="rect">
            <a:avLst/>
          </a:prstGeom>
        </p:spPr>
        <p:txBody>
          <a:bodyPr wrap="square">
            <a:spAutoFit/>
          </a:bodyPr>
          <a:lstStyle/>
          <a:p>
            <a:pPr>
              <a:spcBef>
                <a:spcPts val="1200"/>
              </a:spcBef>
            </a:pPr>
            <a:r>
              <a:rPr lang="en-US" sz="2000" b="1" dirty="0">
                <a:solidFill>
                  <a:schemeClr val="accent2"/>
                </a:solidFill>
              </a:rPr>
              <a:t>HISTORY</a:t>
            </a:r>
          </a:p>
          <a:p>
            <a:pPr>
              <a:spcBef>
                <a:spcPts val="1200"/>
              </a:spcBef>
            </a:pPr>
            <a:r>
              <a:rPr lang="en-US" b="1" dirty="0"/>
              <a:t>Tobacco use</a:t>
            </a:r>
            <a:r>
              <a:rPr lang="en-US" dirty="0"/>
              <a:t>: Ex-smoker (quit 20 years ago) </a:t>
            </a:r>
          </a:p>
          <a:p>
            <a:pPr>
              <a:spcBef>
                <a:spcPts val="1200"/>
              </a:spcBef>
            </a:pPr>
            <a:r>
              <a:rPr lang="en-US" b="1" dirty="0"/>
              <a:t>Alcohol</a:t>
            </a:r>
            <a:r>
              <a:rPr lang="en-US" dirty="0"/>
              <a:t>: 2–3 glasses of wine about 4–5 times a week </a:t>
            </a:r>
          </a:p>
          <a:p>
            <a:pPr>
              <a:spcBef>
                <a:spcPts val="1200"/>
              </a:spcBef>
            </a:pPr>
            <a:r>
              <a:rPr lang="en-US" b="1" dirty="0"/>
              <a:t>Physical activity: </a:t>
            </a:r>
            <a:r>
              <a:rPr lang="en-US" dirty="0"/>
              <a:t>Cancelled gym membership 5 years ago, walks the dog occasionally</a:t>
            </a:r>
          </a:p>
          <a:p>
            <a:pPr>
              <a:spcBef>
                <a:spcPts val="1200"/>
              </a:spcBef>
            </a:pPr>
            <a:r>
              <a:rPr lang="en-US" b="1" dirty="0"/>
              <a:t>Medical history</a:t>
            </a:r>
            <a:r>
              <a:rPr lang="en-US" dirty="0"/>
              <a:t>: No prior medical history</a:t>
            </a:r>
          </a:p>
          <a:p>
            <a:pPr>
              <a:spcBef>
                <a:spcPts val="1200"/>
              </a:spcBef>
            </a:pPr>
            <a:r>
              <a:rPr lang="en-US" b="1" dirty="0"/>
              <a:t>Diet: </a:t>
            </a:r>
            <a:r>
              <a:rPr lang="en-US" dirty="0"/>
              <a:t>Reasonably well-balanced diet</a:t>
            </a:r>
          </a:p>
          <a:p>
            <a:pPr>
              <a:spcBef>
                <a:spcPts val="1200"/>
              </a:spcBef>
            </a:pPr>
            <a:r>
              <a:rPr lang="en-US" b="1" dirty="0"/>
              <a:t>Medication: </a:t>
            </a:r>
            <a:r>
              <a:rPr lang="en-US" dirty="0"/>
              <a:t>None</a:t>
            </a:r>
          </a:p>
        </p:txBody>
      </p:sp>
      <p:sp>
        <p:nvSpPr>
          <p:cNvPr id="10" name="Rectangle 9">
            <a:extLst>
              <a:ext uri="{FF2B5EF4-FFF2-40B4-BE49-F238E27FC236}">
                <a16:creationId xmlns:a16="http://schemas.microsoft.com/office/drawing/2014/main" id="{9E6BC72E-A1BD-F54F-B96B-61CC112E2E89}"/>
              </a:ext>
            </a:extLst>
          </p:cNvPr>
          <p:cNvSpPr/>
          <p:nvPr/>
        </p:nvSpPr>
        <p:spPr>
          <a:xfrm>
            <a:off x="7939276" y="2785584"/>
            <a:ext cx="3986784" cy="2554545"/>
          </a:xfrm>
          <a:prstGeom prst="rect">
            <a:avLst/>
          </a:prstGeom>
        </p:spPr>
        <p:txBody>
          <a:bodyPr wrap="square">
            <a:spAutoFit/>
          </a:bodyPr>
          <a:lstStyle/>
          <a:p>
            <a:pPr>
              <a:spcBef>
                <a:spcPts val="1200"/>
              </a:spcBef>
            </a:pPr>
            <a:r>
              <a:rPr lang="en-US" sz="2000" b="1" dirty="0">
                <a:solidFill>
                  <a:schemeClr val="accent2"/>
                </a:solidFill>
              </a:rPr>
              <a:t>EXAMINATION</a:t>
            </a:r>
          </a:p>
          <a:p>
            <a:pPr>
              <a:spcBef>
                <a:spcPts val="1200"/>
              </a:spcBef>
            </a:pPr>
            <a:r>
              <a:rPr lang="en-US" b="1" dirty="0"/>
              <a:t>Blood pressure</a:t>
            </a:r>
            <a:r>
              <a:rPr lang="en-US" dirty="0"/>
              <a:t>: 160/100 mmHg </a:t>
            </a:r>
          </a:p>
          <a:p>
            <a:pPr>
              <a:spcBef>
                <a:spcPts val="1200"/>
              </a:spcBef>
            </a:pPr>
            <a:r>
              <a:rPr lang="en-US" b="1" dirty="0"/>
              <a:t>Pulse</a:t>
            </a:r>
            <a:r>
              <a:rPr lang="en-US" dirty="0"/>
              <a:t>: 72bpm, regular</a:t>
            </a:r>
          </a:p>
          <a:p>
            <a:pPr>
              <a:spcBef>
                <a:spcPts val="1200"/>
              </a:spcBef>
            </a:pPr>
            <a:r>
              <a:rPr lang="en-US" b="1" dirty="0"/>
              <a:t>BMI: </a:t>
            </a:r>
            <a:r>
              <a:rPr lang="en-US" dirty="0"/>
              <a:t>29 kg/m</a:t>
            </a:r>
            <a:r>
              <a:rPr lang="en-US" baseline="30000" dirty="0"/>
              <a:t>2</a:t>
            </a:r>
          </a:p>
          <a:p>
            <a:pPr>
              <a:spcBef>
                <a:spcPts val="1200"/>
              </a:spcBef>
            </a:pPr>
            <a:r>
              <a:rPr lang="en-US" b="1" dirty="0"/>
              <a:t>Waist-to-hip ratio: </a:t>
            </a:r>
            <a:r>
              <a:rPr lang="en-US" dirty="0"/>
              <a:t>0.95</a:t>
            </a:r>
          </a:p>
          <a:p>
            <a:pPr>
              <a:spcBef>
                <a:spcPts val="1200"/>
              </a:spcBef>
            </a:pPr>
            <a:r>
              <a:rPr lang="en-US" b="1" dirty="0"/>
              <a:t>Proteinuria</a:t>
            </a:r>
            <a:r>
              <a:rPr lang="en-US" dirty="0"/>
              <a:t>: none</a:t>
            </a:r>
          </a:p>
        </p:txBody>
      </p:sp>
      <p:sp>
        <p:nvSpPr>
          <p:cNvPr id="11" name="Slide Number Placeholder 4">
            <a:extLst>
              <a:ext uri="{FF2B5EF4-FFF2-40B4-BE49-F238E27FC236}">
                <a16:creationId xmlns:a16="http://schemas.microsoft.com/office/drawing/2014/main" id="{F3660815-FEED-1744-AD55-5FBCC509F7D8}"/>
              </a:ext>
            </a:extLst>
          </p:cNvPr>
          <p:cNvSpPr>
            <a:spLocks noGrp="1"/>
          </p:cNvSpPr>
          <p:nvPr>
            <p:ph type="sldNum" sz="quarter" idx="12"/>
          </p:nvPr>
        </p:nvSpPr>
        <p:spPr>
          <a:xfrm>
            <a:off x="0" y="6573521"/>
            <a:ext cx="548640" cy="254000"/>
          </a:xfrm>
        </p:spPr>
        <p:txBody>
          <a:bodyPr/>
          <a:lstStyle/>
          <a:p>
            <a:fld id="{94BD25F3-487B-4155-B89E-4C647BBB8B21}" type="slidenum">
              <a:rPr lang="en-AU" smtClean="0"/>
              <a:t>23</a:t>
            </a:fld>
            <a:endParaRPr lang="en-AU"/>
          </a:p>
        </p:txBody>
      </p:sp>
      <p:pic>
        <p:nvPicPr>
          <p:cNvPr id="12" name="Picture 11" descr="A person wearing glasses&#10;&#10;Description automatically generated with medium confidence">
            <a:extLst>
              <a:ext uri="{FF2B5EF4-FFF2-40B4-BE49-F238E27FC236}">
                <a16:creationId xmlns:a16="http://schemas.microsoft.com/office/drawing/2014/main" id="{973722C6-8884-BD4F-9D75-8DDD99AD745B}"/>
              </a:ext>
            </a:extLst>
          </p:cNvPr>
          <p:cNvPicPr>
            <a:picLocks noChangeAspect="1"/>
          </p:cNvPicPr>
          <p:nvPr/>
        </p:nvPicPr>
        <p:blipFill rotWithShape="1">
          <a:blip r:embed="rId2">
            <a:extLst>
              <a:ext uri="{28A0092B-C50C-407E-A947-70E740481C1C}">
                <a14:useLocalDpi xmlns:a14="http://schemas.microsoft.com/office/drawing/2010/main" val="0"/>
              </a:ext>
            </a:extLst>
          </a:blip>
          <a:srcRect l="20763"/>
          <a:stretch/>
        </p:blipFill>
        <p:spPr>
          <a:xfrm>
            <a:off x="0" y="2866775"/>
            <a:ext cx="2628802" cy="2211765"/>
          </a:xfrm>
          <a:prstGeom prst="rect">
            <a:avLst/>
          </a:prstGeom>
        </p:spPr>
      </p:pic>
      <p:sp>
        <p:nvSpPr>
          <p:cNvPr id="13" name="TextBox 12">
            <a:extLst>
              <a:ext uri="{FF2B5EF4-FFF2-40B4-BE49-F238E27FC236}">
                <a16:creationId xmlns:a16="http://schemas.microsoft.com/office/drawing/2014/main" id="{CC6909B4-C142-8141-A175-CB84F18267EB}"/>
              </a:ext>
            </a:extLst>
          </p:cNvPr>
          <p:cNvSpPr txBox="1"/>
          <p:nvPr/>
        </p:nvSpPr>
        <p:spPr>
          <a:xfrm>
            <a:off x="541473" y="6334780"/>
            <a:ext cx="1993059" cy="523220"/>
          </a:xfrm>
          <a:prstGeom prst="rect">
            <a:avLst/>
          </a:prstGeom>
          <a:noFill/>
        </p:spPr>
        <p:txBody>
          <a:bodyPr wrap="square" rtlCol="0">
            <a:spAutoFit/>
          </a:bodyPr>
          <a:lstStyle/>
          <a:p>
            <a:r>
              <a:rPr lang="en-US" sz="1400" dirty="0"/>
              <a:t>Patient featured is not an actual patient. </a:t>
            </a:r>
          </a:p>
        </p:txBody>
      </p:sp>
    </p:spTree>
    <p:extLst>
      <p:ext uri="{BB962C8B-B14F-4D97-AF65-F5344CB8AC3E}">
        <p14:creationId xmlns:p14="http://schemas.microsoft.com/office/powerpoint/2010/main" val="17926663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40A407-5F2E-E244-A9C2-66DF42E6F5DA}"/>
              </a:ext>
            </a:extLst>
          </p:cNvPr>
          <p:cNvSpPr>
            <a:spLocks noGrp="1"/>
          </p:cNvSpPr>
          <p:nvPr>
            <p:ph type="title"/>
          </p:nvPr>
        </p:nvSpPr>
        <p:spPr>
          <a:xfrm>
            <a:off x="1368000" y="1001090"/>
            <a:ext cx="9120000" cy="850439"/>
          </a:xfrm>
        </p:spPr>
        <p:txBody>
          <a:bodyPr/>
          <a:lstStyle/>
          <a:p>
            <a:r>
              <a:rPr lang="en-GB" dirty="0"/>
              <a:t>Case study – pathology results</a:t>
            </a:r>
            <a:endParaRPr lang="en-US" dirty="0"/>
          </a:p>
        </p:txBody>
      </p:sp>
      <p:sp>
        <p:nvSpPr>
          <p:cNvPr id="2" name="Rectangle 1">
            <a:extLst>
              <a:ext uri="{FF2B5EF4-FFF2-40B4-BE49-F238E27FC236}">
                <a16:creationId xmlns:a16="http://schemas.microsoft.com/office/drawing/2014/main" id="{8436FA33-EA7B-8E4B-A771-916C4C36BB74}"/>
              </a:ext>
            </a:extLst>
          </p:cNvPr>
          <p:cNvSpPr/>
          <p:nvPr/>
        </p:nvSpPr>
        <p:spPr>
          <a:xfrm>
            <a:off x="1225296" y="2157984"/>
            <a:ext cx="3200400" cy="4023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3">
            <a:extLst>
              <a:ext uri="{FF2B5EF4-FFF2-40B4-BE49-F238E27FC236}">
                <a16:creationId xmlns:a16="http://schemas.microsoft.com/office/drawing/2014/main" id="{9FB2D09C-882F-6844-8F15-295AE1DC7EE2}"/>
              </a:ext>
            </a:extLst>
          </p:cNvPr>
          <p:cNvSpPr>
            <a:spLocks noGrp="1"/>
          </p:cNvSpPr>
          <p:nvPr>
            <p:ph idx="1"/>
          </p:nvPr>
        </p:nvSpPr>
        <p:spPr>
          <a:xfrm>
            <a:off x="1028700" y="1708566"/>
            <a:ext cx="10134600" cy="898836"/>
          </a:xfrm>
        </p:spPr>
        <p:txBody>
          <a:bodyPr/>
          <a:lstStyle/>
          <a:p>
            <a:pPr>
              <a:buNone/>
            </a:pPr>
            <a:r>
              <a:rPr lang="en-GB" sz="1800" i="1" dirty="0"/>
              <a:t>David returns for a follow-up consultation once pathology test results are available</a:t>
            </a:r>
            <a:r>
              <a:rPr lang="en-US" sz="1800" i="1" dirty="0"/>
              <a:t>. In the meantime, he checks his blood pressure for a few days using a home blood pressure monitor.</a:t>
            </a:r>
          </a:p>
        </p:txBody>
      </p:sp>
      <p:sp>
        <p:nvSpPr>
          <p:cNvPr id="8" name="TextBox 7">
            <a:extLst>
              <a:ext uri="{FF2B5EF4-FFF2-40B4-BE49-F238E27FC236}">
                <a16:creationId xmlns:a16="http://schemas.microsoft.com/office/drawing/2014/main" id="{B1B3E9E1-64EC-E549-A8DB-F8F2A0C4DED3}"/>
              </a:ext>
            </a:extLst>
          </p:cNvPr>
          <p:cNvSpPr txBox="1"/>
          <p:nvPr/>
        </p:nvSpPr>
        <p:spPr>
          <a:xfrm>
            <a:off x="17699" y="4889047"/>
            <a:ext cx="2807797" cy="553998"/>
          </a:xfrm>
          <a:prstGeom prst="rect">
            <a:avLst/>
          </a:prstGeom>
          <a:noFill/>
        </p:spPr>
        <p:txBody>
          <a:bodyPr wrap="square" rtlCol="0">
            <a:spAutoFit/>
          </a:bodyPr>
          <a:lstStyle/>
          <a:p>
            <a:r>
              <a:rPr lang="en-GB" sz="1600" dirty="0">
                <a:latin typeface="+mj-lt"/>
              </a:rPr>
              <a:t>DAVID</a:t>
            </a:r>
          </a:p>
          <a:p>
            <a:r>
              <a:rPr lang="en-GB" sz="1400" dirty="0">
                <a:latin typeface="+mj-lt"/>
              </a:rPr>
              <a:t>62 years old</a:t>
            </a:r>
            <a:endParaRPr lang="en-AU" sz="1400" dirty="0">
              <a:latin typeface="+mj-lt"/>
            </a:endParaRPr>
          </a:p>
        </p:txBody>
      </p:sp>
      <p:sp>
        <p:nvSpPr>
          <p:cNvPr id="9" name="Rectangle 8">
            <a:extLst>
              <a:ext uri="{FF2B5EF4-FFF2-40B4-BE49-F238E27FC236}">
                <a16:creationId xmlns:a16="http://schemas.microsoft.com/office/drawing/2014/main" id="{D6AB157D-0E31-4E40-9D76-B691551CA6EB}"/>
              </a:ext>
            </a:extLst>
          </p:cNvPr>
          <p:cNvSpPr/>
          <p:nvPr/>
        </p:nvSpPr>
        <p:spPr>
          <a:xfrm>
            <a:off x="2865989" y="2642342"/>
            <a:ext cx="4437888" cy="3323987"/>
          </a:xfrm>
          <a:prstGeom prst="rect">
            <a:avLst/>
          </a:prstGeom>
        </p:spPr>
        <p:txBody>
          <a:bodyPr wrap="square">
            <a:spAutoFit/>
          </a:bodyPr>
          <a:lstStyle/>
          <a:p>
            <a:pPr>
              <a:spcBef>
                <a:spcPts val="1200"/>
              </a:spcBef>
            </a:pPr>
            <a:r>
              <a:rPr lang="en-US" sz="2000" b="1" dirty="0">
                <a:solidFill>
                  <a:schemeClr val="accent2"/>
                </a:solidFill>
              </a:rPr>
              <a:t>PATHOLOGY</a:t>
            </a:r>
            <a:endParaRPr lang="en-US" b="1" dirty="0">
              <a:solidFill>
                <a:schemeClr val="accent2"/>
              </a:solidFill>
            </a:endParaRPr>
          </a:p>
          <a:p>
            <a:r>
              <a:rPr lang="en-US" b="1" dirty="0"/>
              <a:t>Cholesterol</a:t>
            </a:r>
            <a:r>
              <a:rPr lang="en-US" dirty="0"/>
              <a:t>: </a:t>
            </a:r>
          </a:p>
          <a:p>
            <a:pPr lvl="1"/>
            <a:r>
              <a:rPr lang="en-US" dirty="0"/>
              <a:t>Total	6.6 mmol/L</a:t>
            </a:r>
            <a:br>
              <a:rPr lang="en-US" dirty="0"/>
            </a:br>
            <a:r>
              <a:rPr lang="en-US" dirty="0"/>
              <a:t>LDL-C	4.2 mmol/L</a:t>
            </a:r>
            <a:br>
              <a:rPr lang="en-US" dirty="0"/>
            </a:br>
            <a:r>
              <a:rPr lang="en-US" dirty="0"/>
              <a:t>HDL-C	1.1 mmol/L</a:t>
            </a:r>
            <a:br>
              <a:rPr lang="en-US" dirty="0"/>
            </a:br>
            <a:r>
              <a:rPr lang="en-US" dirty="0"/>
              <a:t>TG		2.8 mmol/L</a:t>
            </a:r>
          </a:p>
          <a:p>
            <a:pPr>
              <a:spcBef>
                <a:spcPts val="1200"/>
              </a:spcBef>
            </a:pPr>
            <a:r>
              <a:rPr lang="en-US" b="1" dirty="0"/>
              <a:t>Blood glucose:</a:t>
            </a:r>
            <a:r>
              <a:rPr lang="en-US" dirty="0"/>
              <a:t> 6.3 mmol/L </a:t>
            </a:r>
            <a:br>
              <a:rPr lang="en-US" dirty="0"/>
            </a:br>
            <a:r>
              <a:rPr lang="en-US" dirty="0"/>
              <a:t>(pre-diabetes)</a:t>
            </a:r>
          </a:p>
          <a:p>
            <a:pPr>
              <a:spcBef>
                <a:spcPts val="1200"/>
              </a:spcBef>
            </a:pPr>
            <a:r>
              <a:rPr lang="en-US" b="1" dirty="0"/>
              <a:t>Kidney function</a:t>
            </a:r>
            <a:r>
              <a:rPr lang="en-US" dirty="0"/>
              <a:t>: Normal</a:t>
            </a:r>
          </a:p>
          <a:p>
            <a:pPr>
              <a:spcBef>
                <a:spcPts val="1200"/>
              </a:spcBef>
            </a:pPr>
            <a:r>
              <a:rPr lang="en-US" b="1" dirty="0"/>
              <a:t>Liver function</a:t>
            </a:r>
            <a:r>
              <a:rPr lang="en-US" dirty="0"/>
              <a:t>: Normal</a:t>
            </a:r>
          </a:p>
        </p:txBody>
      </p:sp>
      <p:sp>
        <p:nvSpPr>
          <p:cNvPr id="10" name="Rectangle 9">
            <a:extLst>
              <a:ext uri="{FF2B5EF4-FFF2-40B4-BE49-F238E27FC236}">
                <a16:creationId xmlns:a16="http://schemas.microsoft.com/office/drawing/2014/main" id="{9E6BC72E-A1BD-F54F-B96B-61CC112E2E89}"/>
              </a:ext>
            </a:extLst>
          </p:cNvPr>
          <p:cNvSpPr/>
          <p:nvPr/>
        </p:nvSpPr>
        <p:spPr>
          <a:xfrm>
            <a:off x="6650777" y="2642342"/>
            <a:ext cx="4914451" cy="1692771"/>
          </a:xfrm>
          <a:prstGeom prst="rect">
            <a:avLst/>
          </a:prstGeom>
        </p:spPr>
        <p:txBody>
          <a:bodyPr wrap="square">
            <a:spAutoFit/>
          </a:bodyPr>
          <a:lstStyle/>
          <a:p>
            <a:pPr>
              <a:spcBef>
                <a:spcPts val="1200"/>
              </a:spcBef>
            </a:pPr>
            <a:r>
              <a:rPr lang="en-US" sz="2000" b="1" dirty="0">
                <a:solidFill>
                  <a:schemeClr val="accent2"/>
                </a:solidFill>
              </a:rPr>
              <a:t>BLOOD PRESSURE</a:t>
            </a:r>
          </a:p>
          <a:p>
            <a:pPr>
              <a:spcBef>
                <a:spcPts val="1200"/>
              </a:spcBef>
            </a:pPr>
            <a:r>
              <a:rPr lang="en-US" b="1" dirty="0"/>
              <a:t>Office blood pressure</a:t>
            </a:r>
            <a:r>
              <a:rPr lang="en-US" dirty="0"/>
              <a:t>: 164/100 mmHg </a:t>
            </a:r>
          </a:p>
          <a:p>
            <a:pPr>
              <a:spcBef>
                <a:spcPts val="1200"/>
              </a:spcBef>
            </a:pPr>
            <a:r>
              <a:rPr lang="en-US" b="1" dirty="0"/>
              <a:t>Pulse</a:t>
            </a:r>
            <a:r>
              <a:rPr lang="en-US" dirty="0"/>
              <a:t>: 75bpm, regular</a:t>
            </a:r>
            <a:endParaRPr lang="en-US" b="1" dirty="0"/>
          </a:p>
          <a:p>
            <a:pPr>
              <a:spcBef>
                <a:spcPts val="1200"/>
              </a:spcBef>
            </a:pPr>
            <a:r>
              <a:rPr lang="en-US" b="1" dirty="0"/>
              <a:t>Mean home blood pressure:</a:t>
            </a:r>
            <a:r>
              <a:rPr lang="en-US" dirty="0"/>
              <a:t>148/96 mmHg</a:t>
            </a:r>
          </a:p>
        </p:txBody>
      </p:sp>
      <p:sp>
        <p:nvSpPr>
          <p:cNvPr id="11" name="Slide Number Placeholder 4">
            <a:extLst>
              <a:ext uri="{FF2B5EF4-FFF2-40B4-BE49-F238E27FC236}">
                <a16:creationId xmlns:a16="http://schemas.microsoft.com/office/drawing/2014/main" id="{1C0CCD45-56FA-274E-87B1-B97EEBBF5113}"/>
              </a:ext>
            </a:extLst>
          </p:cNvPr>
          <p:cNvSpPr>
            <a:spLocks noGrp="1"/>
          </p:cNvSpPr>
          <p:nvPr>
            <p:ph type="sldNum" sz="quarter" idx="12"/>
          </p:nvPr>
        </p:nvSpPr>
        <p:spPr>
          <a:xfrm>
            <a:off x="0" y="6573521"/>
            <a:ext cx="548640" cy="254000"/>
          </a:xfrm>
        </p:spPr>
        <p:txBody>
          <a:bodyPr/>
          <a:lstStyle/>
          <a:p>
            <a:fld id="{94BD25F3-487B-4155-B89E-4C647BBB8B21}" type="slidenum">
              <a:rPr lang="en-AU" smtClean="0"/>
              <a:t>24</a:t>
            </a:fld>
            <a:endParaRPr lang="en-AU"/>
          </a:p>
        </p:txBody>
      </p:sp>
      <p:pic>
        <p:nvPicPr>
          <p:cNvPr id="12" name="Picture 11" descr="A person wearing glasses&#10;&#10;Description automatically generated with medium confidence">
            <a:extLst>
              <a:ext uri="{FF2B5EF4-FFF2-40B4-BE49-F238E27FC236}">
                <a16:creationId xmlns:a16="http://schemas.microsoft.com/office/drawing/2014/main" id="{BAE8FA16-9A89-BF41-9B88-80E32195AC89}"/>
              </a:ext>
            </a:extLst>
          </p:cNvPr>
          <p:cNvPicPr>
            <a:picLocks noChangeAspect="1"/>
          </p:cNvPicPr>
          <p:nvPr/>
        </p:nvPicPr>
        <p:blipFill rotWithShape="1">
          <a:blip r:embed="rId2">
            <a:extLst>
              <a:ext uri="{28A0092B-C50C-407E-A947-70E740481C1C}">
                <a14:useLocalDpi xmlns:a14="http://schemas.microsoft.com/office/drawing/2010/main" val="0"/>
              </a:ext>
            </a:extLst>
          </a:blip>
          <a:srcRect l="20763"/>
          <a:stretch/>
        </p:blipFill>
        <p:spPr>
          <a:xfrm>
            <a:off x="0" y="2642342"/>
            <a:ext cx="2628802" cy="2211765"/>
          </a:xfrm>
          <a:prstGeom prst="rect">
            <a:avLst/>
          </a:prstGeom>
        </p:spPr>
      </p:pic>
    </p:spTree>
    <p:extLst>
      <p:ext uri="{BB962C8B-B14F-4D97-AF65-F5344CB8AC3E}">
        <p14:creationId xmlns:p14="http://schemas.microsoft.com/office/powerpoint/2010/main" val="13738545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40A407-5F2E-E244-A9C2-66DF42E6F5DA}"/>
              </a:ext>
            </a:extLst>
          </p:cNvPr>
          <p:cNvSpPr>
            <a:spLocks noGrp="1"/>
          </p:cNvSpPr>
          <p:nvPr>
            <p:ph type="title"/>
          </p:nvPr>
        </p:nvSpPr>
        <p:spPr>
          <a:xfrm>
            <a:off x="1368000" y="1001090"/>
            <a:ext cx="9120000" cy="850439"/>
          </a:xfrm>
        </p:spPr>
        <p:txBody>
          <a:bodyPr/>
          <a:lstStyle/>
          <a:p>
            <a:r>
              <a:rPr lang="en-GB" dirty="0"/>
              <a:t>Reflection</a:t>
            </a:r>
            <a:br>
              <a:rPr lang="en-GB" dirty="0"/>
            </a:br>
            <a:endParaRPr lang="en-US" dirty="0"/>
          </a:p>
        </p:txBody>
      </p:sp>
      <p:sp>
        <p:nvSpPr>
          <p:cNvPr id="5" name="Content Placeholder 4">
            <a:extLst>
              <a:ext uri="{FF2B5EF4-FFF2-40B4-BE49-F238E27FC236}">
                <a16:creationId xmlns:a16="http://schemas.microsoft.com/office/drawing/2014/main" id="{0D3C8E75-987C-F34B-AC82-C9175530198E}"/>
              </a:ext>
            </a:extLst>
          </p:cNvPr>
          <p:cNvSpPr>
            <a:spLocks noGrp="1"/>
          </p:cNvSpPr>
          <p:nvPr>
            <p:ph idx="1"/>
          </p:nvPr>
        </p:nvSpPr>
        <p:spPr>
          <a:xfrm>
            <a:off x="1368000" y="2200559"/>
            <a:ext cx="8666954" cy="3656351"/>
          </a:xfrm>
        </p:spPr>
        <p:txBody>
          <a:bodyPr>
            <a:normAutofit/>
          </a:bodyPr>
          <a:lstStyle/>
          <a:p>
            <a:endParaRPr lang="en-US" sz="1800" dirty="0"/>
          </a:p>
          <a:p>
            <a:pPr lvl="2"/>
            <a:r>
              <a:rPr lang="en-US" sz="1800" dirty="0"/>
              <a:t>List any stroke (or cardiovascular disease) risk factors identified for </a:t>
            </a:r>
            <a:r>
              <a:rPr lang="en-GB" sz="1800" dirty="0"/>
              <a:t>David so far</a:t>
            </a:r>
          </a:p>
          <a:p>
            <a:pPr lvl="2"/>
            <a:endParaRPr lang="en-GB" sz="1800" dirty="0"/>
          </a:p>
          <a:p>
            <a:pPr lvl="2"/>
            <a:r>
              <a:rPr lang="en-GB" sz="1800" dirty="0"/>
              <a:t>Consider how many patients with these risk factors you have seen in your practice in the past 4 weeks </a:t>
            </a:r>
          </a:p>
          <a:p>
            <a:endParaRPr lang="en-US" dirty="0"/>
          </a:p>
        </p:txBody>
      </p:sp>
      <p:sp>
        <p:nvSpPr>
          <p:cNvPr id="6" name="Text Placeholder 6">
            <a:extLst>
              <a:ext uri="{FF2B5EF4-FFF2-40B4-BE49-F238E27FC236}">
                <a16:creationId xmlns:a16="http://schemas.microsoft.com/office/drawing/2014/main" id="{F4EC50AB-DD60-9A4B-A1FB-C252F498065F}"/>
              </a:ext>
            </a:extLst>
          </p:cNvPr>
          <p:cNvSpPr txBox="1">
            <a:spLocks/>
          </p:cNvSpPr>
          <p:nvPr/>
        </p:nvSpPr>
        <p:spPr>
          <a:xfrm>
            <a:off x="1368000" y="1630225"/>
            <a:ext cx="8434368" cy="1069780"/>
          </a:xfrm>
          <a:prstGeom prst="rect">
            <a:avLst/>
          </a:prstGeom>
        </p:spPr>
        <p:txBody>
          <a:bodyPr/>
          <a:lstStyle>
            <a:lvl1pPr marL="0" indent="0" algn="l" defTabSz="914400" rtl="0" eaLnBrk="1" latinLnBrk="0" hangingPunct="1">
              <a:lnSpc>
                <a:spcPct val="105000"/>
              </a:lnSpc>
              <a:spcBef>
                <a:spcPts val="0"/>
              </a:spcBef>
              <a:spcAft>
                <a:spcPts val="975"/>
              </a:spcAft>
              <a:buFont typeface="Calibri" panose="020F0502020204030204" pitchFamily="34" charset="0"/>
              <a:buChar char="﻿"/>
              <a:defRPr sz="1900" kern="1200">
                <a:solidFill>
                  <a:schemeClr val="tx1"/>
                </a:solidFill>
                <a:latin typeface="+mn-lt"/>
                <a:ea typeface="+mn-ea"/>
                <a:cs typeface="+mn-cs"/>
              </a:defRPr>
            </a:lvl1pPr>
            <a:lvl2pPr marL="0" indent="0" algn="l" defTabSz="914400" rtl="0" eaLnBrk="1" latinLnBrk="0" hangingPunct="1">
              <a:lnSpc>
                <a:spcPct val="105000"/>
              </a:lnSpc>
              <a:spcBef>
                <a:spcPts val="0"/>
              </a:spcBef>
              <a:spcAft>
                <a:spcPts val="1280"/>
              </a:spcAft>
              <a:buFont typeface="Calibri" panose="020F0502020204030204" pitchFamily="34" charset="0"/>
              <a:buChar char="﻿"/>
              <a:defRPr sz="1600" kern="1200">
                <a:solidFill>
                  <a:schemeClr val="tx1"/>
                </a:solidFill>
                <a:latin typeface="+mn-lt"/>
                <a:ea typeface="+mn-ea"/>
                <a:cs typeface="+mn-cs"/>
              </a:defRPr>
            </a:lvl2pPr>
            <a:lvl3pPr marL="144000" indent="-144000" algn="l" defTabSz="914400" rtl="0" eaLnBrk="1" latinLnBrk="0" hangingPunct="1">
              <a:lnSpc>
                <a:spcPct val="105000"/>
              </a:lnSpc>
              <a:spcBef>
                <a:spcPts val="0"/>
              </a:spcBef>
              <a:spcAft>
                <a:spcPts val="575"/>
              </a:spcAft>
              <a:buFontTx/>
              <a:buBlip>
                <a:blip r:embed="rId2"/>
              </a:buBlip>
              <a:defRPr sz="1600" kern="1200">
                <a:solidFill>
                  <a:schemeClr val="tx1"/>
                </a:solidFill>
                <a:latin typeface="+mn-lt"/>
                <a:ea typeface="+mn-ea"/>
                <a:cs typeface="+mn-cs"/>
              </a:defRPr>
            </a:lvl3pPr>
            <a:lvl4pPr marL="288000" indent="-144000" algn="l" defTabSz="914400" rtl="0" eaLnBrk="1" latinLnBrk="0" hangingPunct="1">
              <a:lnSpc>
                <a:spcPct val="105000"/>
              </a:lnSpc>
              <a:spcBef>
                <a:spcPts val="0"/>
              </a:spcBef>
              <a:spcAft>
                <a:spcPts val="575"/>
              </a:spcAft>
              <a:buFontTx/>
              <a:buBlip>
                <a:blip r:embed="rId2"/>
              </a:buBlip>
              <a:defRPr sz="1600" kern="1200">
                <a:solidFill>
                  <a:schemeClr val="tx1"/>
                </a:solidFill>
                <a:latin typeface="+mn-lt"/>
                <a:ea typeface="+mn-ea"/>
                <a:cs typeface="+mn-cs"/>
              </a:defRPr>
            </a:lvl4pPr>
            <a:lvl5pPr marL="432000" indent="-144000" algn="l" defTabSz="914400" rtl="0" eaLnBrk="1" latinLnBrk="0" hangingPunct="1">
              <a:lnSpc>
                <a:spcPct val="105000"/>
              </a:lnSpc>
              <a:spcBef>
                <a:spcPts val="0"/>
              </a:spcBef>
              <a:spcAft>
                <a:spcPts val="575"/>
              </a:spcAft>
              <a:buFontTx/>
              <a:buBlip>
                <a:blip r:embed="rId2"/>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1" dirty="0">
                <a:solidFill>
                  <a:schemeClr val="accent1">
                    <a:lumMod val="75000"/>
                  </a:schemeClr>
                </a:solidFill>
              </a:rPr>
              <a:t>Before progressing, take a moment to consider how often you see patients with risk factors for stroke (or cardiovascular disease)</a:t>
            </a:r>
            <a:endParaRPr lang="en-AU" sz="1800" b="1" dirty="0">
              <a:solidFill>
                <a:schemeClr val="accent1">
                  <a:lumMod val="75000"/>
                </a:schemeClr>
              </a:solidFill>
            </a:endParaRPr>
          </a:p>
        </p:txBody>
      </p:sp>
      <p:sp>
        <p:nvSpPr>
          <p:cNvPr id="7" name="Slide Number Placeholder 4">
            <a:extLst>
              <a:ext uri="{FF2B5EF4-FFF2-40B4-BE49-F238E27FC236}">
                <a16:creationId xmlns:a16="http://schemas.microsoft.com/office/drawing/2014/main" id="{F5B53544-C607-F645-A75C-43B472947FE0}"/>
              </a:ext>
            </a:extLst>
          </p:cNvPr>
          <p:cNvSpPr>
            <a:spLocks noGrp="1"/>
          </p:cNvSpPr>
          <p:nvPr>
            <p:ph type="sldNum" sz="quarter" idx="12"/>
          </p:nvPr>
        </p:nvSpPr>
        <p:spPr>
          <a:xfrm>
            <a:off x="0" y="6573521"/>
            <a:ext cx="548640" cy="254000"/>
          </a:xfrm>
        </p:spPr>
        <p:txBody>
          <a:bodyPr/>
          <a:lstStyle/>
          <a:p>
            <a:fld id="{94BD25F3-487B-4155-B89E-4C647BBB8B21}" type="slidenum">
              <a:rPr lang="en-AU" smtClean="0"/>
              <a:t>25</a:t>
            </a:fld>
            <a:endParaRPr lang="en-AU"/>
          </a:p>
        </p:txBody>
      </p:sp>
    </p:spTree>
    <p:extLst>
      <p:ext uri="{BB962C8B-B14F-4D97-AF65-F5344CB8AC3E}">
        <p14:creationId xmlns:p14="http://schemas.microsoft.com/office/powerpoint/2010/main" val="11967483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40A407-5F2E-E244-A9C2-66DF42E6F5DA}"/>
              </a:ext>
            </a:extLst>
          </p:cNvPr>
          <p:cNvSpPr>
            <a:spLocks noGrp="1"/>
          </p:cNvSpPr>
          <p:nvPr>
            <p:ph type="title"/>
          </p:nvPr>
        </p:nvSpPr>
        <p:spPr>
          <a:xfrm>
            <a:off x="1368000" y="1001090"/>
            <a:ext cx="9120000" cy="850439"/>
          </a:xfrm>
        </p:spPr>
        <p:txBody>
          <a:bodyPr/>
          <a:lstStyle/>
          <a:p>
            <a:r>
              <a:rPr lang="en-GB" dirty="0"/>
              <a:t>David’s risk factors for stroke</a:t>
            </a:r>
            <a:endParaRPr lang="en-US" dirty="0"/>
          </a:p>
        </p:txBody>
      </p:sp>
      <p:graphicFrame>
        <p:nvGraphicFramePr>
          <p:cNvPr id="6" name="Table 5">
            <a:extLst>
              <a:ext uri="{FF2B5EF4-FFF2-40B4-BE49-F238E27FC236}">
                <a16:creationId xmlns:a16="http://schemas.microsoft.com/office/drawing/2014/main" id="{8BD1C559-210B-3742-BE1E-3EE4AFE22EF3}"/>
              </a:ext>
            </a:extLst>
          </p:cNvPr>
          <p:cNvGraphicFramePr>
            <a:graphicFrameLocks noGrp="1"/>
          </p:cNvGraphicFramePr>
          <p:nvPr>
            <p:extLst>
              <p:ext uri="{D42A27DB-BD31-4B8C-83A1-F6EECF244321}">
                <p14:modId xmlns:p14="http://schemas.microsoft.com/office/powerpoint/2010/main" val="2003496282"/>
              </p:ext>
            </p:extLst>
          </p:nvPr>
        </p:nvGraphicFramePr>
        <p:xfrm>
          <a:off x="773874" y="1851529"/>
          <a:ext cx="4844140" cy="4195388"/>
        </p:xfrm>
        <a:graphic>
          <a:graphicData uri="http://schemas.openxmlformats.org/drawingml/2006/table">
            <a:tbl>
              <a:tblPr firstRow="1" bandRow="1">
                <a:tableStyleId>{6E25E649-3F16-4E02-A733-19D2CDBF48F0}</a:tableStyleId>
              </a:tblPr>
              <a:tblGrid>
                <a:gridCol w="3390094">
                  <a:extLst>
                    <a:ext uri="{9D8B030D-6E8A-4147-A177-3AD203B41FA5}">
                      <a16:colId xmlns:a16="http://schemas.microsoft.com/office/drawing/2014/main" val="1617776392"/>
                    </a:ext>
                  </a:extLst>
                </a:gridCol>
                <a:gridCol w="1454046">
                  <a:extLst>
                    <a:ext uri="{9D8B030D-6E8A-4147-A177-3AD203B41FA5}">
                      <a16:colId xmlns:a16="http://schemas.microsoft.com/office/drawing/2014/main" val="2796495546"/>
                    </a:ext>
                  </a:extLst>
                </a:gridCol>
              </a:tblGrid>
              <a:tr h="486988">
                <a:tc>
                  <a:txBody>
                    <a:bodyPr/>
                    <a:lstStyle/>
                    <a:p>
                      <a:r>
                        <a:rPr lang="en-GB" dirty="0"/>
                        <a:t>Modifiable risk factors</a:t>
                      </a:r>
                      <a:endParaRPr lang="en-AU" baseline="30000" dirty="0"/>
                    </a:p>
                  </a:txBody>
                  <a:tcPr anchor="ctr">
                    <a:solidFill>
                      <a:schemeClr val="accent1"/>
                    </a:solidFill>
                  </a:tcPr>
                </a:tc>
                <a:tc>
                  <a:txBody>
                    <a:bodyPr/>
                    <a:lstStyle/>
                    <a:p>
                      <a:pPr algn="ctr"/>
                      <a:r>
                        <a:rPr lang="en-GB" baseline="0" dirty="0"/>
                        <a:t>David</a:t>
                      </a:r>
                      <a:endParaRPr lang="en-AU" baseline="0" dirty="0"/>
                    </a:p>
                  </a:txBody>
                  <a:tcPr anchor="ctr">
                    <a:solidFill>
                      <a:schemeClr val="accent1"/>
                    </a:solidFill>
                  </a:tcPr>
                </a:tc>
                <a:extLst>
                  <a:ext uri="{0D108BD9-81ED-4DB2-BD59-A6C34878D82A}">
                    <a16:rowId xmlns:a16="http://schemas.microsoft.com/office/drawing/2014/main" val="377989210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Hypertension</a:t>
                      </a:r>
                      <a:endParaRPr lang="en-US" sz="1800" baseline="30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dirty="0">
                          <a:sym typeface="Wingdings" panose="05000000000000000000" pitchFamily="2" charset="2"/>
                        </a:rPr>
                        <a:t></a:t>
                      </a:r>
                      <a:endParaRPr lang="en-US" sz="1800" baseline="0" dirty="0"/>
                    </a:p>
                  </a:txBody>
                  <a:tcPr/>
                </a:tc>
                <a:extLst>
                  <a:ext uri="{0D108BD9-81ED-4DB2-BD59-A6C34878D82A}">
                    <a16:rowId xmlns:a16="http://schemas.microsoft.com/office/drawing/2014/main" val="34137636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Current smoking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dirty="0"/>
                    </a:p>
                  </a:txBody>
                  <a:tcPr/>
                </a:tc>
                <a:extLst>
                  <a:ext uri="{0D108BD9-81ED-4DB2-BD59-A6C34878D82A}">
                    <a16:rowId xmlns:a16="http://schemas.microsoft.com/office/drawing/2014/main" val="2864265649"/>
                  </a:ext>
                </a:extLst>
              </a:tr>
              <a:tr h="370840">
                <a:tc>
                  <a:txBody>
                    <a:bodyPr/>
                    <a:lstStyle/>
                    <a:p>
                      <a:r>
                        <a:rPr lang="en-GB" dirty="0"/>
                        <a:t>Waist-to-hip ratio</a:t>
                      </a:r>
                      <a:endParaRPr lang="en-AU"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dirty="0">
                          <a:sym typeface="Wingdings" panose="05000000000000000000" pitchFamily="2" charset="2"/>
                        </a:rPr>
                        <a:t></a:t>
                      </a:r>
                      <a:endParaRPr lang="en-US" sz="1800" baseline="0" dirty="0"/>
                    </a:p>
                  </a:txBody>
                  <a:tcPr/>
                </a:tc>
                <a:extLst>
                  <a:ext uri="{0D108BD9-81ED-4DB2-BD59-A6C34878D82A}">
                    <a16:rowId xmlns:a16="http://schemas.microsoft.com/office/drawing/2014/main" val="2572636556"/>
                  </a:ext>
                </a:extLst>
              </a:tr>
              <a:tr h="370840">
                <a:tc>
                  <a:txBody>
                    <a:bodyPr/>
                    <a:lstStyle/>
                    <a:p>
                      <a:r>
                        <a:rPr lang="en-GB" dirty="0"/>
                        <a:t>Poor diet</a:t>
                      </a:r>
                      <a:endParaRPr lang="en-AU" dirty="0"/>
                    </a:p>
                  </a:txBody>
                  <a:tcPr/>
                </a:tc>
                <a:tc>
                  <a:txBody>
                    <a:bodyPr/>
                    <a:lstStyle/>
                    <a:p>
                      <a:pPr algn="ctr"/>
                      <a:endParaRPr lang="en-AU" dirty="0"/>
                    </a:p>
                  </a:txBody>
                  <a:tcPr/>
                </a:tc>
                <a:extLst>
                  <a:ext uri="{0D108BD9-81ED-4DB2-BD59-A6C34878D82A}">
                    <a16:rowId xmlns:a16="http://schemas.microsoft.com/office/drawing/2014/main" val="412410494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Physical inactivity</a:t>
                      </a:r>
                      <a:endParaRPr lang="en-AU"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dirty="0">
                          <a:sym typeface="Wingdings" panose="05000000000000000000" pitchFamily="2" charset="2"/>
                        </a:rPr>
                        <a:t></a:t>
                      </a:r>
                      <a:endParaRPr lang="en-AU" dirty="0"/>
                    </a:p>
                  </a:txBody>
                  <a:tcPr/>
                </a:tc>
                <a:extLst>
                  <a:ext uri="{0D108BD9-81ED-4DB2-BD59-A6C34878D82A}">
                    <a16:rowId xmlns:a16="http://schemas.microsoft.com/office/drawing/2014/main" val="298925753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Diabetes mellitus</a:t>
                      </a:r>
                      <a:endParaRPr lang="en-AU"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AU" dirty="0"/>
                    </a:p>
                  </a:txBody>
                  <a:tcPr/>
                </a:tc>
                <a:extLst>
                  <a:ext uri="{0D108BD9-81ED-4DB2-BD59-A6C34878D82A}">
                    <a16:rowId xmlns:a16="http://schemas.microsoft.com/office/drawing/2014/main" val="68980534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Alcohol consumption</a:t>
                      </a:r>
                      <a:endParaRPr lang="en-AU"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AU" dirty="0"/>
                    </a:p>
                  </a:txBody>
                  <a:tcPr/>
                </a:tc>
                <a:extLst>
                  <a:ext uri="{0D108BD9-81ED-4DB2-BD59-A6C34878D82A}">
                    <a16:rowId xmlns:a16="http://schemas.microsoft.com/office/drawing/2014/main" val="56372716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Psychosocial stress </a:t>
                      </a:r>
                      <a:endParaRPr lang="en-AU"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AU" dirty="0"/>
                    </a:p>
                  </a:txBody>
                  <a:tcPr/>
                </a:tc>
                <a:extLst>
                  <a:ext uri="{0D108BD9-81ED-4DB2-BD59-A6C34878D82A}">
                    <a16:rowId xmlns:a16="http://schemas.microsoft.com/office/drawing/2014/main" val="427024196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Cardiac causes</a:t>
                      </a:r>
                      <a:endParaRPr lang="en-US" sz="1800" baseline="30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aseline="0" dirty="0"/>
                        <a:t>–</a:t>
                      </a:r>
                    </a:p>
                  </a:txBody>
                  <a:tcPr/>
                </a:tc>
                <a:extLst>
                  <a:ext uri="{0D108BD9-81ED-4DB2-BD59-A6C34878D82A}">
                    <a16:rowId xmlns:a16="http://schemas.microsoft.com/office/drawing/2014/main" val="122645764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Ratio of apolipoproteins B to A1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a:t>
                      </a:r>
                    </a:p>
                  </a:txBody>
                  <a:tcPr/>
                </a:tc>
                <a:extLst>
                  <a:ext uri="{0D108BD9-81ED-4DB2-BD59-A6C34878D82A}">
                    <a16:rowId xmlns:a16="http://schemas.microsoft.com/office/drawing/2014/main" val="3420554694"/>
                  </a:ext>
                </a:extLst>
              </a:tr>
            </a:tbl>
          </a:graphicData>
        </a:graphic>
      </p:graphicFrame>
      <p:graphicFrame>
        <p:nvGraphicFramePr>
          <p:cNvPr id="7" name="Table 6">
            <a:extLst>
              <a:ext uri="{FF2B5EF4-FFF2-40B4-BE49-F238E27FC236}">
                <a16:creationId xmlns:a16="http://schemas.microsoft.com/office/drawing/2014/main" id="{6C8B1595-894E-D742-B610-E26A95CF7F0D}"/>
              </a:ext>
            </a:extLst>
          </p:cNvPr>
          <p:cNvGraphicFramePr>
            <a:graphicFrameLocks noGrp="1"/>
          </p:cNvGraphicFramePr>
          <p:nvPr>
            <p:extLst>
              <p:ext uri="{D42A27DB-BD31-4B8C-83A1-F6EECF244321}">
                <p14:modId xmlns:p14="http://schemas.microsoft.com/office/powerpoint/2010/main" val="2548298245"/>
              </p:ext>
            </p:extLst>
          </p:nvPr>
        </p:nvGraphicFramePr>
        <p:xfrm>
          <a:off x="6573986" y="1851529"/>
          <a:ext cx="4844140" cy="1970348"/>
        </p:xfrm>
        <a:graphic>
          <a:graphicData uri="http://schemas.openxmlformats.org/drawingml/2006/table">
            <a:tbl>
              <a:tblPr firstRow="1" bandRow="1">
                <a:tableStyleId>{6E25E649-3F16-4E02-A733-19D2CDBF48F0}</a:tableStyleId>
              </a:tblPr>
              <a:tblGrid>
                <a:gridCol w="3390094">
                  <a:extLst>
                    <a:ext uri="{9D8B030D-6E8A-4147-A177-3AD203B41FA5}">
                      <a16:colId xmlns:a16="http://schemas.microsoft.com/office/drawing/2014/main" val="4268602906"/>
                    </a:ext>
                  </a:extLst>
                </a:gridCol>
                <a:gridCol w="1454046">
                  <a:extLst>
                    <a:ext uri="{9D8B030D-6E8A-4147-A177-3AD203B41FA5}">
                      <a16:colId xmlns:a16="http://schemas.microsoft.com/office/drawing/2014/main" val="3318918216"/>
                    </a:ext>
                  </a:extLst>
                </a:gridCol>
              </a:tblGrid>
              <a:tr h="486988">
                <a:tc>
                  <a:txBody>
                    <a:bodyPr/>
                    <a:lstStyle/>
                    <a:p>
                      <a:r>
                        <a:rPr lang="en-GB" dirty="0"/>
                        <a:t>Non-modifiable risk factors</a:t>
                      </a:r>
                      <a:endParaRPr lang="en-AU" baseline="30000" dirty="0"/>
                    </a:p>
                  </a:txBody>
                  <a:tcPr anchor="ctr"/>
                </a:tc>
                <a:tc>
                  <a:txBody>
                    <a:bodyPr/>
                    <a:lstStyle/>
                    <a:p>
                      <a:pPr algn="ctr"/>
                      <a:r>
                        <a:rPr lang="en-GB" baseline="0" dirty="0"/>
                        <a:t>David</a:t>
                      </a:r>
                      <a:endParaRPr lang="en-AU" baseline="0" dirty="0"/>
                    </a:p>
                  </a:txBody>
                  <a:tcPr anchor="ctr"/>
                </a:tc>
                <a:extLst>
                  <a:ext uri="{0D108BD9-81ED-4DB2-BD59-A6C34878D82A}">
                    <a16:rowId xmlns:a16="http://schemas.microsoft.com/office/drawing/2014/main" val="399364128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Age</a:t>
                      </a:r>
                      <a:endParaRPr lang="en-US" sz="1800" baseline="30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dirty="0">
                          <a:sym typeface="Wingdings" panose="05000000000000000000" pitchFamily="2" charset="2"/>
                        </a:rPr>
                        <a:t></a:t>
                      </a:r>
                      <a:endParaRPr lang="en-US" sz="1800" baseline="0" dirty="0"/>
                    </a:p>
                  </a:txBody>
                  <a:tcPr/>
                </a:tc>
                <a:extLst>
                  <a:ext uri="{0D108BD9-81ED-4DB2-BD59-A6C34878D82A}">
                    <a16:rowId xmlns:a16="http://schemas.microsoft.com/office/drawing/2014/main" val="420460175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Female gender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dirty="0"/>
                    </a:p>
                  </a:txBody>
                  <a:tcPr/>
                </a:tc>
                <a:extLst>
                  <a:ext uri="{0D108BD9-81ED-4DB2-BD59-A6C34878D82A}">
                    <a16:rowId xmlns:a16="http://schemas.microsoft.com/office/drawing/2014/main" val="2851198962"/>
                  </a:ext>
                </a:extLst>
              </a:tr>
              <a:tr h="370840">
                <a:tc>
                  <a:txBody>
                    <a:bodyPr/>
                    <a:lstStyle/>
                    <a:p>
                      <a:r>
                        <a:rPr lang="en-GB" dirty="0"/>
                        <a:t>Ethnicity</a:t>
                      </a:r>
                      <a:endParaRPr lang="en-AU" dirty="0"/>
                    </a:p>
                  </a:txBody>
                  <a:tcPr/>
                </a:tc>
                <a:tc>
                  <a:txBody>
                    <a:bodyPr/>
                    <a:lstStyle/>
                    <a:p>
                      <a:pPr algn="ctr"/>
                      <a:endParaRPr lang="en-AU" dirty="0"/>
                    </a:p>
                  </a:txBody>
                  <a:tcPr/>
                </a:tc>
                <a:extLst>
                  <a:ext uri="{0D108BD9-81ED-4DB2-BD59-A6C34878D82A}">
                    <a16:rowId xmlns:a16="http://schemas.microsoft.com/office/drawing/2014/main" val="2333956335"/>
                  </a:ext>
                </a:extLst>
              </a:tr>
              <a:tr h="370840">
                <a:tc>
                  <a:txBody>
                    <a:bodyPr/>
                    <a:lstStyle/>
                    <a:p>
                      <a:r>
                        <a:rPr lang="en-GB" dirty="0"/>
                        <a:t>Genetics</a:t>
                      </a:r>
                      <a:endParaRPr lang="en-AU"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dirty="0">
                          <a:sym typeface="Wingdings" panose="05000000000000000000" pitchFamily="2" charset="2"/>
                        </a:rPr>
                        <a:t>?</a:t>
                      </a:r>
                      <a:endParaRPr lang="en-AU" dirty="0"/>
                    </a:p>
                  </a:txBody>
                  <a:tcPr/>
                </a:tc>
                <a:extLst>
                  <a:ext uri="{0D108BD9-81ED-4DB2-BD59-A6C34878D82A}">
                    <a16:rowId xmlns:a16="http://schemas.microsoft.com/office/drawing/2014/main" val="1420324359"/>
                  </a:ext>
                </a:extLst>
              </a:tr>
            </a:tbl>
          </a:graphicData>
        </a:graphic>
      </p:graphicFrame>
      <p:sp>
        <p:nvSpPr>
          <p:cNvPr id="8" name="TextBox 7">
            <a:extLst>
              <a:ext uri="{FF2B5EF4-FFF2-40B4-BE49-F238E27FC236}">
                <a16:creationId xmlns:a16="http://schemas.microsoft.com/office/drawing/2014/main" id="{3CDAD855-A757-EB4B-95DC-A965F4C23F44}"/>
              </a:ext>
            </a:extLst>
          </p:cNvPr>
          <p:cNvSpPr txBox="1"/>
          <p:nvPr/>
        </p:nvSpPr>
        <p:spPr>
          <a:xfrm>
            <a:off x="6573985" y="4171669"/>
            <a:ext cx="4844141" cy="1400383"/>
          </a:xfrm>
          <a:prstGeom prst="rect">
            <a:avLst/>
          </a:prstGeom>
          <a:noFill/>
          <a:ln>
            <a:solidFill>
              <a:schemeClr val="accent1"/>
            </a:solidFill>
          </a:ln>
        </p:spPr>
        <p:txBody>
          <a:bodyPr wrap="square" rtlCol="0">
            <a:spAutoFit/>
          </a:bodyPr>
          <a:lstStyle/>
          <a:p>
            <a:pPr algn="ctr">
              <a:spcBef>
                <a:spcPts val="600"/>
              </a:spcBef>
            </a:pPr>
            <a:r>
              <a:rPr lang="en-GB" sz="2000" b="1" dirty="0">
                <a:solidFill>
                  <a:schemeClr val="accent2"/>
                </a:solidFill>
              </a:rPr>
              <a:t>What does this information tell you about David’s risk of stroke?</a:t>
            </a:r>
          </a:p>
          <a:p>
            <a:pPr algn="ctr">
              <a:spcBef>
                <a:spcPts val="600"/>
              </a:spcBef>
            </a:pPr>
            <a:r>
              <a:rPr lang="en-GB" sz="2000" b="1" dirty="0">
                <a:solidFill>
                  <a:schemeClr val="accent2"/>
                </a:solidFill>
              </a:rPr>
              <a:t>Is he at high, medium or </a:t>
            </a:r>
            <a:br>
              <a:rPr lang="en-GB" sz="2000" b="1" dirty="0">
                <a:solidFill>
                  <a:schemeClr val="accent2"/>
                </a:solidFill>
              </a:rPr>
            </a:br>
            <a:r>
              <a:rPr lang="en-GB" sz="2000" b="1" dirty="0">
                <a:solidFill>
                  <a:schemeClr val="accent2"/>
                </a:solidFill>
              </a:rPr>
              <a:t>low risk of an event? </a:t>
            </a:r>
            <a:endParaRPr lang="en-AU" sz="2000" b="1" dirty="0">
              <a:solidFill>
                <a:schemeClr val="accent2"/>
              </a:solidFill>
            </a:endParaRPr>
          </a:p>
        </p:txBody>
      </p:sp>
      <p:sp>
        <p:nvSpPr>
          <p:cNvPr id="9" name="Slide Number Placeholder 4">
            <a:extLst>
              <a:ext uri="{FF2B5EF4-FFF2-40B4-BE49-F238E27FC236}">
                <a16:creationId xmlns:a16="http://schemas.microsoft.com/office/drawing/2014/main" id="{EDD69210-5F42-AE42-844C-AAA7204D4365}"/>
              </a:ext>
            </a:extLst>
          </p:cNvPr>
          <p:cNvSpPr>
            <a:spLocks noGrp="1"/>
          </p:cNvSpPr>
          <p:nvPr>
            <p:ph type="sldNum" sz="quarter" idx="12"/>
          </p:nvPr>
        </p:nvSpPr>
        <p:spPr>
          <a:xfrm>
            <a:off x="0" y="6573521"/>
            <a:ext cx="548640" cy="254000"/>
          </a:xfrm>
        </p:spPr>
        <p:txBody>
          <a:bodyPr/>
          <a:lstStyle/>
          <a:p>
            <a:fld id="{94BD25F3-487B-4155-B89E-4C647BBB8B21}" type="slidenum">
              <a:rPr lang="en-AU" smtClean="0"/>
              <a:t>26</a:t>
            </a:fld>
            <a:endParaRPr lang="en-AU"/>
          </a:p>
        </p:txBody>
      </p:sp>
    </p:spTree>
    <p:extLst>
      <p:ext uri="{BB962C8B-B14F-4D97-AF65-F5344CB8AC3E}">
        <p14:creationId xmlns:p14="http://schemas.microsoft.com/office/powerpoint/2010/main" val="12131281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9270FBC-7E64-874B-8B11-CE06EE99772B}"/>
              </a:ext>
            </a:extLst>
          </p:cNvPr>
          <p:cNvSpPr>
            <a:spLocks noGrp="1"/>
          </p:cNvSpPr>
          <p:nvPr>
            <p:ph type="ctrTitle"/>
          </p:nvPr>
        </p:nvSpPr>
        <p:spPr>
          <a:xfrm>
            <a:off x="128333" y="4543200"/>
            <a:ext cx="3714816" cy="1900800"/>
          </a:xfrm>
        </p:spPr>
        <p:txBody>
          <a:bodyPr/>
          <a:lstStyle/>
          <a:p>
            <a:r>
              <a:rPr lang="en-US" sz="3200" dirty="0"/>
              <a:t>Assessing absolute cardiovascular risk  </a:t>
            </a:r>
          </a:p>
        </p:txBody>
      </p:sp>
      <p:sp>
        <p:nvSpPr>
          <p:cNvPr id="5" name="Slide Number Placeholder 4">
            <a:extLst>
              <a:ext uri="{FF2B5EF4-FFF2-40B4-BE49-F238E27FC236}">
                <a16:creationId xmlns:a16="http://schemas.microsoft.com/office/drawing/2014/main" id="{24E07C75-2E03-3B40-9C68-A4A90B0E4D53}"/>
              </a:ext>
            </a:extLst>
          </p:cNvPr>
          <p:cNvSpPr>
            <a:spLocks noGrp="1"/>
          </p:cNvSpPr>
          <p:nvPr>
            <p:ph type="sldNum" sz="quarter" idx="4294967295"/>
          </p:nvPr>
        </p:nvSpPr>
        <p:spPr>
          <a:xfrm>
            <a:off x="0" y="6573838"/>
            <a:ext cx="549275" cy="254000"/>
          </a:xfrm>
        </p:spPr>
        <p:txBody>
          <a:bodyPr/>
          <a:lstStyle/>
          <a:p>
            <a:fld id="{94BD25F3-487B-4155-B89E-4C647BBB8B21}" type="slidenum">
              <a:rPr lang="en-AU" smtClean="0"/>
              <a:t>27</a:t>
            </a:fld>
            <a:endParaRPr lang="en-AU"/>
          </a:p>
        </p:txBody>
      </p:sp>
      <p:pic>
        <p:nvPicPr>
          <p:cNvPr id="4" name="Picture 3" descr="A black and white logo&#10;&#10;Description automatically generated with medium confidence">
            <a:extLst>
              <a:ext uri="{FF2B5EF4-FFF2-40B4-BE49-F238E27FC236}">
                <a16:creationId xmlns:a16="http://schemas.microsoft.com/office/drawing/2014/main" id="{FB0E9479-E1F3-8646-87D9-863E37002E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637" y="4450849"/>
            <a:ext cx="2630620" cy="751026"/>
          </a:xfrm>
          <a:prstGeom prst="rect">
            <a:avLst/>
          </a:prstGeom>
        </p:spPr>
      </p:pic>
    </p:spTree>
    <p:extLst>
      <p:ext uri="{BB962C8B-B14F-4D97-AF65-F5344CB8AC3E}">
        <p14:creationId xmlns:p14="http://schemas.microsoft.com/office/powerpoint/2010/main" val="34740562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9DA32B-0342-5D4E-A42B-7F92D3CEBC37}"/>
              </a:ext>
            </a:extLst>
          </p:cNvPr>
          <p:cNvSpPr/>
          <p:nvPr/>
        </p:nvSpPr>
        <p:spPr>
          <a:xfrm>
            <a:off x="1165412" y="2151529"/>
            <a:ext cx="3398670" cy="5916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D40A407-5F2E-E244-A9C2-66DF42E6F5DA}"/>
              </a:ext>
            </a:extLst>
          </p:cNvPr>
          <p:cNvSpPr>
            <a:spLocks noGrp="1"/>
          </p:cNvSpPr>
          <p:nvPr>
            <p:ph type="title"/>
          </p:nvPr>
        </p:nvSpPr>
        <p:spPr>
          <a:xfrm>
            <a:off x="1368000" y="1001090"/>
            <a:ext cx="9120000" cy="850439"/>
          </a:xfrm>
        </p:spPr>
        <p:txBody>
          <a:bodyPr/>
          <a:lstStyle/>
          <a:p>
            <a:r>
              <a:rPr lang="en-GB" dirty="0"/>
              <a:t>Cardiovascular disease risk assessment</a:t>
            </a:r>
            <a:endParaRPr lang="en-US" dirty="0"/>
          </a:p>
        </p:txBody>
      </p:sp>
      <p:sp>
        <p:nvSpPr>
          <p:cNvPr id="6" name="Text Placeholder 2">
            <a:extLst>
              <a:ext uri="{FF2B5EF4-FFF2-40B4-BE49-F238E27FC236}">
                <a16:creationId xmlns:a16="http://schemas.microsoft.com/office/drawing/2014/main" id="{8ABBCD6C-910E-3D47-AC7F-51991EDEBE1B}"/>
              </a:ext>
            </a:extLst>
          </p:cNvPr>
          <p:cNvSpPr txBox="1">
            <a:spLocks/>
          </p:cNvSpPr>
          <p:nvPr/>
        </p:nvSpPr>
        <p:spPr>
          <a:xfrm>
            <a:off x="563880" y="6569751"/>
            <a:ext cx="9689969" cy="144720"/>
          </a:xfrm>
          <a:prstGeom prst="rect">
            <a:avLst/>
          </a:prstGeom>
        </p:spPr>
        <p:txBody>
          <a:bodyPr/>
          <a:lstStyle>
            <a:lvl1pPr marL="0" indent="0" algn="l" defTabSz="914400" rtl="0" eaLnBrk="1" latinLnBrk="0" hangingPunct="1">
              <a:lnSpc>
                <a:spcPct val="105000"/>
              </a:lnSpc>
              <a:spcBef>
                <a:spcPts val="0"/>
              </a:spcBef>
              <a:spcAft>
                <a:spcPts val="975"/>
              </a:spcAft>
              <a:buFont typeface="Calibri" panose="020F0502020204030204" pitchFamily="34" charset="0"/>
              <a:buChar char="﻿"/>
              <a:defRPr sz="1900" kern="1200">
                <a:solidFill>
                  <a:schemeClr val="tx1"/>
                </a:solidFill>
                <a:latin typeface="+mn-lt"/>
                <a:ea typeface="+mn-ea"/>
                <a:cs typeface="+mn-cs"/>
              </a:defRPr>
            </a:lvl1pPr>
            <a:lvl2pPr marL="0" indent="0" algn="l" defTabSz="914400" rtl="0" eaLnBrk="1" latinLnBrk="0" hangingPunct="1">
              <a:lnSpc>
                <a:spcPct val="105000"/>
              </a:lnSpc>
              <a:spcBef>
                <a:spcPts val="0"/>
              </a:spcBef>
              <a:spcAft>
                <a:spcPts val="1280"/>
              </a:spcAft>
              <a:buFont typeface="Calibri" panose="020F0502020204030204" pitchFamily="34" charset="0"/>
              <a:buChar char="﻿"/>
              <a:defRPr sz="1600" kern="1200">
                <a:solidFill>
                  <a:schemeClr val="tx1"/>
                </a:solidFill>
                <a:latin typeface="+mn-lt"/>
                <a:ea typeface="+mn-ea"/>
                <a:cs typeface="+mn-cs"/>
              </a:defRPr>
            </a:lvl2pPr>
            <a:lvl3pPr marL="144000" indent="-144000" algn="l" defTabSz="914400" rtl="0" eaLnBrk="1" latinLnBrk="0" hangingPunct="1">
              <a:lnSpc>
                <a:spcPct val="105000"/>
              </a:lnSpc>
              <a:spcBef>
                <a:spcPts val="0"/>
              </a:spcBef>
              <a:spcAft>
                <a:spcPts val="575"/>
              </a:spcAft>
              <a:buFontTx/>
              <a:buBlip>
                <a:blip r:embed="rId2"/>
              </a:buBlip>
              <a:defRPr sz="1600" kern="1200">
                <a:solidFill>
                  <a:schemeClr val="tx1"/>
                </a:solidFill>
                <a:latin typeface="+mn-lt"/>
                <a:ea typeface="+mn-ea"/>
                <a:cs typeface="+mn-cs"/>
              </a:defRPr>
            </a:lvl3pPr>
            <a:lvl4pPr marL="288000" indent="-144000" algn="l" defTabSz="914400" rtl="0" eaLnBrk="1" latinLnBrk="0" hangingPunct="1">
              <a:lnSpc>
                <a:spcPct val="105000"/>
              </a:lnSpc>
              <a:spcBef>
                <a:spcPts val="0"/>
              </a:spcBef>
              <a:spcAft>
                <a:spcPts val="575"/>
              </a:spcAft>
              <a:buFontTx/>
              <a:buBlip>
                <a:blip r:embed="rId2"/>
              </a:buBlip>
              <a:defRPr sz="1600" kern="1200">
                <a:solidFill>
                  <a:schemeClr val="tx1"/>
                </a:solidFill>
                <a:latin typeface="+mn-lt"/>
                <a:ea typeface="+mn-ea"/>
                <a:cs typeface="+mn-cs"/>
              </a:defRPr>
            </a:lvl4pPr>
            <a:lvl5pPr marL="432000" indent="-144000" algn="l" defTabSz="914400" rtl="0" eaLnBrk="1" latinLnBrk="0" hangingPunct="1">
              <a:lnSpc>
                <a:spcPct val="105000"/>
              </a:lnSpc>
              <a:spcBef>
                <a:spcPts val="0"/>
              </a:spcBef>
              <a:spcAft>
                <a:spcPts val="575"/>
              </a:spcAft>
              <a:buFontTx/>
              <a:buBlip>
                <a:blip r:embed="rId2"/>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900"/>
              <a:t>1. National Vascular Disease Prevention Alliance. </a:t>
            </a:r>
            <a:r>
              <a:rPr lang="en-US" sz="900"/>
              <a:t>Guidelines for the management of Absolute cardiovascular disease risk. 2012. </a:t>
            </a:r>
            <a:endParaRPr lang="en-AU" sz="900" dirty="0"/>
          </a:p>
        </p:txBody>
      </p:sp>
      <p:sp>
        <p:nvSpPr>
          <p:cNvPr id="7" name="Rectangle 6">
            <a:extLst>
              <a:ext uri="{FF2B5EF4-FFF2-40B4-BE49-F238E27FC236}">
                <a16:creationId xmlns:a16="http://schemas.microsoft.com/office/drawing/2014/main" id="{D6DF90C4-A3DD-B745-A5CD-1AC9E5633D03}"/>
              </a:ext>
            </a:extLst>
          </p:cNvPr>
          <p:cNvSpPr/>
          <p:nvPr/>
        </p:nvSpPr>
        <p:spPr>
          <a:xfrm>
            <a:off x="1831332" y="3873478"/>
            <a:ext cx="8487793" cy="1938992"/>
          </a:xfrm>
          <a:prstGeom prst="rect">
            <a:avLst/>
          </a:prstGeom>
        </p:spPr>
        <p:txBody>
          <a:bodyPr wrap="square">
            <a:spAutoFit/>
          </a:bodyPr>
          <a:lstStyle/>
          <a:p>
            <a:pPr algn="ctr"/>
            <a:r>
              <a:rPr lang="en-US" sz="2400" i="1" dirty="0">
                <a:solidFill>
                  <a:schemeClr val="accent2"/>
                </a:solidFill>
              </a:rPr>
              <a:t>“Assessment of cardiovascular disease (CVD) risk on the basis of the combined effect of multiple risk factors (absolute CVD risk) is more accurate than the use of individual risk factors, because the cumulative effects of multiple risk factors may be additive or synergistic.”</a:t>
            </a:r>
            <a:r>
              <a:rPr lang="en-US" sz="2400" baseline="30000" dirty="0">
                <a:solidFill>
                  <a:schemeClr val="accent2"/>
                </a:solidFill>
              </a:rPr>
              <a:t>1</a:t>
            </a:r>
            <a:endParaRPr lang="en-AU" sz="2400" baseline="30000" dirty="0">
              <a:solidFill>
                <a:schemeClr val="accent2"/>
              </a:solidFill>
            </a:endParaRPr>
          </a:p>
        </p:txBody>
      </p:sp>
      <p:sp>
        <p:nvSpPr>
          <p:cNvPr id="8" name="Rectangle 7">
            <a:extLst>
              <a:ext uri="{FF2B5EF4-FFF2-40B4-BE49-F238E27FC236}">
                <a16:creationId xmlns:a16="http://schemas.microsoft.com/office/drawing/2014/main" id="{1BCDF83E-0CAE-2142-B07D-1A293895646A}"/>
              </a:ext>
            </a:extLst>
          </p:cNvPr>
          <p:cNvSpPr/>
          <p:nvPr/>
        </p:nvSpPr>
        <p:spPr>
          <a:xfrm>
            <a:off x="4564082" y="1898151"/>
            <a:ext cx="6259918" cy="1384995"/>
          </a:xfrm>
          <a:prstGeom prst="rect">
            <a:avLst/>
          </a:prstGeom>
        </p:spPr>
        <p:txBody>
          <a:bodyPr wrap="square">
            <a:spAutoFit/>
          </a:bodyPr>
          <a:lstStyle/>
          <a:p>
            <a:r>
              <a:rPr lang="en-US" sz="3600" b="1" dirty="0">
                <a:solidFill>
                  <a:schemeClr val="accent2"/>
                </a:solidFill>
              </a:rPr>
              <a:t>64% </a:t>
            </a:r>
            <a:r>
              <a:rPr lang="en-US" sz="2400" dirty="0"/>
              <a:t>of the adult population in Australia have </a:t>
            </a:r>
            <a:r>
              <a:rPr lang="en-US" sz="2400" b="1" dirty="0">
                <a:solidFill>
                  <a:schemeClr val="accent2"/>
                </a:solidFill>
              </a:rPr>
              <a:t>three or more </a:t>
            </a:r>
            <a:r>
              <a:rPr lang="en-US" sz="2400" dirty="0"/>
              <a:t>modifiable risk factors for CVD</a:t>
            </a:r>
            <a:r>
              <a:rPr lang="en-US" sz="2400" baseline="30000" dirty="0"/>
              <a:t>1</a:t>
            </a:r>
            <a:endParaRPr lang="en-AU" sz="2400" baseline="30000" dirty="0"/>
          </a:p>
        </p:txBody>
      </p:sp>
      <p:pic>
        <p:nvPicPr>
          <p:cNvPr id="5" name="Picture 4">
            <a:extLst>
              <a:ext uri="{FF2B5EF4-FFF2-40B4-BE49-F238E27FC236}">
                <a16:creationId xmlns:a16="http://schemas.microsoft.com/office/drawing/2014/main" id="{0A56E343-EF95-A849-A4A5-D1FF2A136C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8000" y="1001090"/>
            <a:ext cx="3398670" cy="3398670"/>
          </a:xfrm>
          <a:prstGeom prst="rect">
            <a:avLst/>
          </a:prstGeom>
        </p:spPr>
      </p:pic>
      <p:sp>
        <p:nvSpPr>
          <p:cNvPr id="9" name="Slide Number Placeholder 4">
            <a:extLst>
              <a:ext uri="{FF2B5EF4-FFF2-40B4-BE49-F238E27FC236}">
                <a16:creationId xmlns:a16="http://schemas.microsoft.com/office/drawing/2014/main" id="{07CB279A-2399-8243-AE2E-D17FE21709AB}"/>
              </a:ext>
            </a:extLst>
          </p:cNvPr>
          <p:cNvSpPr>
            <a:spLocks noGrp="1"/>
          </p:cNvSpPr>
          <p:nvPr>
            <p:ph type="sldNum" sz="quarter" idx="12"/>
          </p:nvPr>
        </p:nvSpPr>
        <p:spPr>
          <a:xfrm>
            <a:off x="0" y="6573521"/>
            <a:ext cx="548640" cy="254000"/>
          </a:xfrm>
        </p:spPr>
        <p:txBody>
          <a:bodyPr/>
          <a:lstStyle/>
          <a:p>
            <a:fld id="{94BD25F3-487B-4155-B89E-4C647BBB8B21}" type="slidenum">
              <a:rPr lang="en-AU" smtClean="0"/>
              <a:t>28</a:t>
            </a:fld>
            <a:endParaRPr lang="en-AU"/>
          </a:p>
        </p:txBody>
      </p:sp>
    </p:spTree>
    <p:extLst>
      <p:ext uri="{BB962C8B-B14F-4D97-AF65-F5344CB8AC3E}">
        <p14:creationId xmlns:p14="http://schemas.microsoft.com/office/powerpoint/2010/main" val="9681072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253F2A-9F14-FB47-96B3-11BC1A87DC56}"/>
              </a:ext>
            </a:extLst>
          </p:cNvPr>
          <p:cNvSpPr/>
          <p:nvPr/>
        </p:nvSpPr>
        <p:spPr>
          <a:xfrm>
            <a:off x="1152144" y="2249424"/>
            <a:ext cx="3310128" cy="4023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D40A407-5F2E-E244-A9C2-66DF42E6F5DA}"/>
              </a:ext>
            </a:extLst>
          </p:cNvPr>
          <p:cNvSpPr>
            <a:spLocks noGrp="1"/>
          </p:cNvSpPr>
          <p:nvPr>
            <p:ph type="title"/>
          </p:nvPr>
        </p:nvSpPr>
        <p:spPr>
          <a:xfrm>
            <a:off x="1368000" y="1001090"/>
            <a:ext cx="9120000" cy="850439"/>
          </a:xfrm>
        </p:spPr>
        <p:txBody>
          <a:bodyPr/>
          <a:lstStyle/>
          <a:p>
            <a:r>
              <a:rPr lang="en-AU" sz="2800" dirty="0"/>
              <a:t>Having more than one risk factor magnifies </a:t>
            </a:r>
            <a:br>
              <a:rPr lang="en-AU" sz="2800" dirty="0"/>
            </a:br>
            <a:r>
              <a:rPr lang="en-AU" sz="2800" dirty="0"/>
              <a:t>the risk of disease</a:t>
            </a:r>
            <a:r>
              <a:rPr lang="en-AU" sz="2800" baseline="30000" dirty="0"/>
              <a:t>1</a:t>
            </a:r>
            <a:endParaRPr lang="en-US" dirty="0"/>
          </a:p>
        </p:txBody>
      </p:sp>
      <p:sp>
        <p:nvSpPr>
          <p:cNvPr id="6" name="Text Placeholder 2">
            <a:extLst>
              <a:ext uri="{FF2B5EF4-FFF2-40B4-BE49-F238E27FC236}">
                <a16:creationId xmlns:a16="http://schemas.microsoft.com/office/drawing/2014/main" id="{AFA2B0A9-A85A-5D4E-AE65-E8940E7237CA}"/>
              </a:ext>
            </a:extLst>
          </p:cNvPr>
          <p:cNvSpPr txBox="1">
            <a:spLocks/>
          </p:cNvSpPr>
          <p:nvPr/>
        </p:nvSpPr>
        <p:spPr>
          <a:xfrm>
            <a:off x="659185" y="6647178"/>
            <a:ext cx="9689969" cy="144720"/>
          </a:xfrm>
          <a:prstGeom prst="rect">
            <a:avLst/>
          </a:prstGeom>
        </p:spPr>
        <p:txBody>
          <a:bodyPr/>
          <a:lstStyle>
            <a:lvl1pPr marL="0" indent="0" algn="l" defTabSz="914400" rtl="0" eaLnBrk="1" latinLnBrk="0" hangingPunct="1">
              <a:lnSpc>
                <a:spcPct val="105000"/>
              </a:lnSpc>
              <a:spcBef>
                <a:spcPts val="0"/>
              </a:spcBef>
              <a:spcAft>
                <a:spcPts val="975"/>
              </a:spcAft>
              <a:buFont typeface="Calibri" panose="020F0502020204030204" pitchFamily="34" charset="0"/>
              <a:buChar char="﻿"/>
              <a:defRPr sz="1900" kern="1200">
                <a:solidFill>
                  <a:schemeClr val="tx1"/>
                </a:solidFill>
                <a:latin typeface="+mn-lt"/>
                <a:ea typeface="+mn-ea"/>
                <a:cs typeface="+mn-cs"/>
              </a:defRPr>
            </a:lvl1pPr>
            <a:lvl2pPr marL="0" indent="0" algn="l" defTabSz="914400" rtl="0" eaLnBrk="1" latinLnBrk="0" hangingPunct="1">
              <a:lnSpc>
                <a:spcPct val="105000"/>
              </a:lnSpc>
              <a:spcBef>
                <a:spcPts val="0"/>
              </a:spcBef>
              <a:spcAft>
                <a:spcPts val="1280"/>
              </a:spcAft>
              <a:buFont typeface="Calibri" panose="020F0502020204030204" pitchFamily="34" charset="0"/>
              <a:buChar char="﻿"/>
              <a:defRPr sz="1600" kern="1200">
                <a:solidFill>
                  <a:schemeClr val="tx1"/>
                </a:solidFill>
                <a:latin typeface="+mn-lt"/>
                <a:ea typeface="+mn-ea"/>
                <a:cs typeface="+mn-cs"/>
              </a:defRPr>
            </a:lvl2pPr>
            <a:lvl3pPr marL="144000" indent="-144000" algn="l" defTabSz="914400" rtl="0" eaLnBrk="1" latinLnBrk="0" hangingPunct="1">
              <a:lnSpc>
                <a:spcPct val="105000"/>
              </a:lnSpc>
              <a:spcBef>
                <a:spcPts val="0"/>
              </a:spcBef>
              <a:spcAft>
                <a:spcPts val="575"/>
              </a:spcAft>
              <a:buFontTx/>
              <a:buBlip>
                <a:blip r:embed="rId2"/>
              </a:buBlip>
              <a:defRPr sz="1600" kern="1200">
                <a:solidFill>
                  <a:schemeClr val="tx1"/>
                </a:solidFill>
                <a:latin typeface="+mn-lt"/>
                <a:ea typeface="+mn-ea"/>
                <a:cs typeface="+mn-cs"/>
              </a:defRPr>
            </a:lvl3pPr>
            <a:lvl4pPr marL="288000" indent="-144000" algn="l" defTabSz="914400" rtl="0" eaLnBrk="1" latinLnBrk="0" hangingPunct="1">
              <a:lnSpc>
                <a:spcPct val="105000"/>
              </a:lnSpc>
              <a:spcBef>
                <a:spcPts val="0"/>
              </a:spcBef>
              <a:spcAft>
                <a:spcPts val="575"/>
              </a:spcAft>
              <a:buFontTx/>
              <a:buBlip>
                <a:blip r:embed="rId2"/>
              </a:buBlip>
              <a:defRPr sz="1600" kern="1200">
                <a:solidFill>
                  <a:schemeClr val="tx1"/>
                </a:solidFill>
                <a:latin typeface="+mn-lt"/>
                <a:ea typeface="+mn-ea"/>
                <a:cs typeface="+mn-cs"/>
              </a:defRPr>
            </a:lvl4pPr>
            <a:lvl5pPr marL="432000" indent="-144000" algn="l" defTabSz="914400" rtl="0" eaLnBrk="1" latinLnBrk="0" hangingPunct="1">
              <a:lnSpc>
                <a:spcPct val="105000"/>
              </a:lnSpc>
              <a:spcBef>
                <a:spcPts val="0"/>
              </a:spcBef>
              <a:spcAft>
                <a:spcPts val="575"/>
              </a:spcAft>
              <a:buFontTx/>
              <a:buBlip>
                <a:blip r:embed="rId2"/>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900" dirty="0"/>
              <a:t>Adapted from: 1. AIHW: O’Brien K 2005. Living dangerously: Australians with multiple risk factors for cardiovascular disease. Bulletin No. 24. AIHW Cat. No. AUS 57. Canberra: AIHW.</a:t>
            </a:r>
          </a:p>
        </p:txBody>
      </p:sp>
      <p:sp>
        <p:nvSpPr>
          <p:cNvPr id="7" name="Rectangle 6">
            <a:extLst>
              <a:ext uri="{FF2B5EF4-FFF2-40B4-BE49-F238E27FC236}">
                <a16:creationId xmlns:a16="http://schemas.microsoft.com/office/drawing/2014/main" id="{AD34AC52-0218-554C-BB12-9A1A51A927E2}"/>
              </a:ext>
            </a:extLst>
          </p:cNvPr>
          <p:cNvSpPr/>
          <p:nvPr/>
        </p:nvSpPr>
        <p:spPr>
          <a:xfrm>
            <a:off x="659185" y="6070970"/>
            <a:ext cx="10332968" cy="523220"/>
          </a:xfrm>
          <a:prstGeom prst="rect">
            <a:avLst/>
          </a:prstGeom>
        </p:spPr>
        <p:txBody>
          <a:bodyPr wrap="square">
            <a:spAutoFit/>
          </a:bodyPr>
          <a:lstStyle/>
          <a:p>
            <a:r>
              <a:rPr lang="en-AU" sz="1400" dirty="0">
                <a:latin typeface="+mj-lt"/>
              </a:rPr>
              <a:t>*Risk factors include obesity, high blood pressure, high blood cholesterol, diabetes, physical inactivity, smoking, risky alcohol consumption, low vegetable consumption and low fruit consumption.	</a:t>
            </a:r>
          </a:p>
        </p:txBody>
      </p:sp>
      <p:sp>
        <p:nvSpPr>
          <p:cNvPr id="9" name="Content Placeholder 15">
            <a:extLst>
              <a:ext uri="{FF2B5EF4-FFF2-40B4-BE49-F238E27FC236}">
                <a16:creationId xmlns:a16="http://schemas.microsoft.com/office/drawing/2014/main" id="{EF32DF9D-78B2-0F47-99A6-F44614ECF21B}"/>
              </a:ext>
            </a:extLst>
          </p:cNvPr>
          <p:cNvSpPr>
            <a:spLocks noGrp="1"/>
          </p:cNvSpPr>
          <p:nvPr>
            <p:ph idx="1"/>
          </p:nvPr>
        </p:nvSpPr>
        <p:spPr>
          <a:xfrm>
            <a:off x="855954" y="1851529"/>
            <a:ext cx="9493200" cy="890667"/>
          </a:xfrm>
        </p:spPr>
        <p:txBody>
          <a:bodyPr>
            <a:normAutofit/>
          </a:bodyPr>
          <a:lstStyle/>
          <a:p>
            <a:pPr marL="0" indent="0" algn="ctr">
              <a:buNone/>
            </a:pPr>
            <a:r>
              <a:rPr lang="en-AU" sz="1800" b="1" dirty="0"/>
              <a:t>Prevalence of selected heart/circulatory conditions by number of risk factors* </a:t>
            </a:r>
            <a:br>
              <a:rPr lang="en-AU" sz="1800" b="1" dirty="0"/>
            </a:br>
            <a:r>
              <a:rPr lang="en-AU" sz="1800" b="1" dirty="0"/>
              <a:t>reported among Australians aged </a:t>
            </a:r>
            <a:r>
              <a:rPr lang="en-AU" sz="1800" b="1" dirty="0">
                <a:sym typeface="Symbol"/>
              </a:rPr>
              <a:t></a:t>
            </a:r>
            <a:r>
              <a:rPr lang="en-AU" sz="1800" b="1" dirty="0"/>
              <a:t>18 years, 2001</a:t>
            </a:r>
            <a:r>
              <a:rPr lang="en-AU" sz="1800" b="1" baseline="30000" dirty="0"/>
              <a:t>1</a:t>
            </a:r>
          </a:p>
        </p:txBody>
      </p:sp>
      <p:sp>
        <p:nvSpPr>
          <p:cNvPr id="10" name="Slide Number Placeholder 4">
            <a:extLst>
              <a:ext uri="{FF2B5EF4-FFF2-40B4-BE49-F238E27FC236}">
                <a16:creationId xmlns:a16="http://schemas.microsoft.com/office/drawing/2014/main" id="{14C3A87E-D72A-B74D-AAD6-61896A9FCF13}"/>
              </a:ext>
            </a:extLst>
          </p:cNvPr>
          <p:cNvSpPr>
            <a:spLocks noGrp="1"/>
          </p:cNvSpPr>
          <p:nvPr>
            <p:ph type="sldNum" sz="quarter" idx="12"/>
          </p:nvPr>
        </p:nvSpPr>
        <p:spPr>
          <a:xfrm>
            <a:off x="0" y="6573521"/>
            <a:ext cx="548640" cy="254000"/>
          </a:xfrm>
        </p:spPr>
        <p:txBody>
          <a:bodyPr/>
          <a:lstStyle/>
          <a:p>
            <a:fld id="{94BD25F3-487B-4155-B89E-4C647BBB8B21}" type="slidenum">
              <a:rPr lang="en-AU" smtClean="0"/>
              <a:t>29</a:t>
            </a:fld>
            <a:endParaRPr lang="en-AU"/>
          </a:p>
        </p:txBody>
      </p:sp>
      <p:pic>
        <p:nvPicPr>
          <p:cNvPr id="12" name="Picture 11" descr="Chart&#10;&#10;Description automatically generated">
            <a:extLst>
              <a:ext uri="{FF2B5EF4-FFF2-40B4-BE49-F238E27FC236}">
                <a16:creationId xmlns:a16="http://schemas.microsoft.com/office/drawing/2014/main" id="{D7EDB0EE-AA37-9E46-9606-CB815BF679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956" y="2512782"/>
            <a:ext cx="9994900" cy="3505200"/>
          </a:xfrm>
          <a:prstGeom prst="rect">
            <a:avLst/>
          </a:prstGeom>
        </p:spPr>
      </p:pic>
      <p:sp>
        <p:nvSpPr>
          <p:cNvPr id="13" name="Rectangle 12">
            <a:extLst>
              <a:ext uri="{FF2B5EF4-FFF2-40B4-BE49-F238E27FC236}">
                <a16:creationId xmlns:a16="http://schemas.microsoft.com/office/drawing/2014/main" id="{065BD9D0-C878-E642-8656-CB85D40B37E2}"/>
              </a:ext>
            </a:extLst>
          </p:cNvPr>
          <p:cNvSpPr/>
          <p:nvPr/>
        </p:nvSpPr>
        <p:spPr>
          <a:xfrm>
            <a:off x="4754880" y="2512782"/>
            <a:ext cx="3078480" cy="3186978"/>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5355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8C21F-5414-4A87-9595-C06976F47139}"/>
              </a:ext>
            </a:extLst>
          </p:cNvPr>
          <p:cNvSpPr>
            <a:spLocks noGrp="1"/>
          </p:cNvSpPr>
          <p:nvPr>
            <p:ph type="title"/>
          </p:nvPr>
        </p:nvSpPr>
        <p:spPr>
          <a:xfrm>
            <a:off x="1368000" y="1220546"/>
            <a:ext cx="4728000" cy="850439"/>
          </a:xfrm>
        </p:spPr>
        <p:txBody>
          <a:bodyPr/>
          <a:lstStyle/>
          <a:p>
            <a:r>
              <a:rPr lang="en-GB" dirty="0"/>
              <a:t>Module 1</a:t>
            </a:r>
            <a:endParaRPr lang="en-AU" dirty="0"/>
          </a:p>
        </p:txBody>
      </p:sp>
      <p:sp>
        <p:nvSpPr>
          <p:cNvPr id="3" name="Content Placeholder 2">
            <a:extLst>
              <a:ext uri="{FF2B5EF4-FFF2-40B4-BE49-F238E27FC236}">
                <a16:creationId xmlns:a16="http://schemas.microsoft.com/office/drawing/2014/main" id="{A9F3611C-0C4D-411B-867E-A8042F442AAD}"/>
              </a:ext>
            </a:extLst>
          </p:cNvPr>
          <p:cNvSpPr>
            <a:spLocks noGrp="1"/>
          </p:cNvSpPr>
          <p:nvPr>
            <p:ph idx="1"/>
          </p:nvPr>
        </p:nvSpPr>
        <p:spPr>
          <a:xfrm>
            <a:off x="1069488" y="2130290"/>
            <a:ext cx="5048040" cy="4009775"/>
          </a:xfrm>
        </p:spPr>
        <p:txBody>
          <a:bodyPr>
            <a:normAutofit/>
          </a:bodyPr>
          <a:lstStyle/>
          <a:p>
            <a:pPr marL="0" indent="0" algn="ctr">
              <a:buNone/>
            </a:pPr>
            <a:r>
              <a:rPr lang="en-GB" sz="1600" b="0" dirty="0"/>
              <a:t>Thank you for participating in this accredited CPD program. Yo</a:t>
            </a:r>
            <a:r>
              <a:rPr lang="en-GB" sz="1600" dirty="0"/>
              <a:t>u will need to complete all three </a:t>
            </a:r>
            <a:br>
              <a:rPr lang="en-GB" sz="1600" dirty="0"/>
            </a:br>
            <a:r>
              <a:rPr lang="en-GB" sz="1600" dirty="0"/>
              <a:t>modules to receive your CPD points. </a:t>
            </a:r>
            <a:endParaRPr lang="en-GB" sz="1600" b="0" dirty="0"/>
          </a:p>
          <a:p>
            <a:pPr marL="0" indent="0" algn="ctr">
              <a:buNone/>
            </a:pPr>
            <a:endParaRPr lang="en-GB" sz="1600" b="0" dirty="0"/>
          </a:p>
          <a:p>
            <a:pPr marL="0" indent="0" algn="ctr">
              <a:buNone/>
            </a:pPr>
            <a:r>
              <a:rPr lang="en-GB" sz="1600" b="0" dirty="0"/>
              <a:t>Module 1 uses a hypothetical case study to </a:t>
            </a:r>
            <a:br>
              <a:rPr lang="en-GB" sz="1600" b="0" dirty="0"/>
            </a:br>
            <a:r>
              <a:rPr lang="en-GB" sz="1600" b="0" dirty="0"/>
              <a:t>examine stroke risk factors and </a:t>
            </a:r>
            <a:br>
              <a:rPr lang="en-GB" sz="1600" b="0" dirty="0"/>
            </a:br>
            <a:r>
              <a:rPr lang="en-GB" sz="1600" b="0" dirty="0"/>
              <a:t>their management in general practice. </a:t>
            </a:r>
            <a:br>
              <a:rPr lang="en-GB" sz="1600" b="0" dirty="0"/>
            </a:br>
            <a:r>
              <a:rPr lang="en-GB" sz="1600" b="0" dirty="0"/>
              <a:t>This online module should take 1 hour to complete.</a:t>
            </a:r>
          </a:p>
          <a:p>
            <a:pPr marL="0" indent="0" algn="ctr">
              <a:buNone/>
            </a:pPr>
            <a:endParaRPr lang="en-GB" sz="1600" b="0" dirty="0"/>
          </a:p>
          <a:p>
            <a:pPr marL="0" indent="0" algn="ctr">
              <a:buNone/>
            </a:pPr>
            <a:r>
              <a:rPr lang="en-GB" sz="1600" b="0" dirty="0"/>
              <a:t>Please ensure you complete the reflection activities described throughout module 1, as these are an important part of the program and will be revisited during the next modules. </a:t>
            </a:r>
          </a:p>
          <a:p>
            <a:pPr marL="0" indent="0" algn="ctr">
              <a:buNone/>
            </a:pPr>
            <a:endParaRPr lang="en-AU" sz="1600" dirty="0"/>
          </a:p>
        </p:txBody>
      </p:sp>
      <p:sp>
        <p:nvSpPr>
          <p:cNvPr id="6" name="TextBox 5">
            <a:extLst>
              <a:ext uri="{FF2B5EF4-FFF2-40B4-BE49-F238E27FC236}">
                <a16:creationId xmlns:a16="http://schemas.microsoft.com/office/drawing/2014/main" id="{375F91C1-DE5D-491D-A3ED-4DB717B24F2E}"/>
              </a:ext>
            </a:extLst>
          </p:cNvPr>
          <p:cNvSpPr txBox="1"/>
          <p:nvPr/>
        </p:nvSpPr>
        <p:spPr>
          <a:xfrm>
            <a:off x="7545002" y="2441553"/>
            <a:ext cx="3577510" cy="3373359"/>
          </a:xfrm>
          <a:prstGeom prst="rect">
            <a:avLst/>
          </a:prstGeom>
          <a:solidFill>
            <a:schemeClr val="bg1">
              <a:lumMod val="95000"/>
            </a:schemeClr>
          </a:solidFill>
          <a:ln>
            <a:solidFill>
              <a:schemeClr val="bg1">
                <a:lumMod val="95000"/>
              </a:schemeClr>
            </a:solidFill>
          </a:ln>
        </p:spPr>
        <p:txBody>
          <a:bodyPr wrap="square" rtlCol="0">
            <a:spAutoFit/>
          </a:bodyPr>
          <a:lstStyle/>
          <a:p>
            <a:pPr>
              <a:lnSpc>
                <a:spcPct val="150000"/>
              </a:lnSpc>
            </a:pPr>
            <a:r>
              <a:rPr lang="en-GB" b="1" dirty="0">
                <a:solidFill>
                  <a:schemeClr val="accent2"/>
                </a:solidFill>
              </a:rPr>
              <a:t>Contents</a:t>
            </a:r>
          </a:p>
          <a:p>
            <a:pPr marL="285750" indent="-285750">
              <a:lnSpc>
                <a:spcPct val="150000"/>
              </a:lnSpc>
              <a:buFont typeface="Wingdings" panose="05000000000000000000" pitchFamily="2" charset="2"/>
              <a:buChar char="Ø"/>
            </a:pPr>
            <a:r>
              <a:rPr lang="en-GB" dirty="0">
                <a:solidFill>
                  <a:schemeClr val="accent2"/>
                </a:solidFill>
              </a:rPr>
              <a:t>Stroke in Australia</a:t>
            </a:r>
          </a:p>
          <a:p>
            <a:pPr marL="285750" indent="-285750">
              <a:lnSpc>
                <a:spcPct val="150000"/>
              </a:lnSpc>
              <a:buFont typeface="Wingdings" panose="05000000000000000000" pitchFamily="2" charset="2"/>
              <a:buChar char="Ø"/>
            </a:pPr>
            <a:r>
              <a:rPr lang="en-GB" dirty="0">
                <a:solidFill>
                  <a:schemeClr val="accent2"/>
                </a:solidFill>
              </a:rPr>
              <a:t>Stroke outcomes</a:t>
            </a:r>
          </a:p>
          <a:p>
            <a:pPr marL="285750" indent="-285750">
              <a:lnSpc>
                <a:spcPct val="150000"/>
              </a:lnSpc>
              <a:buFont typeface="Wingdings" panose="05000000000000000000" pitchFamily="2" charset="2"/>
              <a:buChar char="Ø"/>
            </a:pPr>
            <a:r>
              <a:rPr lang="en-GB" dirty="0">
                <a:solidFill>
                  <a:schemeClr val="accent2"/>
                </a:solidFill>
              </a:rPr>
              <a:t>Stroke risk factors</a:t>
            </a:r>
          </a:p>
          <a:p>
            <a:pPr marL="285750" indent="-285750">
              <a:lnSpc>
                <a:spcPct val="150000"/>
              </a:lnSpc>
              <a:buFont typeface="Wingdings" panose="05000000000000000000" pitchFamily="2" charset="2"/>
              <a:buChar char="Ø"/>
            </a:pPr>
            <a:r>
              <a:rPr lang="en-GB" dirty="0">
                <a:solidFill>
                  <a:schemeClr val="accent2"/>
                </a:solidFill>
              </a:rPr>
              <a:t>Case study</a:t>
            </a:r>
          </a:p>
          <a:p>
            <a:pPr marL="285750" indent="-285750">
              <a:lnSpc>
                <a:spcPct val="150000"/>
              </a:lnSpc>
              <a:buFont typeface="Wingdings" panose="05000000000000000000" pitchFamily="2" charset="2"/>
              <a:buChar char="Ø"/>
            </a:pPr>
            <a:r>
              <a:rPr lang="en-GB" dirty="0">
                <a:solidFill>
                  <a:schemeClr val="accent2"/>
                </a:solidFill>
              </a:rPr>
              <a:t>Assessing absolute CV risk</a:t>
            </a:r>
          </a:p>
          <a:p>
            <a:pPr marL="285750" indent="-285750">
              <a:lnSpc>
                <a:spcPct val="150000"/>
              </a:lnSpc>
              <a:buFont typeface="Wingdings" panose="05000000000000000000" pitchFamily="2" charset="2"/>
              <a:buChar char="Ø"/>
            </a:pPr>
            <a:r>
              <a:rPr lang="en-GB" dirty="0">
                <a:solidFill>
                  <a:schemeClr val="accent2"/>
                </a:solidFill>
              </a:rPr>
              <a:t>Managing stroke risk factors</a:t>
            </a:r>
          </a:p>
          <a:p>
            <a:pPr marL="285750" indent="-285750">
              <a:lnSpc>
                <a:spcPct val="150000"/>
              </a:lnSpc>
              <a:buFont typeface="Wingdings" panose="05000000000000000000" pitchFamily="2" charset="2"/>
              <a:buChar char="Ø"/>
            </a:pPr>
            <a:r>
              <a:rPr lang="en-GB" dirty="0">
                <a:solidFill>
                  <a:schemeClr val="accent2"/>
                </a:solidFill>
              </a:rPr>
              <a:t>Case study hypotheticals</a:t>
            </a:r>
            <a:endParaRPr lang="en-AU" dirty="0">
              <a:solidFill>
                <a:schemeClr val="accent2"/>
              </a:solidFill>
            </a:endParaRPr>
          </a:p>
        </p:txBody>
      </p:sp>
      <p:sp>
        <p:nvSpPr>
          <p:cNvPr id="5" name="Slide Number Placeholder 4">
            <a:extLst>
              <a:ext uri="{FF2B5EF4-FFF2-40B4-BE49-F238E27FC236}">
                <a16:creationId xmlns:a16="http://schemas.microsoft.com/office/drawing/2014/main" id="{719457B9-9EC2-3743-A9DC-B3A209F59F1E}"/>
              </a:ext>
            </a:extLst>
          </p:cNvPr>
          <p:cNvSpPr>
            <a:spLocks noGrp="1"/>
          </p:cNvSpPr>
          <p:nvPr>
            <p:ph type="sldNum" sz="quarter" idx="12"/>
          </p:nvPr>
        </p:nvSpPr>
        <p:spPr>
          <a:xfrm>
            <a:off x="0" y="6573521"/>
            <a:ext cx="548640" cy="254000"/>
          </a:xfrm>
        </p:spPr>
        <p:txBody>
          <a:bodyPr/>
          <a:lstStyle/>
          <a:p>
            <a:fld id="{94BD25F3-487B-4155-B89E-4C647BBB8B21}" type="slidenum">
              <a:rPr lang="en-AU" smtClean="0"/>
              <a:t>3</a:t>
            </a:fld>
            <a:endParaRPr lang="en-AU"/>
          </a:p>
        </p:txBody>
      </p:sp>
    </p:spTree>
    <p:extLst>
      <p:ext uri="{BB962C8B-B14F-4D97-AF65-F5344CB8AC3E}">
        <p14:creationId xmlns:p14="http://schemas.microsoft.com/office/powerpoint/2010/main" val="36022071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1D79FA-B0D6-7D4B-96B4-3F97EF7DD9BA}"/>
              </a:ext>
            </a:extLst>
          </p:cNvPr>
          <p:cNvSpPr/>
          <p:nvPr/>
        </p:nvSpPr>
        <p:spPr>
          <a:xfrm>
            <a:off x="1207008" y="2231136"/>
            <a:ext cx="3255264" cy="4023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D40A407-5F2E-E244-A9C2-66DF42E6F5DA}"/>
              </a:ext>
            </a:extLst>
          </p:cNvPr>
          <p:cNvSpPr>
            <a:spLocks noGrp="1"/>
          </p:cNvSpPr>
          <p:nvPr>
            <p:ph type="title"/>
          </p:nvPr>
        </p:nvSpPr>
        <p:spPr/>
        <p:txBody>
          <a:bodyPr/>
          <a:lstStyle/>
          <a:p>
            <a:r>
              <a:rPr lang="en-GB" dirty="0"/>
              <a:t>Australian absolute CVD risk calculator</a:t>
            </a:r>
            <a:r>
              <a:rPr lang="en-GB" baseline="30000" dirty="0"/>
              <a:t>1</a:t>
            </a:r>
            <a:endParaRPr lang="en-US" dirty="0"/>
          </a:p>
        </p:txBody>
      </p:sp>
      <p:sp>
        <p:nvSpPr>
          <p:cNvPr id="6" name="Content Placeholder 3">
            <a:extLst>
              <a:ext uri="{FF2B5EF4-FFF2-40B4-BE49-F238E27FC236}">
                <a16:creationId xmlns:a16="http://schemas.microsoft.com/office/drawing/2014/main" id="{5A95483D-21A7-AD44-A098-F9C6C1999499}"/>
              </a:ext>
            </a:extLst>
          </p:cNvPr>
          <p:cNvSpPr>
            <a:spLocks noGrp="1"/>
          </p:cNvSpPr>
          <p:nvPr>
            <p:ph idx="1"/>
          </p:nvPr>
        </p:nvSpPr>
        <p:spPr>
          <a:xfrm>
            <a:off x="1207008" y="1883673"/>
            <a:ext cx="8400803" cy="3656351"/>
          </a:xfrm>
        </p:spPr>
        <p:txBody>
          <a:bodyPr>
            <a:noAutofit/>
          </a:bodyPr>
          <a:lstStyle/>
          <a:p>
            <a:pPr lvl="1"/>
            <a:r>
              <a:rPr lang="en-US" sz="1500" b="1" dirty="0"/>
              <a:t>Predicts the risk of a CV event over the next 5 years using the Framingham Risk Equation</a:t>
            </a:r>
          </a:p>
          <a:p>
            <a:pPr lvl="2">
              <a:spcBef>
                <a:spcPts val="0"/>
              </a:spcBef>
            </a:pPr>
            <a:r>
              <a:rPr lang="en-US" sz="1500" dirty="0"/>
              <a:t>Use for all adults aged 45 and older (35 years and older for Aboriginal and Torres Strait Islander peoples*) without existing cardiovascular disease or not already known to be at increased risk of cardiovascular disease</a:t>
            </a:r>
          </a:p>
          <a:p>
            <a:pPr lvl="2">
              <a:spcBef>
                <a:spcPts val="0"/>
              </a:spcBef>
            </a:pPr>
            <a:r>
              <a:rPr lang="en-US" sz="1500" dirty="0"/>
              <a:t>For specific population groups, additional recommendations include: </a:t>
            </a:r>
          </a:p>
          <a:p>
            <a:pPr lvl="3">
              <a:spcBef>
                <a:spcPts val="0"/>
              </a:spcBef>
            </a:pPr>
            <a:r>
              <a:rPr lang="en-US" sz="1500" dirty="0"/>
              <a:t>Conduct assessments in</a:t>
            </a:r>
            <a:r>
              <a:rPr lang="en-US" sz="1500" b="1" dirty="0"/>
              <a:t> adults with diabetes </a:t>
            </a:r>
            <a:r>
              <a:rPr lang="en-US" sz="1500" dirty="0"/>
              <a:t>aged 45–60 years (rather than 45–74 years)*</a:t>
            </a:r>
          </a:p>
          <a:p>
            <a:pPr lvl="3">
              <a:spcBef>
                <a:spcPts val="0"/>
              </a:spcBef>
            </a:pPr>
            <a:r>
              <a:rPr lang="en-US" sz="1500" dirty="0"/>
              <a:t>The Framingham Risk Equation has not been specifically assessed in adults who are </a:t>
            </a:r>
            <a:r>
              <a:rPr lang="en-US" sz="1500" b="1" dirty="0"/>
              <a:t>overweight or obese</a:t>
            </a:r>
          </a:p>
          <a:p>
            <a:pPr lvl="3">
              <a:spcBef>
                <a:spcPts val="0"/>
              </a:spcBef>
            </a:pPr>
            <a:r>
              <a:rPr lang="en-US" sz="1500" dirty="0"/>
              <a:t>In adults with </a:t>
            </a:r>
            <a:r>
              <a:rPr lang="en-US" sz="1500" b="1" dirty="0"/>
              <a:t>atrial fibrillation </a:t>
            </a:r>
            <a:r>
              <a:rPr lang="en-US" sz="1500" dirty="0"/>
              <a:t>(particularly those aged &gt;65 years), an increased risk of cardiovascular events and all-cause mortality, in addition to thromboembolic disease and stroke, should be considered. Clinical judgement is necessary when assessing overall cardiovascular risk</a:t>
            </a:r>
          </a:p>
        </p:txBody>
      </p:sp>
      <p:sp>
        <p:nvSpPr>
          <p:cNvPr id="12" name="Slide Number Placeholder 4">
            <a:extLst>
              <a:ext uri="{FF2B5EF4-FFF2-40B4-BE49-F238E27FC236}">
                <a16:creationId xmlns:a16="http://schemas.microsoft.com/office/drawing/2014/main" id="{DAAB7E67-44F4-DC46-ACA1-6F6002C6168E}"/>
              </a:ext>
            </a:extLst>
          </p:cNvPr>
          <p:cNvSpPr>
            <a:spLocks noGrp="1"/>
          </p:cNvSpPr>
          <p:nvPr>
            <p:ph type="sldNum" sz="quarter" idx="12"/>
          </p:nvPr>
        </p:nvSpPr>
        <p:spPr/>
        <p:txBody>
          <a:bodyPr/>
          <a:lstStyle/>
          <a:p>
            <a:fld id="{94BD25F3-487B-4155-B89E-4C647BBB8B21}" type="slidenum">
              <a:rPr lang="en-AU" smtClean="0"/>
              <a:t>30</a:t>
            </a:fld>
            <a:endParaRPr lang="en-AU"/>
          </a:p>
        </p:txBody>
      </p:sp>
      <p:sp>
        <p:nvSpPr>
          <p:cNvPr id="7" name="Text Placeholder 2">
            <a:extLst>
              <a:ext uri="{FF2B5EF4-FFF2-40B4-BE49-F238E27FC236}">
                <a16:creationId xmlns:a16="http://schemas.microsoft.com/office/drawing/2014/main" id="{94D22741-AC91-344B-9119-17F8C99EA56A}"/>
              </a:ext>
            </a:extLst>
          </p:cNvPr>
          <p:cNvSpPr txBox="1">
            <a:spLocks/>
          </p:cNvSpPr>
          <p:nvPr/>
        </p:nvSpPr>
        <p:spPr>
          <a:xfrm>
            <a:off x="582168" y="6284590"/>
            <a:ext cx="9689969" cy="449418"/>
          </a:xfrm>
          <a:prstGeom prst="rect">
            <a:avLst/>
          </a:prstGeom>
        </p:spPr>
        <p:txBody>
          <a:bodyPr/>
          <a:lstStyle>
            <a:lvl1pPr marL="0" indent="0" algn="l" defTabSz="914400" rtl="0" eaLnBrk="1" latinLnBrk="0" hangingPunct="1">
              <a:lnSpc>
                <a:spcPct val="105000"/>
              </a:lnSpc>
              <a:spcBef>
                <a:spcPts val="0"/>
              </a:spcBef>
              <a:spcAft>
                <a:spcPts val="975"/>
              </a:spcAft>
              <a:buFont typeface="Calibri" panose="020F0502020204030204" pitchFamily="34" charset="0"/>
              <a:buChar char="﻿"/>
              <a:defRPr sz="1900" kern="1200">
                <a:solidFill>
                  <a:schemeClr val="tx1"/>
                </a:solidFill>
                <a:latin typeface="+mn-lt"/>
                <a:ea typeface="+mn-ea"/>
                <a:cs typeface="+mn-cs"/>
              </a:defRPr>
            </a:lvl1pPr>
            <a:lvl2pPr marL="0" indent="0" algn="l" defTabSz="914400" rtl="0" eaLnBrk="1" latinLnBrk="0" hangingPunct="1">
              <a:lnSpc>
                <a:spcPct val="105000"/>
              </a:lnSpc>
              <a:spcBef>
                <a:spcPts val="0"/>
              </a:spcBef>
              <a:spcAft>
                <a:spcPts val="1280"/>
              </a:spcAft>
              <a:buFont typeface="Calibri" panose="020F0502020204030204" pitchFamily="34" charset="0"/>
              <a:buChar char="﻿"/>
              <a:defRPr sz="1600" kern="1200">
                <a:solidFill>
                  <a:schemeClr val="tx1"/>
                </a:solidFill>
                <a:latin typeface="+mn-lt"/>
                <a:ea typeface="+mn-ea"/>
                <a:cs typeface="+mn-cs"/>
              </a:defRPr>
            </a:lvl2pPr>
            <a:lvl3pPr marL="144000" indent="-144000" algn="l" defTabSz="914400" rtl="0" eaLnBrk="1" latinLnBrk="0" hangingPunct="1">
              <a:lnSpc>
                <a:spcPct val="105000"/>
              </a:lnSpc>
              <a:spcBef>
                <a:spcPts val="0"/>
              </a:spcBef>
              <a:spcAft>
                <a:spcPts val="575"/>
              </a:spcAft>
              <a:buFontTx/>
              <a:buBlip>
                <a:blip r:embed="rId2"/>
              </a:buBlip>
              <a:defRPr sz="1600" kern="1200">
                <a:solidFill>
                  <a:schemeClr val="tx1"/>
                </a:solidFill>
                <a:latin typeface="+mn-lt"/>
                <a:ea typeface="+mn-ea"/>
                <a:cs typeface="+mn-cs"/>
              </a:defRPr>
            </a:lvl3pPr>
            <a:lvl4pPr marL="288000" indent="-144000" algn="l" defTabSz="914400" rtl="0" eaLnBrk="1" latinLnBrk="0" hangingPunct="1">
              <a:lnSpc>
                <a:spcPct val="105000"/>
              </a:lnSpc>
              <a:spcBef>
                <a:spcPts val="0"/>
              </a:spcBef>
              <a:spcAft>
                <a:spcPts val="575"/>
              </a:spcAft>
              <a:buFontTx/>
              <a:buBlip>
                <a:blip r:embed="rId2"/>
              </a:buBlip>
              <a:defRPr sz="1600" kern="1200">
                <a:solidFill>
                  <a:schemeClr val="tx1"/>
                </a:solidFill>
                <a:latin typeface="+mn-lt"/>
                <a:ea typeface="+mn-ea"/>
                <a:cs typeface="+mn-cs"/>
              </a:defRPr>
            </a:lvl4pPr>
            <a:lvl5pPr marL="432000" indent="-144000" algn="l" defTabSz="914400" rtl="0" eaLnBrk="1" latinLnBrk="0" hangingPunct="1">
              <a:lnSpc>
                <a:spcPct val="105000"/>
              </a:lnSpc>
              <a:spcBef>
                <a:spcPts val="0"/>
              </a:spcBef>
              <a:spcAft>
                <a:spcPts val="575"/>
              </a:spcAft>
              <a:buFontTx/>
              <a:buBlip>
                <a:blip r:embed="rId2"/>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900" dirty="0"/>
              <a:t>1. Australian absolute cardiovascular disease risk calculator. Available from: h</a:t>
            </a:r>
            <a:r>
              <a:rPr lang="en-AU" sz="900" dirty="0" err="1"/>
              <a:t>ttp</a:t>
            </a:r>
            <a:r>
              <a:rPr lang="en-AU" sz="900" dirty="0"/>
              <a:t>://</a:t>
            </a:r>
            <a:r>
              <a:rPr lang="en-AU" sz="900" dirty="0" err="1"/>
              <a:t>www.cvdcheck.org.au</a:t>
            </a:r>
            <a:r>
              <a:rPr lang="en-AU" sz="900" dirty="0"/>
              <a:t>/for-health-professionals. Accessed January 2022.  2. O’Donnell MJ </a:t>
            </a:r>
            <a:r>
              <a:rPr lang="en-AU" sz="900" i="1" dirty="0"/>
              <a:t>et al. </a:t>
            </a:r>
            <a:r>
              <a:rPr lang="en-AU" sz="900" dirty="0"/>
              <a:t>on behalf of INTERSTROKE investigators. </a:t>
            </a:r>
            <a:r>
              <a:rPr lang="en-AU" sz="900" i="1" dirty="0"/>
              <a:t>Lancet</a:t>
            </a:r>
            <a:r>
              <a:rPr lang="en-AU" sz="900" dirty="0"/>
              <a:t> 2016; 388: 761–75. 3. </a:t>
            </a:r>
            <a:r>
              <a:rPr lang="en-US" sz="900" dirty="0" err="1"/>
              <a:t>Brieger</a:t>
            </a:r>
            <a:r>
              <a:rPr lang="en-US" sz="900" dirty="0"/>
              <a:t> D </a:t>
            </a:r>
            <a:r>
              <a:rPr lang="en-US" sz="900" i="1" dirty="0"/>
              <a:t>et al. </a:t>
            </a:r>
            <a:r>
              <a:rPr lang="en-US" sz="900" dirty="0"/>
              <a:t>National Heart Foundation of Australia and the Cardiac Society of Australia and New Zealand: Australian Clinical Guidelines for the Diagnosis and Management of Atrial Fibrillation 2018. </a:t>
            </a:r>
            <a:r>
              <a:rPr lang="en-US" sz="900" i="1" dirty="0"/>
              <a:t>Heart Lung </a:t>
            </a:r>
            <a:r>
              <a:rPr lang="en-US" sz="900" i="1" dirty="0" err="1"/>
              <a:t>Circ</a:t>
            </a:r>
            <a:r>
              <a:rPr lang="en-US" sz="900" i="1" dirty="0"/>
              <a:t> </a:t>
            </a:r>
            <a:r>
              <a:rPr lang="en-US" sz="900" dirty="0"/>
              <a:t>2018;27:1209–1266.</a:t>
            </a:r>
            <a:endParaRPr lang="en-AU" sz="900" dirty="0"/>
          </a:p>
        </p:txBody>
      </p:sp>
      <p:sp>
        <p:nvSpPr>
          <p:cNvPr id="8" name="Rectangle 7">
            <a:extLst>
              <a:ext uri="{FF2B5EF4-FFF2-40B4-BE49-F238E27FC236}">
                <a16:creationId xmlns:a16="http://schemas.microsoft.com/office/drawing/2014/main" id="{A7FEE783-67CA-2D40-B09C-1C041A0B5B5C}"/>
              </a:ext>
            </a:extLst>
          </p:cNvPr>
          <p:cNvSpPr/>
          <p:nvPr/>
        </p:nvSpPr>
        <p:spPr>
          <a:xfrm>
            <a:off x="9758437" y="4623001"/>
            <a:ext cx="1905586" cy="400110"/>
          </a:xfrm>
          <a:prstGeom prst="rect">
            <a:avLst/>
          </a:prstGeom>
        </p:spPr>
        <p:txBody>
          <a:bodyPr wrap="none">
            <a:spAutoFit/>
          </a:bodyPr>
          <a:lstStyle/>
          <a:p>
            <a:r>
              <a:rPr lang="en-AU" sz="2000" b="1" dirty="0">
                <a:solidFill>
                  <a:srgbClr val="00516B"/>
                </a:solidFill>
                <a:hlinkClick r:id="rId3">
                  <a:extLst>
                    <a:ext uri="{A12FA001-AC4F-418D-AE19-62706E023703}">
                      <ahyp:hlinkClr xmlns:ahyp="http://schemas.microsoft.com/office/drawing/2018/hyperlinkcolor" val="tx"/>
                    </a:ext>
                  </a:extLst>
                </a:hlinkClick>
              </a:rPr>
              <a:t>cvdcheck.org.au</a:t>
            </a:r>
            <a:endParaRPr lang="en-AU" sz="2000" b="1" dirty="0">
              <a:solidFill>
                <a:srgbClr val="00516B"/>
              </a:solidFill>
            </a:endParaRPr>
          </a:p>
        </p:txBody>
      </p:sp>
      <p:pic>
        <p:nvPicPr>
          <p:cNvPr id="9" name="Picture 8">
            <a:extLst>
              <a:ext uri="{FF2B5EF4-FFF2-40B4-BE49-F238E27FC236}">
                <a16:creationId xmlns:a16="http://schemas.microsoft.com/office/drawing/2014/main" id="{0B5C565A-A648-8F41-BA8F-9BE27719F1CF}"/>
              </a:ext>
            </a:extLst>
          </p:cNvPr>
          <p:cNvPicPr>
            <a:picLocks noChangeAspect="1"/>
          </p:cNvPicPr>
          <p:nvPr/>
        </p:nvPicPr>
        <p:blipFill rotWithShape="1">
          <a:blip r:embed="rId4"/>
          <a:srcRect b="23817"/>
          <a:stretch/>
        </p:blipFill>
        <p:spPr>
          <a:xfrm>
            <a:off x="9978098" y="1644655"/>
            <a:ext cx="1653115" cy="2899098"/>
          </a:xfrm>
          <a:prstGeom prst="rect">
            <a:avLst/>
          </a:prstGeom>
          <a:effectLst>
            <a:outerShdw blurRad="50800" dist="38100" dir="2700000" algn="tl" rotWithShape="0">
              <a:prstClr val="black">
                <a:alpha val="40000"/>
              </a:prstClr>
            </a:outerShdw>
          </a:effectLst>
        </p:spPr>
      </p:pic>
      <p:sp>
        <p:nvSpPr>
          <p:cNvPr id="10" name="Rectangle 9">
            <a:extLst>
              <a:ext uri="{FF2B5EF4-FFF2-40B4-BE49-F238E27FC236}">
                <a16:creationId xmlns:a16="http://schemas.microsoft.com/office/drawing/2014/main" id="{A1693EE3-4590-6240-A6F3-CA7CB3FA867E}"/>
              </a:ext>
            </a:extLst>
          </p:cNvPr>
          <p:cNvSpPr/>
          <p:nvPr/>
        </p:nvSpPr>
        <p:spPr>
          <a:xfrm>
            <a:off x="582167" y="6063753"/>
            <a:ext cx="9200159" cy="230832"/>
          </a:xfrm>
          <a:prstGeom prst="rect">
            <a:avLst/>
          </a:prstGeom>
        </p:spPr>
        <p:txBody>
          <a:bodyPr wrap="square">
            <a:spAutoFit/>
          </a:bodyPr>
          <a:lstStyle/>
          <a:p>
            <a:r>
              <a:rPr lang="en-US" sz="900" dirty="0"/>
              <a:t>*Framingham Risk Equation might underestimate risk in this population; available evidence suggests that this approach will provide an estimate of minimum cardiovascular risk.</a:t>
            </a:r>
            <a:r>
              <a:rPr lang="en-US" sz="900" baseline="30000" dirty="0"/>
              <a:t>1</a:t>
            </a:r>
            <a:endParaRPr lang="en-AU" sz="900" dirty="0"/>
          </a:p>
        </p:txBody>
      </p:sp>
      <p:sp>
        <p:nvSpPr>
          <p:cNvPr id="11" name="Rectangle 10">
            <a:extLst>
              <a:ext uri="{FF2B5EF4-FFF2-40B4-BE49-F238E27FC236}">
                <a16:creationId xmlns:a16="http://schemas.microsoft.com/office/drawing/2014/main" id="{FBC731C0-8B94-9046-9C31-1FC7EB082A74}"/>
              </a:ext>
            </a:extLst>
          </p:cNvPr>
          <p:cNvSpPr/>
          <p:nvPr/>
        </p:nvSpPr>
        <p:spPr>
          <a:xfrm>
            <a:off x="1226750" y="5331858"/>
            <a:ext cx="8400803" cy="643985"/>
          </a:xfrm>
          <a:prstGeom prst="rect">
            <a:avLst/>
          </a:prstGeom>
          <a:noFill/>
          <a:ln w="15875">
            <a:solidFill>
              <a:schemeClr val="accent1"/>
            </a:solidFill>
          </a:ln>
        </p:spPr>
        <p:txBody>
          <a:bodyPr wrap="square" anchor="ctr" anchorCtr="0">
            <a:noAutofit/>
          </a:bodyPr>
          <a:lstStyle/>
          <a:p>
            <a:pPr algn="ctr"/>
            <a:r>
              <a:rPr lang="en-US" sz="1600" b="1" dirty="0">
                <a:solidFill>
                  <a:schemeClr val="accent2"/>
                </a:solidFill>
              </a:rPr>
              <a:t>Atrial fibrillation is associated with 5-fold increased risk for </a:t>
            </a:r>
            <a:r>
              <a:rPr lang="en-US" sz="1600" b="1" dirty="0" err="1">
                <a:solidFill>
                  <a:schemeClr val="accent2"/>
                </a:solidFill>
              </a:rPr>
              <a:t>ischaemic</a:t>
            </a:r>
            <a:r>
              <a:rPr lang="en-US" sz="1600" b="1" dirty="0">
                <a:solidFill>
                  <a:schemeClr val="accent2"/>
                </a:solidFill>
              </a:rPr>
              <a:t> stroke,</a:t>
            </a:r>
            <a:r>
              <a:rPr lang="en-US" sz="1600" b="1" baseline="30000" dirty="0">
                <a:solidFill>
                  <a:schemeClr val="accent2"/>
                </a:solidFill>
              </a:rPr>
              <a:t>2</a:t>
            </a:r>
            <a:r>
              <a:rPr lang="en-US" sz="1600" b="1" dirty="0">
                <a:solidFill>
                  <a:schemeClr val="accent2"/>
                </a:solidFill>
              </a:rPr>
              <a:t> highlighting the importance of long-term non-vitamin K antagonist (NOAC) therapy</a:t>
            </a:r>
            <a:r>
              <a:rPr lang="en-US" sz="1600" b="1" baseline="30000" dirty="0">
                <a:solidFill>
                  <a:schemeClr val="accent2"/>
                </a:solidFill>
              </a:rPr>
              <a:t>3</a:t>
            </a:r>
            <a:endParaRPr lang="en-US" sz="1600" b="1" dirty="0">
              <a:solidFill>
                <a:schemeClr val="accent2"/>
              </a:solidFill>
            </a:endParaRPr>
          </a:p>
        </p:txBody>
      </p:sp>
      <p:sp>
        <p:nvSpPr>
          <p:cNvPr id="3" name="TextBox 2">
            <a:extLst>
              <a:ext uri="{FF2B5EF4-FFF2-40B4-BE49-F238E27FC236}">
                <a16:creationId xmlns:a16="http://schemas.microsoft.com/office/drawing/2014/main" id="{324D3FD6-F16D-D241-B5C6-ED8024531B9B}"/>
              </a:ext>
            </a:extLst>
          </p:cNvPr>
          <p:cNvSpPr txBox="1"/>
          <p:nvPr/>
        </p:nvSpPr>
        <p:spPr>
          <a:xfrm>
            <a:off x="10012457" y="5108985"/>
            <a:ext cx="1905586" cy="646331"/>
          </a:xfrm>
          <a:prstGeom prst="rect">
            <a:avLst/>
          </a:prstGeom>
          <a:noFill/>
        </p:spPr>
        <p:txBody>
          <a:bodyPr wrap="square" rtlCol="0">
            <a:spAutoFit/>
          </a:bodyPr>
          <a:lstStyle/>
          <a:p>
            <a:pPr algn="ctr"/>
            <a:r>
              <a:rPr lang="en-US" sz="1200" dirty="0"/>
              <a:t>Note: there will be updates on the calculator later in the year</a:t>
            </a:r>
          </a:p>
        </p:txBody>
      </p:sp>
    </p:spTree>
    <p:extLst>
      <p:ext uri="{BB962C8B-B14F-4D97-AF65-F5344CB8AC3E}">
        <p14:creationId xmlns:p14="http://schemas.microsoft.com/office/powerpoint/2010/main" val="8088669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52296-C8CA-024E-AFA6-63E15D69A264}"/>
              </a:ext>
            </a:extLst>
          </p:cNvPr>
          <p:cNvSpPr>
            <a:spLocks noGrp="1"/>
          </p:cNvSpPr>
          <p:nvPr>
            <p:ph type="title"/>
          </p:nvPr>
        </p:nvSpPr>
        <p:spPr>
          <a:xfrm>
            <a:off x="1368000" y="769711"/>
            <a:ext cx="9120000" cy="850439"/>
          </a:xfrm>
        </p:spPr>
        <p:txBody>
          <a:bodyPr/>
          <a:lstStyle/>
          <a:p>
            <a:r>
              <a:rPr lang="en-GB" dirty="0"/>
              <a:t>Australian absolute cardiovascular disease risk calculator</a:t>
            </a:r>
            <a:r>
              <a:rPr lang="en-GB" baseline="30000" dirty="0"/>
              <a:t>1</a:t>
            </a:r>
            <a:endParaRPr lang="en-US" dirty="0"/>
          </a:p>
        </p:txBody>
      </p:sp>
      <p:sp>
        <p:nvSpPr>
          <p:cNvPr id="3" name="Content Placeholder 2">
            <a:extLst>
              <a:ext uri="{FF2B5EF4-FFF2-40B4-BE49-F238E27FC236}">
                <a16:creationId xmlns:a16="http://schemas.microsoft.com/office/drawing/2014/main" id="{FD8679F4-D2EC-7941-A213-92D8AF23A1FA}"/>
              </a:ext>
            </a:extLst>
          </p:cNvPr>
          <p:cNvSpPr>
            <a:spLocks noGrp="1"/>
          </p:cNvSpPr>
          <p:nvPr>
            <p:ph idx="1"/>
          </p:nvPr>
        </p:nvSpPr>
        <p:spPr>
          <a:xfrm>
            <a:off x="1368000" y="1780944"/>
            <a:ext cx="9120000" cy="3656351"/>
          </a:xfrm>
        </p:spPr>
        <p:txBody>
          <a:bodyPr>
            <a:normAutofit lnSpcReduction="10000"/>
          </a:bodyPr>
          <a:lstStyle/>
          <a:p>
            <a:r>
              <a:rPr lang="en-GB" b="1" dirty="0">
                <a:solidFill>
                  <a:schemeClr val="accent2"/>
                </a:solidFill>
              </a:rPr>
              <a:t>Clinically-determined high risk groups</a:t>
            </a:r>
          </a:p>
          <a:p>
            <a:pPr lvl="1"/>
            <a:r>
              <a:rPr lang="en-US" i="1" dirty="0">
                <a:solidFill>
                  <a:schemeClr val="accent2"/>
                </a:solidFill>
              </a:rPr>
              <a:t>Adults already known to be at increased absolute risk of cardiovascular disease </a:t>
            </a:r>
            <a:br>
              <a:rPr lang="en-US" i="1" dirty="0">
                <a:solidFill>
                  <a:schemeClr val="accent2"/>
                </a:solidFill>
              </a:rPr>
            </a:br>
            <a:r>
              <a:rPr lang="en-US" i="1" dirty="0">
                <a:solidFill>
                  <a:schemeClr val="accent2"/>
                </a:solidFill>
              </a:rPr>
              <a:t>who do not require CVD risk calculation</a:t>
            </a:r>
            <a:endParaRPr lang="en-AU" i="1" dirty="0">
              <a:solidFill>
                <a:schemeClr val="accent2"/>
              </a:solidFill>
            </a:endParaRPr>
          </a:p>
          <a:p>
            <a:pPr lvl="2"/>
            <a:r>
              <a:rPr lang="en-AU" dirty="0"/>
              <a:t>Diabetes and age &gt;60 years</a:t>
            </a:r>
          </a:p>
          <a:p>
            <a:pPr lvl="2"/>
            <a:r>
              <a:rPr lang="en-AU" dirty="0"/>
              <a:t>Diabetes with microalbuminuria (&gt;20 mcg/min or UACR &gt;2.5 mg/mmol for males, &gt;3.5 mg/mmol for females)</a:t>
            </a:r>
          </a:p>
          <a:p>
            <a:pPr lvl="2"/>
            <a:r>
              <a:rPr lang="en-AU" dirty="0"/>
              <a:t>Moderate or severe chronic kidney disease (persistent proteinuria or eGFR &lt;45 mL/min/1.73m</a:t>
            </a:r>
            <a:r>
              <a:rPr lang="en-AU" baseline="30000" dirty="0"/>
              <a:t>2</a:t>
            </a:r>
            <a:r>
              <a:rPr lang="en-AU" dirty="0"/>
              <a:t>)</a:t>
            </a:r>
          </a:p>
          <a:p>
            <a:pPr lvl="2"/>
            <a:r>
              <a:rPr lang="en-AU" dirty="0"/>
              <a:t>A previous diagnosis of familial hypercholesterolaemia</a:t>
            </a:r>
          </a:p>
          <a:p>
            <a:pPr lvl="2"/>
            <a:r>
              <a:rPr lang="en-AU" dirty="0"/>
              <a:t>Systolic blood pressure ≥180 mmHg or diastolic blood pressure ≥110 mmHg</a:t>
            </a:r>
          </a:p>
          <a:p>
            <a:pPr lvl="2"/>
            <a:r>
              <a:rPr lang="en-AU" dirty="0"/>
              <a:t>Serum total cholesterol &gt;7.5 mmol/L</a:t>
            </a:r>
          </a:p>
          <a:p>
            <a:pPr lvl="2"/>
            <a:r>
              <a:rPr lang="en-AU" dirty="0"/>
              <a:t>Aboriginal and Torres Strait Islander adults aged &gt;74 years</a:t>
            </a:r>
          </a:p>
          <a:p>
            <a:endParaRPr lang="en-US" dirty="0"/>
          </a:p>
        </p:txBody>
      </p:sp>
      <p:sp>
        <p:nvSpPr>
          <p:cNvPr id="4" name="Rectangle 3">
            <a:extLst>
              <a:ext uri="{FF2B5EF4-FFF2-40B4-BE49-F238E27FC236}">
                <a16:creationId xmlns:a16="http://schemas.microsoft.com/office/drawing/2014/main" id="{4A2BCD4B-EA00-EA4E-BAFF-99C76CFD266C}"/>
              </a:ext>
            </a:extLst>
          </p:cNvPr>
          <p:cNvSpPr/>
          <p:nvPr/>
        </p:nvSpPr>
        <p:spPr>
          <a:xfrm>
            <a:off x="806825" y="6304002"/>
            <a:ext cx="9502588" cy="230832"/>
          </a:xfrm>
          <a:prstGeom prst="rect">
            <a:avLst/>
          </a:prstGeom>
        </p:spPr>
        <p:txBody>
          <a:bodyPr wrap="square">
            <a:spAutoFit/>
          </a:bodyPr>
          <a:lstStyle/>
          <a:p>
            <a:r>
              <a:rPr lang="en-AU" sz="900" dirty="0"/>
              <a:t>eGFR, estimated glomerular filtration; UACR, urinary </a:t>
            </a:r>
            <a:r>
              <a:rPr lang="en-AU" sz="900" dirty="0" err="1"/>
              <a:t>albumin:creatinine</a:t>
            </a:r>
            <a:r>
              <a:rPr lang="en-AU" sz="900" dirty="0"/>
              <a:t> ratio.</a:t>
            </a:r>
            <a:endParaRPr lang="en-US" sz="900" dirty="0"/>
          </a:p>
        </p:txBody>
      </p:sp>
      <p:sp>
        <p:nvSpPr>
          <p:cNvPr id="5" name="Rectangle 4">
            <a:extLst>
              <a:ext uri="{FF2B5EF4-FFF2-40B4-BE49-F238E27FC236}">
                <a16:creationId xmlns:a16="http://schemas.microsoft.com/office/drawing/2014/main" id="{EA353720-6539-064A-B065-570A07809BF5}"/>
              </a:ext>
            </a:extLst>
          </p:cNvPr>
          <p:cNvSpPr/>
          <p:nvPr/>
        </p:nvSpPr>
        <p:spPr>
          <a:xfrm>
            <a:off x="735106" y="6488668"/>
            <a:ext cx="10650069" cy="230832"/>
          </a:xfrm>
          <a:prstGeom prst="rect">
            <a:avLst/>
          </a:prstGeom>
        </p:spPr>
        <p:txBody>
          <a:bodyPr wrap="square">
            <a:spAutoFit/>
          </a:bodyPr>
          <a:lstStyle/>
          <a:p>
            <a:r>
              <a:rPr lang="en-AU" sz="900" dirty="0"/>
              <a:t>1. National Vascular Disease Prevention Alliance. </a:t>
            </a:r>
            <a:r>
              <a:rPr lang="en-US" sz="900" dirty="0"/>
              <a:t>Guidelines for the management of Absolute cardiovascular disease risk. 2012. 2. Agostino JW </a:t>
            </a:r>
            <a:r>
              <a:rPr lang="en-US" sz="900" i="1" dirty="0"/>
              <a:t>et al. Med J Aust </a:t>
            </a:r>
            <a:r>
              <a:rPr lang="en-US" sz="900" dirty="0"/>
              <a:t>2020;212;422–7.</a:t>
            </a:r>
            <a:endParaRPr lang="en-AU" sz="900" dirty="0"/>
          </a:p>
        </p:txBody>
      </p:sp>
      <p:sp>
        <p:nvSpPr>
          <p:cNvPr id="6" name="TextBox 5">
            <a:extLst>
              <a:ext uri="{FF2B5EF4-FFF2-40B4-BE49-F238E27FC236}">
                <a16:creationId xmlns:a16="http://schemas.microsoft.com/office/drawing/2014/main" id="{2F616C38-49CE-D346-BC91-229089F7DFD9}"/>
              </a:ext>
            </a:extLst>
          </p:cNvPr>
          <p:cNvSpPr txBox="1"/>
          <p:nvPr/>
        </p:nvSpPr>
        <p:spPr>
          <a:xfrm>
            <a:off x="0" y="6534834"/>
            <a:ext cx="325730" cy="246221"/>
          </a:xfrm>
          <a:prstGeom prst="rect">
            <a:avLst/>
          </a:prstGeom>
          <a:noFill/>
        </p:spPr>
        <p:txBody>
          <a:bodyPr wrap="none" rtlCol="0">
            <a:spAutoFit/>
          </a:bodyPr>
          <a:lstStyle/>
          <a:p>
            <a:r>
              <a:rPr lang="en-US" sz="1000" dirty="0">
                <a:solidFill>
                  <a:schemeClr val="bg1"/>
                </a:solidFill>
              </a:rPr>
              <a:t>31</a:t>
            </a:r>
          </a:p>
        </p:txBody>
      </p:sp>
      <p:sp>
        <p:nvSpPr>
          <p:cNvPr id="7" name="Rectangle 6">
            <a:extLst>
              <a:ext uri="{FF2B5EF4-FFF2-40B4-BE49-F238E27FC236}">
                <a16:creationId xmlns:a16="http://schemas.microsoft.com/office/drawing/2014/main" id="{400D20C3-1AA8-4446-AC97-191BB00D7816}"/>
              </a:ext>
            </a:extLst>
          </p:cNvPr>
          <p:cNvSpPr/>
          <p:nvPr/>
        </p:nvSpPr>
        <p:spPr>
          <a:xfrm>
            <a:off x="1704000" y="5269121"/>
            <a:ext cx="8400803" cy="942548"/>
          </a:xfrm>
          <a:prstGeom prst="rect">
            <a:avLst/>
          </a:prstGeom>
          <a:noFill/>
          <a:ln w="15875">
            <a:solidFill>
              <a:schemeClr val="accent1"/>
            </a:solidFill>
          </a:ln>
        </p:spPr>
        <p:txBody>
          <a:bodyPr wrap="square" anchor="ctr" anchorCtr="0">
            <a:noAutofit/>
          </a:bodyPr>
          <a:lstStyle/>
          <a:p>
            <a:pPr algn="ctr"/>
            <a:r>
              <a:rPr lang="en-US" sz="1600" b="1" dirty="0">
                <a:solidFill>
                  <a:schemeClr val="accent2"/>
                </a:solidFill>
              </a:rPr>
              <a:t>A more recent consensus statement recommends:</a:t>
            </a:r>
            <a:r>
              <a:rPr lang="en-US" sz="1600" b="1" baseline="30000" dirty="0">
                <a:solidFill>
                  <a:schemeClr val="accent2"/>
                </a:solidFill>
              </a:rPr>
              <a:t>2</a:t>
            </a:r>
            <a:endParaRPr lang="en-US" sz="1600" b="1" dirty="0">
              <a:solidFill>
                <a:schemeClr val="accent2"/>
              </a:solidFill>
            </a:endParaRPr>
          </a:p>
          <a:p>
            <a:pPr algn="ctr"/>
            <a:r>
              <a:rPr lang="en-US" sz="1600" b="1" i="1" dirty="0">
                <a:solidFill>
                  <a:schemeClr val="accent2"/>
                </a:solidFill>
              </a:rPr>
              <a:t>“</a:t>
            </a:r>
            <a:r>
              <a:rPr lang="en-US" sz="1600" i="1" dirty="0">
                <a:solidFill>
                  <a:schemeClr val="accent2"/>
                </a:solidFill>
              </a:rPr>
              <a:t>From age 18 years (at the latest), Aboriginal and Torres Strait Islander adults should </a:t>
            </a:r>
            <a:br>
              <a:rPr lang="en-US" sz="1600" i="1" dirty="0">
                <a:solidFill>
                  <a:schemeClr val="accent2"/>
                </a:solidFill>
              </a:rPr>
            </a:br>
            <a:r>
              <a:rPr lang="en-US" sz="1600" i="1" dirty="0">
                <a:solidFill>
                  <a:schemeClr val="accent2"/>
                </a:solidFill>
              </a:rPr>
              <a:t>undergo CVD risk factor screening, and from age 30 years (at the latest), they should </a:t>
            </a:r>
            <a:br>
              <a:rPr lang="en-US" sz="1600" i="1" dirty="0">
                <a:solidFill>
                  <a:schemeClr val="accent2"/>
                </a:solidFill>
              </a:rPr>
            </a:br>
            <a:r>
              <a:rPr lang="en-US" sz="1600" i="1" dirty="0">
                <a:solidFill>
                  <a:schemeClr val="accent2"/>
                </a:solidFill>
              </a:rPr>
              <a:t>undergo absolute CVD risk assessment using the NVDPA risk algorithm.”</a:t>
            </a:r>
          </a:p>
        </p:txBody>
      </p:sp>
    </p:spTree>
    <p:extLst>
      <p:ext uri="{BB962C8B-B14F-4D97-AF65-F5344CB8AC3E}">
        <p14:creationId xmlns:p14="http://schemas.microsoft.com/office/powerpoint/2010/main" val="24376511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73058-D340-F241-803D-8C48E180F4F3}"/>
              </a:ext>
            </a:extLst>
          </p:cNvPr>
          <p:cNvSpPr>
            <a:spLocks noGrp="1"/>
          </p:cNvSpPr>
          <p:nvPr>
            <p:ph type="title"/>
          </p:nvPr>
        </p:nvSpPr>
        <p:spPr>
          <a:xfrm>
            <a:off x="1368000" y="1037666"/>
            <a:ext cx="9120000" cy="850439"/>
          </a:xfrm>
        </p:spPr>
        <p:txBody>
          <a:bodyPr/>
          <a:lstStyle/>
          <a:p>
            <a:r>
              <a:rPr lang="en-AU" dirty="0"/>
              <a:t>Why assess absolute CV risk?</a:t>
            </a:r>
            <a:r>
              <a:rPr lang="en-AU" baseline="30000" dirty="0"/>
              <a:t>1</a:t>
            </a:r>
            <a:endParaRPr lang="en-US" dirty="0"/>
          </a:p>
        </p:txBody>
      </p:sp>
      <p:sp>
        <p:nvSpPr>
          <p:cNvPr id="3" name="Content Placeholder 2">
            <a:extLst>
              <a:ext uri="{FF2B5EF4-FFF2-40B4-BE49-F238E27FC236}">
                <a16:creationId xmlns:a16="http://schemas.microsoft.com/office/drawing/2014/main" id="{B848F9FB-DF0D-1642-9D6C-0F4FD8717833}"/>
              </a:ext>
            </a:extLst>
          </p:cNvPr>
          <p:cNvSpPr>
            <a:spLocks noGrp="1"/>
          </p:cNvSpPr>
          <p:nvPr>
            <p:ph idx="1"/>
          </p:nvPr>
        </p:nvSpPr>
        <p:spPr>
          <a:xfrm>
            <a:off x="1368000" y="1888104"/>
            <a:ext cx="9120000" cy="3656351"/>
          </a:xfrm>
        </p:spPr>
        <p:txBody>
          <a:bodyPr/>
          <a:lstStyle/>
          <a:p>
            <a:pPr lvl="2">
              <a:spcAft>
                <a:spcPts val="1800"/>
              </a:spcAft>
            </a:pPr>
            <a:r>
              <a:rPr lang="en-AU" sz="1800" dirty="0"/>
              <a:t>To identify other modifiable risk factors that require management</a:t>
            </a:r>
          </a:p>
          <a:p>
            <a:pPr lvl="2">
              <a:spcAft>
                <a:spcPts val="1800"/>
              </a:spcAft>
            </a:pPr>
            <a:r>
              <a:rPr lang="en-AU" sz="1800" dirty="0"/>
              <a:t>To predict who will benefit most from intervention and determine the appropriate management plan</a:t>
            </a:r>
          </a:p>
          <a:p>
            <a:pPr lvl="2">
              <a:spcAft>
                <a:spcPts val="1800"/>
              </a:spcAft>
            </a:pPr>
            <a:r>
              <a:rPr lang="en-AU" sz="1800" dirty="0"/>
              <a:t>To enable the patient to understand the degree of urgency for modifying risk factors</a:t>
            </a:r>
          </a:p>
          <a:p>
            <a:endParaRPr lang="en-US" dirty="0"/>
          </a:p>
        </p:txBody>
      </p:sp>
      <p:sp>
        <p:nvSpPr>
          <p:cNvPr id="5" name="Slide Number Placeholder 4"/>
          <p:cNvSpPr>
            <a:spLocks noGrp="1"/>
          </p:cNvSpPr>
          <p:nvPr>
            <p:ph type="sldNum" sz="quarter" idx="12"/>
          </p:nvPr>
        </p:nvSpPr>
        <p:spPr/>
        <p:txBody>
          <a:bodyPr/>
          <a:lstStyle/>
          <a:p>
            <a:fld id="{94BD25F3-487B-4155-B89E-4C647BBB8B21}" type="slidenum">
              <a:rPr lang="en-AU" smtClean="0"/>
              <a:t>32</a:t>
            </a:fld>
            <a:endParaRPr lang="en-AU"/>
          </a:p>
        </p:txBody>
      </p:sp>
      <p:sp>
        <p:nvSpPr>
          <p:cNvPr id="9" name="Rectangle 8">
            <a:extLst>
              <a:ext uri="{FF2B5EF4-FFF2-40B4-BE49-F238E27FC236}">
                <a16:creationId xmlns:a16="http://schemas.microsoft.com/office/drawing/2014/main" id="{AE603685-EFD1-AC48-B412-1BAFF96BE021}"/>
              </a:ext>
            </a:extLst>
          </p:cNvPr>
          <p:cNvSpPr/>
          <p:nvPr/>
        </p:nvSpPr>
        <p:spPr>
          <a:xfrm>
            <a:off x="1211058" y="4250674"/>
            <a:ext cx="9769883" cy="1015663"/>
          </a:xfrm>
          <a:prstGeom prst="rect">
            <a:avLst/>
          </a:prstGeom>
          <a:noFill/>
          <a:ln w="15875">
            <a:solidFill>
              <a:schemeClr val="accent1"/>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en-AU" sz="2000" b="1" dirty="0">
                <a:solidFill>
                  <a:schemeClr val="accent2"/>
                </a:solidFill>
              </a:rPr>
              <a:t>In contrast, relative risk is a ratio of the rate of events in the population exposed to a risk factor compared with the rate among the population not exposed to this risk factor. It tells you little about your patient’s actual risk</a:t>
            </a:r>
            <a:r>
              <a:rPr lang="en-AU" sz="2000" b="1" baseline="30000" dirty="0">
                <a:solidFill>
                  <a:schemeClr val="accent2"/>
                </a:solidFill>
              </a:rPr>
              <a:t>2</a:t>
            </a:r>
          </a:p>
        </p:txBody>
      </p:sp>
      <p:sp>
        <p:nvSpPr>
          <p:cNvPr id="10" name="Text Placeholder 2">
            <a:extLst>
              <a:ext uri="{FF2B5EF4-FFF2-40B4-BE49-F238E27FC236}">
                <a16:creationId xmlns:a16="http://schemas.microsoft.com/office/drawing/2014/main" id="{0712E441-513E-5240-B106-5DA9CCDBFD18}"/>
              </a:ext>
            </a:extLst>
          </p:cNvPr>
          <p:cNvSpPr txBox="1">
            <a:spLocks/>
          </p:cNvSpPr>
          <p:nvPr/>
        </p:nvSpPr>
        <p:spPr>
          <a:xfrm>
            <a:off x="838200" y="6362538"/>
            <a:ext cx="9689969" cy="297069"/>
          </a:xfrm>
          <a:prstGeom prst="rect">
            <a:avLst/>
          </a:prstGeom>
        </p:spPr>
        <p:txBody>
          <a:bodyPr/>
          <a:lstStyle>
            <a:lvl1pPr marL="0" indent="0" algn="l" defTabSz="914400" rtl="0" eaLnBrk="1" latinLnBrk="0" hangingPunct="1">
              <a:lnSpc>
                <a:spcPct val="105000"/>
              </a:lnSpc>
              <a:spcBef>
                <a:spcPts val="0"/>
              </a:spcBef>
              <a:spcAft>
                <a:spcPts val="975"/>
              </a:spcAft>
              <a:buFont typeface="Calibri" panose="020F0502020204030204" pitchFamily="34" charset="0"/>
              <a:buChar char="﻿"/>
              <a:defRPr sz="1900" kern="1200">
                <a:solidFill>
                  <a:schemeClr val="tx1"/>
                </a:solidFill>
                <a:latin typeface="+mn-lt"/>
                <a:ea typeface="+mn-ea"/>
                <a:cs typeface="+mn-cs"/>
              </a:defRPr>
            </a:lvl1pPr>
            <a:lvl2pPr marL="0" indent="0" algn="l" defTabSz="914400" rtl="0" eaLnBrk="1" latinLnBrk="0" hangingPunct="1">
              <a:lnSpc>
                <a:spcPct val="105000"/>
              </a:lnSpc>
              <a:spcBef>
                <a:spcPts val="0"/>
              </a:spcBef>
              <a:spcAft>
                <a:spcPts val="1280"/>
              </a:spcAft>
              <a:buFont typeface="Calibri" panose="020F0502020204030204" pitchFamily="34" charset="0"/>
              <a:buChar char="﻿"/>
              <a:defRPr sz="1600" kern="1200">
                <a:solidFill>
                  <a:schemeClr val="tx1"/>
                </a:solidFill>
                <a:latin typeface="+mn-lt"/>
                <a:ea typeface="+mn-ea"/>
                <a:cs typeface="+mn-cs"/>
              </a:defRPr>
            </a:lvl2pPr>
            <a:lvl3pPr marL="144000" indent="-144000" algn="l" defTabSz="914400" rtl="0" eaLnBrk="1" latinLnBrk="0" hangingPunct="1">
              <a:lnSpc>
                <a:spcPct val="105000"/>
              </a:lnSpc>
              <a:spcBef>
                <a:spcPts val="0"/>
              </a:spcBef>
              <a:spcAft>
                <a:spcPts val="575"/>
              </a:spcAft>
              <a:buFontTx/>
              <a:buBlip>
                <a:blip r:embed="rId2"/>
              </a:buBlip>
              <a:defRPr sz="1600" kern="1200">
                <a:solidFill>
                  <a:schemeClr val="tx1"/>
                </a:solidFill>
                <a:latin typeface="+mn-lt"/>
                <a:ea typeface="+mn-ea"/>
                <a:cs typeface="+mn-cs"/>
              </a:defRPr>
            </a:lvl3pPr>
            <a:lvl4pPr marL="288000" indent="-144000" algn="l" defTabSz="914400" rtl="0" eaLnBrk="1" latinLnBrk="0" hangingPunct="1">
              <a:lnSpc>
                <a:spcPct val="105000"/>
              </a:lnSpc>
              <a:spcBef>
                <a:spcPts val="0"/>
              </a:spcBef>
              <a:spcAft>
                <a:spcPts val="575"/>
              </a:spcAft>
              <a:buFontTx/>
              <a:buBlip>
                <a:blip r:embed="rId2"/>
              </a:buBlip>
              <a:defRPr sz="1600" kern="1200">
                <a:solidFill>
                  <a:schemeClr val="tx1"/>
                </a:solidFill>
                <a:latin typeface="+mn-lt"/>
                <a:ea typeface="+mn-ea"/>
                <a:cs typeface="+mn-cs"/>
              </a:defRPr>
            </a:lvl4pPr>
            <a:lvl5pPr marL="432000" indent="-144000" algn="l" defTabSz="914400" rtl="0" eaLnBrk="1" latinLnBrk="0" hangingPunct="1">
              <a:lnSpc>
                <a:spcPct val="105000"/>
              </a:lnSpc>
              <a:spcBef>
                <a:spcPts val="0"/>
              </a:spcBef>
              <a:spcAft>
                <a:spcPts val="575"/>
              </a:spcAft>
              <a:buFontTx/>
              <a:buBlip>
                <a:blip r:embed="rId2"/>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900" dirty="0"/>
              <a:t>1. National Heart Foundation of Australia (National Blood Pressure and Vascular Disease Advisory Committee). Guide to management of hypertension 2008. Updated December 2010. </a:t>
            </a:r>
            <a:br>
              <a:rPr lang="en-AU" sz="900" dirty="0"/>
            </a:br>
            <a:r>
              <a:rPr lang="en-AU" sz="900" dirty="0"/>
              <a:t>2. National Vascular Disease Prevention Alliance. Guidelines for the management of absolute cardiovascular disease risk. 2012.</a:t>
            </a:r>
          </a:p>
        </p:txBody>
      </p:sp>
    </p:spTree>
    <p:extLst>
      <p:ext uri="{BB962C8B-B14F-4D97-AF65-F5344CB8AC3E}">
        <p14:creationId xmlns:p14="http://schemas.microsoft.com/office/powerpoint/2010/main" val="29905829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98BEE5-DFE8-E941-86EF-D3BF5053A6B6}"/>
              </a:ext>
            </a:extLst>
          </p:cNvPr>
          <p:cNvSpPr>
            <a:spLocks noGrp="1"/>
          </p:cNvSpPr>
          <p:nvPr>
            <p:ph type="title"/>
          </p:nvPr>
        </p:nvSpPr>
        <p:spPr/>
        <p:txBody>
          <a:bodyPr/>
          <a:lstStyle/>
          <a:p>
            <a:r>
              <a:rPr lang="en-US" dirty="0"/>
              <a:t>Exercise</a:t>
            </a:r>
          </a:p>
        </p:txBody>
      </p:sp>
      <p:sp>
        <p:nvSpPr>
          <p:cNvPr id="6" name="Content Placeholder 5">
            <a:extLst>
              <a:ext uri="{FF2B5EF4-FFF2-40B4-BE49-F238E27FC236}">
                <a16:creationId xmlns:a16="http://schemas.microsoft.com/office/drawing/2014/main" id="{EB378828-C596-9248-9E9B-530844191C30}"/>
              </a:ext>
            </a:extLst>
          </p:cNvPr>
          <p:cNvSpPr>
            <a:spLocks noGrp="1"/>
          </p:cNvSpPr>
          <p:nvPr>
            <p:ph idx="1"/>
          </p:nvPr>
        </p:nvSpPr>
        <p:spPr>
          <a:xfrm>
            <a:off x="1261320" y="1909394"/>
            <a:ext cx="4728000" cy="3195901"/>
          </a:xfrm>
        </p:spPr>
        <p:txBody>
          <a:bodyPr>
            <a:normAutofit/>
          </a:bodyPr>
          <a:lstStyle/>
          <a:p>
            <a:pPr lvl="2"/>
            <a:r>
              <a:rPr lang="en-GB" sz="2400" dirty="0"/>
              <a:t>Use the Australian absolute cardiovascular disease risk calculator to calculate David’s risk </a:t>
            </a:r>
          </a:p>
          <a:p>
            <a:pPr lvl="2"/>
            <a:r>
              <a:rPr lang="en-GB" sz="2400" dirty="0"/>
              <a:t>Try entering different values for blood pressure, lipids, smoking status and diabetes</a:t>
            </a:r>
          </a:p>
          <a:p>
            <a:pPr lvl="3"/>
            <a:r>
              <a:rPr lang="en-GB" sz="2000" dirty="0"/>
              <a:t>How does this affect his level of risk?</a:t>
            </a:r>
            <a:endParaRPr lang="en-AU" sz="2000" dirty="0"/>
          </a:p>
          <a:p>
            <a:endParaRPr lang="en-US" sz="2000" dirty="0"/>
          </a:p>
        </p:txBody>
      </p:sp>
      <p:sp>
        <p:nvSpPr>
          <p:cNvPr id="5" name="Slide Number Placeholder 4"/>
          <p:cNvSpPr>
            <a:spLocks noGrp="1"/>
          </p:cNvSpPr>
          <p:nvPr>
            <p:ph type="sldNum" sz="quarter" idx="12"/>
          </p:nvPr>
        </p:nvSpPr>
        <p:spPr/>
        <p:txBody>
          <a:bodyPr/>
          <a:lstStyle/>
          <a:p>
            <a:fld id="{94BD25F3-487B-4155-B89E-4C647BBB8B21}" type="slidenum">
              <a:rPr lang="en-AU" smtClean="0"/>
              <a:t>33</a:t>
            </a:fld>
            <a:endParaRPr lang="en-AU"/>
          </a:p>
        </p:txBody>
      </p:sp>
      <p:pic>
        <p:nvPicPr>
          <p:cNvPr id="7" name="Picture 6" descr="A person wearing glasses&#10;&#10;Description automatically generated with medium confidence">
            <a:extLst>
              <a:ext uri="{FF2B5EF4-FFF2-40B4-BE49-F238E27FC236}">
                <a16:creationId xmlns:a16="http://schemas.microsoft.com/office/drawing/2014/main" id="{58163D22-D3A0-4042-BB26-C7602ED32ED5}"/>
              </a:ext>
            </a:extLst>
          </p:cNvPr>
          <p:cNvPicPr>
            <a:picLocks noChangeAspect="1"/>
          </p:cNvPicPr>
          <p:nvPr/>
        </p:nvPicPr>
        <p:blipFill rotWithShape="1">
          <a:blip r:embed="rId2">
            <a:extLst>
              <a:ext uri="{28A0092B-C50C-407E-A947-70E740481C1C}">
                <a14:useLocalDpi xmlns:a14="http://schemas.microsoft.com/office/drawing/2010/main" val="0"/>
              </a:ext>
            </a:extLst>
          </a:blip>
          <a:srcRect l="20763"/>
          <a:stretch/>
        </p:blipFill>
        <p:spPr>
          <a:xfrm>
            <a:off x="7637962" y="1909394"/>
            <a:ext cx="3655198" cy="3075333"/>
          </a:xfrm>
          <a:prstGeom prst="rect">
            <a:avLst/>
          </a:prstGeom>
        </p:spPr>
      </p:pic>
      <p:sp>
        <p:nvSpPr>
          <p:cNvPr id="8" name="TextBox 7">
            <a:extLst>
              <a:ext uri="{FF2B5EF4-FFF2-40B4-BE49-F238E27FC236}">
                <a16:creationId xmlns:a16="http://schemas.microsoft.com/office/drawing/2014/main" id="{45AE510B-D98A-2743-B02C-D2C289A9580C}"/>
              </a:ext>
            </a:extLst>
          </p:cNvPr>
          <p:cNvSpPr txBox="1"/>
          <p:nvPr/>
        </p:nvSpPr>
        <p:spPr>
          <a:xfrm>
            <a:off x="7627848" y="4975346"/>
            <a:ext cx="2807797" cy="553998"/>
          </a:xfrm>
          <a:prstGeom prst="rect">
            <a:avLst/>
          </a:prstGeom>
          <a:noFill/>
        </p:spPr>
        <p:txBody>
          <a:bodyPr wrap="square" rtlCol="0">
            <a:spAutoFit/>
          </a:bodyPr>
          <a:lstStyle/>
          <a:p>
            <a:r>
              <a:rPr lang="en-GB" sz="1600" dirty="0">
                <a:latin typeface="+mj-lt"/>
              </a:rPr>
              <a:t>DAVID</a:t>
            </a:r>
          </a:p>
          <a:p>
            <a:r>
              <a:rPr lang="en-GB" sz="1400" dirty="0">
                <a:latin typeface="+mj-lt"/>
              </a:rPr>
              <a:t>62 years old</a:t>
            </a:r>
            <a:endParaRPr lang="en-AU" sz="1400" dirty="0">
              <a:latin typeface="+mj-lt"/>
            </a:endParaRPr>
          </a:p>
        </p:txBody>
      </p:sp>
    </p:spTree>
    <p:extLst>
      <p:ext uri="{BB962C8B-B14F-4D97-AF65-F5344CB8AC3E}">
        <p14:creationId xmlns:p14="http://schemas.microsoft.com/office/powerpoint/2010/main" val="2637121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98BEE5-DFE8-E941-86EF-D3BF5053A6B6}"/>
              </a:ext>
            </a:extLst>
          </p:cNvPr>
          <p:cNvSpPr>
            <a:spLocks noGrp="1"/>
          </p:cNvSpPr>
          <p:nvPr>
            <p:ph type="title"/>
          </p:nvPr>
        </p:nvSpPr>
        <p:spPr/>
        <p:txBody>
          <a:bodyPr/>
          <a:lstStyle/>
          <a:p>
            <a:r>
              <a:rPr lang="en-GB" dirty="0"/>
              <a:t>Case study:</a:t>
            </a:r>
            <a:br>
              <a:rPr lang="en-GB" dirty="0"/>
            </a:br>
            <a:r>
              <a:rPr lang="en-GB" dirty="0"/>
              <a:t>David’s absolute CV risk</a:t>
            </a:r>
            <a:endParaRPr lang="en-US" dirty="0"/>
          </a:p>
        </p:txBody>
      </p:sp>
      <p:sp>
        <p:nvSpPr>
          <p:cNvPr id="5" name="Slide Number Placeholder 4"/>
          <p:cNvSpPr>
            <a:spLocks noGrp="1"/>
          </p:cNvSpPr>
          <p:nvPr>
            <p:ph type="sldNum" sz="quarter" idx="12"/>
          </p:nvPr>
        </p:nvSpPr>
        <p:spPr/>
        <p:txBody>
          <a:bodyPr/>
          <a:lstStyle/>
          <a:p>
            <a:fld id="{94BD25F3-487B-4155-B89E-4C647BBB8B21}" type="slidenum">
              <a:rPr lang="en-AU" smtClean="0"/>
              <a:t>34</a:t>
            </a:fld>
            <a:endParaRPr lang="en-AU"/>
          </a:p>
        </p:txBody>
      </p:sp>
      <p:sp>
        <p:nvSpPr>
          <p:cNvPr id="9" name="TextBox 8">
            <a:extLst>
              <a:ext uri="{FF2B5EF4-FFF2-40B4-BE49-F238E27FC236}">
                <a16:creationId xmlns:a16="http://schemas.microsoft.com/office/drawing/2014/main" id="{45AE510B-D98A-2743-B02C-D2C289A9580C}"/>
              </a:ext>
            </a:extLst>
          </p:cNvPr>
          <p:cNvSpPr txBox="1"/>
          <p:nvPr/>
        </p:nvSpPr>
        <p:spPr>
          <a:xfrm>
            <a:off x="1338129" y="5655666"/>
            <a:ext cx="2807797" cy="553998"/>
          </a:xfrm>
          <a:prstGeom prst="rect">
            <a:avLst/>
          </a:prstGeom>
          <a:noFill/>
        </p:spPr>
        <p:txBody>
          <a:bodyPr wrap="square" rtlCol="0">
            <a:spAutoFit/>
          </a:bodyPr>
          <a:lstStyle/>
          <a:p>
            <a:r>
              <a:rPr lang="en-GB" sz="1600" dirty="0">
                <a:latin typeface="+mj-lt"/>
              </a:rPr>
              <a:t>DAVID</a:t>
            </a:r>
          </a:p>
          <a:p>
            <a:r>
              <a:rPr lang="en-GB" sz="1400" dirty="0">
                <a:latin typeface="+mj-lt"/>
              </a:rPr>
              <a:t>62 years old</a:t>
            </a:r>
            <a:endParaRPr lang="en-AU" sz="1400" dirty="0">
              <a:latin typeface="+mj-lt"/>
            </a:endParaRPr>
          </a:p>
        </p:txBody>
      </p:sp>
      <p:pic>
        <p:nvPicPr>
          <p:cNvPr id="10" name="Picture 9">
            <a:extLst>
              <a:ext uri="{FF2B5EF4-FFF2-40B4-BE49-F238E27FC236}">
                <a16:creationId xmlns:a16="http://schemas.microsoft.com/office/drawing/2014/main" id="{2ADB880D-D2FD-5E49-A51B-2877ACC9C727}"/>
              </a:ext>
            </a:extLst>
          </p:cNvPr>
          <p:cNvPicPr>
            <a:picLocks noChangeAspect="1"/>
          </p:cNvPicPr>
          <p:nvPr/>
        </p:nvPicPr>
        <p:blipFill>
          <a:blip r:embed="rId2"/>
          <a:stretch>
            <a:fillRect/>
          </a:stretch>
        </p:blipFill>
        <p:spPr>
          <a:xfrm>
            <a:off x="7302405" y="1092970"/>
            <a:ext cx="3283849" cy="5307771"/>
          </a:xfrm>
          <a:prstGeom prst="rect">
            <a:avLst/>
          </a:prstGeom>
        </p:spPr>
      </p:pic>
      <p:pic>
        <p:nvPicPr>
          <p:cNvPr id="7" name="Picture 6" descr="A person wearing glasses&#10;&#10;Description automatically generated with medium confidence">
            <a:extLst>
              <a:ext uri="{FF2B5EF4-FFF2-40B4-BE49-F238E27FC236}">
                <a16:creationId xmlns:a16="http://schemas.microsoft.com/office/drawing/2014/main" id="{2FFE30EF-5B82-6947-9CEA-19F2644B3DD9}"/>
              </a:ext>
            </a:extLst>
          </p:cNvPr>
          <p:cNvPicPr>
            <a:picLocks noChangeAspect="1"/>
          </p:cNvPicPr>
          <p:nvPr/>
        </p:nvPicPr>
        <p:blipFill rotWithShape="1">
          <a:blip r:embed="rId3">
            <a:extLst>
              <a:ext uri="{28A0092B-C50C-407E-A947-70E740481C1C}">
                <a14:useLocalDpi xmlns:a14="http://schemas.microsoft.com/office/drawing/2010/main" val="0"/>
              </a:ext>
            </a:extLst>
          </a:blip>
          <a:srcRect l="20763"/>
          <a:stretch/>
        </p:blipFill>
        <p:spPr>
          <a:xfrm>
            <a:off x="1368000" y="2774787"/>
            <a:ext cx="3283850" cy="2762896"/>
          </a:xfrm>
          <a:prstGeom prst="rect">
            <a:avLst/>
          </a:prstGeom>
        </p:spPr>
      </p:pic>
    </p:spTree>
    <p:extLst>
      <p:ext uri="{BB962C8B-B14F-4D97-AF65-F5344CB8AC3E}">
        <p14:creationId xmlns:p14="http://schemas.microsoft.com/office/powerpoint/2010/main" val="24788875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98BEE5-DFE8-E941-86EF-D3BF5053A6B6}"/>
              </a:ext>
            </a:extLst>
          </p:cNvPr>
          <p:cNvSpPr>
            <a:spLocks noGrp="1"/>
          </p:cNvSpPr>
          <p:nvPr>
            <p:ph type="title"/>
          </p:nvPr>
        </p:nvSpPr>
        <p:spPr/>
        <p:txBody>
          <a:bodyPr/>
          <a:lstStyle/>
          <a:p>
            <a:r>
              <a:rPr lang="en-GB" dirty="0"/>
              <a:t>Case study:</a:t>
            </a:r>
            <a:br>
              <a:rPr lang="en-GB" dirty="0"/>
            </a:br>
            <a:r>
              <a:rPr lang="en-GB" dirty="0"/>
              <a:t>Absolute CV risk</a:t>
            </a:r>
            <a:endParaRPr lang="en-US" dirty="0"/>
          </a:p>
        </p:txBody>
      </p:sp>
      <p:sp>
        <p:nvSpPr>
          <p:cNvPr id="5" name="Slide Number Placeholder 4"/>
          <p:cNvSpPr>
            <a:spLocks noGrp="1"/>
          </p:cNvSpPr>
          <p:nvPr>
            <p:ph type="sldNum" sz="quarter" idx="12"/>
          </p:nvPr>
        </p:nvSpPr>
        <p:spPr/>
        <p:txBody>
          <a:bodyPr/>
          <a:lstStyle/>
          <a:p>
            <a:fld id="{94BD25F3-487B-4155-B89E-4C647BBB8B21}" type="slidenum">
              <a:rPr lang="en-AU" smtClean="0"/>
              <a:t>35</a:t>
            </a:fld>
            <a:endParaRPr lang="en-AU"/>
          </a:p>
        </p:txBody>
      </p:sp>
      <p:sp>
        <p:nvSpPr>
          <p:cNvPr id="9" name="TextBox 8">
            <a:extLst>
              <a:ext uri="{FF2B5EF4-FFF2-40B4-BE49-F238E27FC236}">
                <a16:creationId xmlns:a16="http://schemas.microsoft.com/office/drawing/2014/main" id="{45AE510B-D98A-2743-B02C-D2C289A9580C}"/>
              </a:ext>
            </a:extLst>
          </p:cNvPr>
          <p:cNvSpPr txBox="1"/>
          <p:nvPr/>
        </p:nvSpPr>
        <p:spPr>
          <a:xfrm>
            <a:off x="1338129" y="5655666"/>
            <a:ext cx="2807797" cy="553998"/>
          </a:xfrm>
          <a:prstGeom prst="rect">
            <a:avLst/>
          </a:prstGeom>
          <a:noFill/>
        </p:spPr>
        <p:txBody>
          <a:bodyPr wrap="square" rtlCol="0">
            <a:spAutoFit/>
          </a:bodyPr>
          <a:lstStyle/>
          <a:p>
            <a:r>
              <a:rPr lang="en-GB" sz="1600" dirty="0">
                <a:latin typeface="+mj-lt"/>
              </a:rPr>
              <a:t>DAVID</a:t>
            </a:r>
          </a:p>
          <a:p>
            <a:r>
              <a:rPr lang="en-GB" sz="1400" dirty="0">
                <a:latin typeface="+mj-lt"/>
              </a:rPr>
              <a:t>62 years old</a:t>
            </a:r>
            <a:endParaRPr lang="en-AU" sz="1400" dirty="0">
              <a:latin typeface="+mj-lt"/>
            </a:endParaRPr>
          </a:p>
        </p:txBody>
      </p:sp>
      <p:pic>
        <p:nvPicPr>
          <p:cNvPr id="7" name="Picture 6" descr="A person wearing glasses&#10;&#10;Description automatically generated with medium confidence">
            <a:extLst>
              <a:ext uri="{FF2B5EF4-FFF2-40B4-BE49-F238E27FC236}">
                <a16:creationId xmlns:a16="http://schemas.microsoft.com/office/drawing/2014/main" id="{2FFE30EF-5B82-6947-9CEA-19F2644B3DD9}"/>
              </a:ext>
            </a:extLst>
          </p:cNvPr>
          <p:cNvPicPr>
            <a:picLocks noChangeAspect="1"/>
          </p:cNvPicPr>
          <p:nvPr/>
        </p:nvPicPr>
        <p:blipFill rotWithShape="1">
          <a:blip r:embed="rId2">
            <a:extLst>
              <a:ext uri="{28A0092B-C50C-407E-A947-70E740481C1C}">
                <a14:useLocalDpi xmlns:a14="http://schemas.microsoft.com/office/drawing/2010/main" val="0"/>
              </a:ext>
            </a:extLst>
          </a:blip>
          <a:srcRect l="20763"/>
          <a:stretch/>
        </p:blipFill>
        <p:spPr>
          <a:xfrm>
            <a:off x="1368000" y="2774787"/>
            <a:ext cx="3283850" cy="2762896"/>
          </a:xfrm>
          <a:prstGeom prst="rect">
            <a:avLst/>
          </a:prstGeom>
        </p:spPr>
      </p:pic>
      <p:pic>
        <p:nvPicPr>
          <p:cNvPr id="8" name="Picture 7">
            <a:extLst>
              <a:ext uri="{FF2B5EF4-FFF2-40B4-BE49-F238E27FC236}">
                <a16:creationId xmlns:a16="http://schemas.microsoft.com/office/drawing/2014/main" id="{74292931-06BB-D94D-8053-50BFF083FA28}"/>
              </a:ext>
            </a:extLst>
          </p:cNvPr>
          <p:cNvPicPr>
            <a:picLocks noChangeAspect="1"/>
          </p:cNvPicPr>
          <p:nvPr/>
        </p:nvPicPr>
        <p:blipFill>
          <a:blip r:embed="rId3"/>
          <a:stretch>
            <a:fillRect/>
          </a:stretch>
        </p:blipFill>
        <p:spPr>
          <a:xfrm>
            <a:off x="5087535" y="1909394"/>
            <a:ext cx="5917082" cy="4477936"/>
          </a:xfrm>
          <a:prstGeom prst="rect">
            <a:avLst/>
          </a:prstGeom>
        </p:spPr>
      </p:pic>
    </p:spTree>
    <p:extLst>
      <p:ext uri="{BB962C8B-B14F-4D97-AF65-F5344CB8AC3E}">
        <p14:creationId xmlns:p14="http://schemas.microsoft.com/office/powerpoint/2010/main" val="42605020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9270FBC-7E64-874B-8B11-CE06EE99772B}"/>
              </a:ext>
            </a:extLst>
          </p:cNvPr>
          <p:cNvSpPr>
            <a:spLocks noGrp="1"/>
          </p:cNvSpPr>
          <p:nvPr>
            <p:ph type="ctrTitle"/>
          </p:nvPr>
        </p:nvSpPr>
        <p:spPr>
          <a:xfrm>
            <a:off x="274637" y="4543200"/>
            <a:ext cx="3714816" cy="1900800"/>
          </a:xfrm>
        </p:spPr>
        <p:txBody>
          <a:bodyPr/>
          <a:lstStyle/>
          <a:p>
            <a:r>
              <a:rPr lang="en-US" sz="3200" dirty="0"/>
              <a:t>Managing risk factors</a:t>
            </a:r>
          </a:p>
        </p:txBody>
      </p:sp>
      <p:sp>
        <p:nvSpPr>
          <p:cNvPr id="5" name="Slide Number Placeholder 4">
            <a:extLst>
              <a:ext uri="{FF2B5EF4-FFF2-40B4-BE49-F238E27FC236}">
                <a16:creationId xmlns:a16="http://schemas.microsoft.com/office/drawing/2014/main" id="{24E07C75-2E03-3B40-9C68-A4A90B0E4D53}"/>
              </a:ext>
            </a:extLst>
          </p:cNvPr>
          <p:cNvSpPr>
            <a:spLocks noGrp="1"/>
          </p:cNvSpPr>
          <p:nvPr>
            <p:ph type="sldNum" sz="quarter" idx="4294967295"/>
          </p:nvPr>
        </p:nvSpPr>
        <p:spPr>
          <a:xfrm>
            <a:off x="0" y="6573838"/>
            <a:ext cx="549275" cy="254000"/>
          </a:xfrm>
        </p:spPr>
        <p:txBody>
          <a:bodyPr/>
          <a:lstStyle/>
          <a:p>
            <a:fld id="{94BD25F3-487B-4155-B89E-4C647BBB8B21}" type="slidenum">
              <a:rPr lang="en-AU" smtClean="0"/>
              <a:t>36</a:t>
            </a:fld>
            <a:endParaRPr lang="en-AU"/>
          </a:p>
        </p:txBody>
      </p:sp>
      <p:pic>
        <p:nvPicPr>
          <p:cNvPr id="4" name="Picture 3" descr="A black and white logo&#10;&#10;Description automatically generated with medium confidence">
            <a:extLst>
              <a:ext uri="{FF2B5EF4-FFF2-40B4-BE49-F238E27FC236}">
                <a16:creationId xmlns:a16="http://schemas.microsoft.com/office/drawing/2014/main" id="{3AC14C00-280B-6747-B71D-66902B76C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637" y="4450849"/>
            <a:ext cx="2630620" cy="751026"/>
          </a:xfrm>
          <a:prstGeom prst="rect">
            <a:avLst/>
          </a:prstGeom>
        </p:spPr>
      </p:pic>
    </p:spTree>
    <p:extLst>
      <p:ext uri="{BB962C8B-B14F-4D97-AF65-F5344CB8AC3E}">
        <p14:creationId xmlns:p14="http://schemas.microsoft.com/office/powerpoint/2010/main" val="38701449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30CE17-C621-0E41-AA77-45D3D7821856}"/>
              </a:ext>
            </a:extLst>
          </p:cNvPr>
          <p:cNvSpPr/>
          <p:nvPr/>
        </p:nvSpPr>
        <p:spPr>
          <a:xfrm>
            <a:off x="1165446" y="2103120"/>
            <a:ext cx="3388266" cy="475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873058-D340-F241-803D-8C48E180F4F3}"/>
              </a:ext>
            </a:extLst>
          </p:cNvPr>
          <p:cNvSpPr>
            <a:spLocks noGrp="1"/>
          </p:cNvSpPr>
          <p:nvPr>
            <p:ph type="title"/>
          </p:nvPr>
        </p:nvSpPr>
        <p:spPr>
          <a:xfrm>
            <a:off x="1368000" y="1037666"/>
            <a:ext cx="9120000" cy="850439"/>
          </a:xfrm>
        </p:spPr>
        <p:txBody>
          <a:bodyPr/>
          <a:lstStyle/>
          <a:p>
            <a:r>
              <a:rPr lang="en-GB" dirty="0"/>
              <a:t>Management of absolute CVD risk</a:t>
            </a:r>
            <a:r>
              <a:rPr lang="en-GB" baseline="30000" dirty="0"/>
              <a:t>1</a:t>
            </a:r>
            <a:endParaRPr lang="en-US" dirty="0"/>
          </a:p>
        </p:txBody>
      </p:sp>
      <p:sp>
        <p:nvSpPr>
          <p:cNvPr id="5" name="Slide Number Placeholder 4"/>
          <p:cNvSpPr>
            <a:spLocks noGrp="1"/>
          </p:cNvSpPr>
          <p:nvPr>
            <p:ph type="sldNum" sz="quarter" idx="12"/>
          </p:nvPr>
        </p:nvSpPr>
        <p:spPr/>
        <p:txBody>
          <a:bodyPr/>
          <a:lstStyle/>
          <a:p>
            <a:fld id="{94BD25F3-487B-4155-B89E-4C647BBB8B21}" type="slidenum">
              <a:rPr lang="en-AU" smtClean="0"/>
              <a:t>37</a:t>
            </a:fld>
            <a:endParaRPr lang="en-AU"/>
          </a:p>
        </p:txBody>
      </p:sp>
      <p:sp>
        <p:nvSpPr>
          <p:cNvPr id="6" name="Arrow: Down 4">
            <a:extLst>
              <a:ext uri="{FF2B5EF4-FFF2-40B4-BE49-F238E27FC236}">
                <a16:creationId xmlns:a16="http://schemas.microsoft.com/office/drawing/2014/main" id="{0AE556D1-DEB1-1843-A26D-C073AC0D2556}"/>
              </a:ext>
            </a:extLst>
          </p:cNvPr>
          <p:cNvSpPr/>
          <p:nvPr/>
        </p:nvSpPr>
        <p:spPr>
          <a:xfrm>
            <a:off x="9677928" y="2157036"/>
            <a:ext cx="1232716" cy="20444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200" dirty="0">
                <a:solidFill>
                  <a:prstClr val="white"/>
                </a:solidFill>
              </a:rPr>
              <a:t>Risk factor 1</a:t>
            </a:r>
            <a:endParaRPr lang="en-AU" sz="1200" dirty="0">
              <a:solidFill>
                <a:prstClr val="white"/>
              </a:solidFill>
            </a:endParaRPr>
          </a:p>
        </p:txBody>
      </p:sp>
      <p:sp>
        <p:nvSpPr>
          <p:cNvPr id="7" name="Arrow: Down 5">
            <a:extLst>
              <a:ext uri="{FF2B5EF4-FFF2-40B4-BE49-F238E27FC236}">
                <a16:creationId xmlns:a16="http://schemas.microsoft.com/office/drawing/2014/main" id="{F787B019-1E9C-BF40-92F6-A09EE6988C1E}"/>
              </a:ext>
            </a:extLst>
          </p:cNvPr>
          <p:cNvSpPr/>
          <p:nvPr/>
        </p:nvSpPr>
        <p:spPr>
          <a:xfrm>
            <a:off x="1165446" y="2093976"/>
            <a:ext cx="1232715" cy="11386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Risk factor 1</a:t>
            </a:r>
            <a:endParaRPr lang="en-AU" sz="1200" dirty="0"/>
          </a:p>
        </p:txBody>
      </p:sp>
      <p:sp>
        <p:nvSpPr>
          <p:cNvPr id="8" name="Arrow: Down 6">
            <a:extLst>
              <a:ext uri="{FF2B5EF4-FFF2-40B4-BE49-F238E27FC236}">
                <a16:creationId xmlns:a16="http://schemas.microsoft.com/office/drawing/2014/main" id="{62ECBDB0-8265-9945-BAC7-4AA2B3E2ABB5}"/>
              </a:ext>
            </a:extLst>
          </p:cNvPr>
          <p:cNvSpPr/>
          <p:nvPr/>
        </p:nvSpPr>
        <p:spPr>
          <a:xfrm>
            <a:off x="1165446" y="3232663"/>
            <a:ext cx="1232715" cy="1138687"/>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200" dirty="0">
                <a:solidFill>
                  <a:prstClr val="white"/>
                </a:solidFill>
              </a:rPr>
              <a:t>Risk factor 2</a:t>
            </a:r>
            <a:endParaRPr lang="en-AU" sz="1200" dirty="0">
              <a:solidFill>
                <a:prstClr val="white"/>
              </a:solidFill>
            </a:endParaRPr>
          </a:p>
        </p:txBody>
      </p:sp>
      <p:sp>
        <p:nvSpPr>
          <p:cNvPr id="9" name="Arrow: Down 7">
            <a:extLst>
              <a:ext uri="{FF2B5EF4-FFF2-40B4-BE49-F238E27FC236}">
                <a16:creationId xmlns:a16="http://schemas.microsoft.com/office/drawing/2014/main" id="{0044A480-8139-B24F-A17E-0188CB68BBA7}"/>
              </a:ext>
            </a:extLst>
          </p:cNvPr>
          <p:cNvSpPr/>
          <p:nvPr/>
        </p:nvSpPr>
        <p:spPr>
          <a:xfrm>
            <a:off x="1165446" y="4371350"/>
            <a:ext cx="1232715" cy="1138687"/>
          </a:xfrm>
          <a:prstGeom prst="downArrow">
            <a:avLst/>
          </a:prstGeom>
          <a:solidFill>
            <a:schemeClr val="tx1">
              <a:lumMod val="40000"/>
              <a:lumOff val="60000"/>
            </a:schemeClr>
          </a:solidFill>
          <a:ln>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200" dirty="0">
                <a:solidFill>
                  <a:prstClr val="white"/>
                </a:solidFill>
              </a:rPr>
              <a:t>Risk factor 3</a:t>
            </a:r>
            <a:endParaRPr lang="en-AU" sz="1200" dirty="0">
              <a:solidFill>
                <a:prstClr val="white"/>
              </a:solidFill>
            </a:endParaRPr>
          </a:p>
        </p:txBody>
      </p:sp>
      <p:sp>
        <p:nvSpPr>
          <p:cNvPr id="10" name="Rectangle 9">
            <a:extLst>
              <a:ext uri="{FF2B5EF4-FFF2-40B4-BE49-F238E27FC236}">
                <a16:creationId xmlns:a16="http://schemas.microsoft.com/office/drawing/2014/main" id="{B656761E-DB7F-A543-B9C2-FBCB73BA2475}"/>
              </a:ext>
            </a:extLst>
          </p:cNvPr>
          <p:cNvSpPr/>
          <p:nvPr/>
        </p:nvSpPr>
        <p:spPr>
          <a:xfrm>
            <a:off x="2722508" y="2940154"/>
            <a:ext cx="6746983" cy="1569660"/>
          </a:xfrm>
          <a:prstGeom prst="rect">
            <a:avLst/>
          </a:prstGeom>
        </p:spPr>
        <p:txBody>
          <a:bodyPr wrap="square">
            <a:spAutoFit/>
          </a:bodyPr>
          <a:lstStyle/>
          <a:p>
            <a:pPr algn="ctr"/>
            <a:r>
              <a:rPr lang="en-US" sz="2400" b="1" dirty="0">
                <a:solidFill>
                  <a:schemeClr val="accent2"/>
                </a:solidFill>
              </a:rPr>
              <a:t>Moderate reductions in several risk factors </a:t>
            </a:r>
            <a:r>
              <a:rPr lang="en-US" sz="2400" dirty="0"/>
              <a:t>is considered more effective in </a:t>
            </a:r>
            <a:br>
              <a:rPr lang="en-US" sz="2400" dirty="0"/>
            </a:br>
            <a:r>
              <a:rPr lang="en-US" sz="2400" dirty="0"/>
              <a:t>reducing overall CVD risk than </a:t>
            </a:r>
            <a:br>
              <a:rPr lang="en-US" sz="2400" dirty="0"/>
            </a:br>
            <a:r>
              <a:rPr lang="en-US" sz="2400" dirty="0"/>
              <a:t>a major reduction in just one factor</a:t>
            </a:r>
            <a:endParaRPr lang="en-AU" sz="2400" dirty="0"/>
          </a:p>
        </p:txBody>
      </p:sp>
      <p:sp>
        <p:nvSpPr>
          <p:cNvPr id="11" name="Text Placeholder 2">
            <a:extLst>
              <a:ext uri="{FF2B5EF4-FFF2-40B4-BE49-F238E27FC236}">
                <a16:creationId xmlns:a16="http://schemas.microsoft.com/office/drawing/2014/main" id="{237C42FD-6D57-A84D-8E9C-FD5C1E65CCA5}"/>
              </a:ext>
            </a:extLst>
          </p:cNvPr>
          <p:cNvSpPr txBox="1">
            <a:spLocks/>
          </p:cNvSpPr>
          <p:nvPr/>
        </p:nvSpPr>
        <p:spPr>
          <a:xfrm>
            <a:off x="838200" y="6514887"/>
            <a:ext cx="9689969" cy="144720"/>
          </a:xfrm>
          <a:prstGeom prst="rect">
            <a:avLst/>
          </a:prstGeom>
        </p:spPr>
        <p:txBody>
          <a:bodyPr>
            <a:noAutofit/>
          </a:bodyPr>
          <a:lstStyle>
            <a:lvl1pPr marL="0" indent="0" algn="l" defTabSz="914400" rtl="0" eaLnBrk="1" latinLnBrk="0" hangingPunct="1">
              <a:lnSpc>
                <a:spcPct val="105000"/>
              </a:lnSpc>
              <a:spcBef>
                <a:spcPts val="0"/>
              </a:spcBef>
              <a:spcAft>
                <a:spcPts val="975"/>
              </a:spcAft>
              <a:buFont typeface="Calibri" panose="020F0502020204030204" pitchFamily="34" charset="0"/>
              <a:buChar char="﻿"/>
              <a:defRPr sz="1900" kern="1200">
                <a:solidFill>
                  <a:schemeClr val="tx1"/>
                </a:solidFill>
                <a:latin typeface="+mn-lt"/>
                <a:ea typeface="+mn-ea"/>
                <a:cs typeface="+mn-cs"/>
              </a:defRPr>
            </a:lvl1pPr>
            <a:lvl2pPr marL="0" indent="0" algn="l" defTabSz="914400" rtl="0" eaLnBrk="1" latinLnBrk="0" hangingPunct="1">
              <a:lnSpc>
                <a:spcPct val="105000"/>
              </a:lnSpc>
              <a:spcBef>
                <a:spcPts val="0"/>
              </a:spcBef>
              <a:spcAft>
                <a:spcPts val="1280"/>
              </a:spcAft>
              <a:buFont typeface="Calibri" panose="020F0502020204030204" pitchFamily="34" charset="0"/>
              <a:buChar char="﻿"/>
              <a:defRPr sz="1600" kern="1200">
                <a:solidFill>
                  <a:schemeClr val="tx1"/>
                </a:solidFill>
                <a:latin typeface="+mn-lt"/>
                <a:ea typeface="+mn-ea"/>
                <a:cs typeface="+mn-cs"/>
              </a:defRPr>
            </a:lvl2pPr>
            <a:lvl3pPr marL="144000" indent="-144000" algn="l" defTabSz="914400" rtl="0" eaLnBrk="1" latinLnBrk="0" hangingPunct="1">
              <a:lnSpc>
                <a:spcPct val="105000"/>
              </a:lnSpc>
              <a:spcBef>
                <a:spcPts val="0"/>
              </a:spcBef>
              <a:spcAft>
                <a:spcPts val="575"/>
              </a:spcAft>
              <a:buFontTx/>
              <a:buBlip>
                <a:blip r:embed="rId2"/>
              </a:buBlip>
              <a:defRPr sz="1600" kern="1200">
                <a:solidFill>
                  <a:schemeClr val="tx1"/>
                </a:solidFill>
                <a:latin typeface="+mn-lt"/>
                <a:ea typeface="+mn-ea"/>
                <a:cs typeface="+mn-cs"/>
              </a:defRPr>
            </a:lvl3pPr>
            <a:lvl4pPr marL="288000" indent="-144000" algn="l" defTabSz="914400" rtl="0" eaLnBrk="1" latinLnBrk="0" hangingPunct="1">
              <a:lnSpc>
                <a:spcPct val="105000"/>
              </a:lnSpc>
              <a:spcBef>
                <a:spcPts val="0"/>
              </a:spcBef>
              <a:spcAft>
                <a:spcPts val="575"/>
              </a:spcAft>
              <a:buFontTx/>
              <a:buBlip>
                <a:blip r:embed="rId2"/>
              </a:buBlip>
              <a:defRPr sz="1600" kern="1200">
                <a:solidFill>
                  <a:schemeClr val="tx1"/>
                </a:solidFill>
                <a:latin typeface="+mn-lt"/>
                <a:ea typeface="+mn-ea"/>
                <a:cs typeface="+mn-cs"/>
              </a:defRPr>
            </a:lvl4pPr>
            <a:lvl5pPr marL="432000" indent="-144000" algn="l" defTabSz="914400" rtl="0" eaLnBrk="1" latinLnBrk="0" hangingPunct="1">
              <a:lnSpc>
                <a:spcPct val="105000"/>
              </a:lnSpc>
              <a:spcBef>
                <a:spcPts val="0"/>
              </a:spcBef>
              <a:spcAft>
                <a:spcPts val="575"/>
              </a:spcAft>
              <a:buFontTx/>
              <a:buBlip>
                <a:blip r:embed="rId2"/>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900"/>
              <a:t>1. National Vascular Disease Prevention Alliance. </a:t>
            </a:r>
            <a:r>
              <a:rPr lang="en-US" sz="900"/>
              <a:t>Guidelines for the management of Absolute cardiovascular disease risk. 2012. </a:t>
            </a:r>
            <a:endParaRPr lang="en-AU" sz="900" dirty="0"/>
          </a:p>
        </p:txBody>
      </p:sp>
    </p:spTree>
    <p:extLst>
      <p:ext uri="{BB962C8B-B14F-4D97-AF65-F5344CB8AC3E}">
        <p14:creationId xmlns:p14="http://schemas.microsoft.com/office/powerpoint/2010/main" val="1641955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372183-68DE-2344-A17B-4175C11E59E9}"/>
              </a:ext>
            </a:extLst>
          </p:cNvPr>
          <p:cNvSpPr/>
          <p:nvPr/>
        </p:nvSpPr>
        <p:spPr>
          <a:xfrm>
            <a:off x="1170432" y="2103120"/>
            <a:ext cx="3621024" cy="6583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873058-D340-F241-803D-8C48E180F4F3}"/>
              </a:ext>
            </a:extLst>
          </p:cNvPr>
          <p:cNvSpPr>
            <a:spLocks noGrp="1"/>
          </p:cNvSpPr>
          <p:nvPr>
            <p:ph type="title"/>
          </p:nvPr>
        </p:nvSpPr>
        <p:spPr>
          <a:xfrm>
            <a:off x="1380878" y="870887"/>
            <a:ext cx="9120000" cy="850439"/>
          </a:xfrm>
        </p:spPr>
        <p:txBody>
          <a:bodyPr/>
          <a:lstStyle/>
          <a:p>
            <a:r>
              <a:rPr lang="en-GB" dirty="0"/>
              <a:t>Lifestyle – physical activity</a:t>
            </a:r>
            <a:r>
              <a:rPr lang="en-GB" baseline="30000" dirty="0"/>
              <a:t>1</a:t>
            </a:r>
            <a:endParaRPr lang="en-US" dirty="0"/>
          </a:p>
        </p:txBody>
      </p:sp>
      <p:sp>
        <p:nvSpPr>
          <p:cNvPr id="5" name="Slide Number Placeholder 4"/>
          <p:cNvSpPr>
            <a:spLocks noGrp="1"/>
          </p:cNvSpPr>
          <p:nvPr>
            <p:ph type="sldNum" sz="quarter" idx="12"/>
          </p:nvPr>
        </p:nvSpPr>
        <p:spPr/>
        <p:txBody>
          <a:bodyPr/>
          <a:lstStyle/>
          <a:p>
            <a:fld id="{94BD25F3-487B-4155-B89E-4C647BBB8B21}" type="slidenum">
              <a:rPr lang="en-AU" smtClean="0"/>
              <a:t>38</a:t>
            </a:fld>
            <a:endParaRPr lang="en-AU"/>
          </a:p>
        </p:txBody>
      </p:sp>
      <p:graphicFrame>
        <p:nvGraphicFramePr>
          <p:cNvPr id="6" name="Table 7">
            <a:extLst>
              <a:ext uri="{FF2B5EF4-FFF2-40B4-BE49-F238E27FC236}">
                <a16:creationId xmlns:a16="http://schemas.microsoft.com/office/drawing/2014/main" id="{8096C937-A80D-B240-B389-C6EEBE3B6986}"/>
              </a:ext>
            </a:extLst>
          </p:cNvPr>
          <p:cNvGraphicFramePr>
            <a:graphicFrameLocks noGrp="1"/>
          </p:cNvGraphicFramePr>
          <p:nvPr>
            <p:extLst>
              <p:ext uri="{D42A27DB-BD31-4B8C-83A1-F6EECF244321}">
                <p14:modId xmlns:p14="http://schemas.microsoft.com/office/powerpoint/2010/main" val="1806954463"/>
              </p:ext>
            </p:extLst>
          </p:nvPr>
        </p:nvGraphicFramePr>
        <p:xfrm>
          <a:off x="565383" y="1532783"/>
          <a:ext cx="7271293" cy="4808532"/>
        </p:xfrm>
        <a:graphic>
          <a:graphicData uri="http://schemas.openxmlformats.org/drawingml/2006/table">
            <a:tbl>
              <a:tblPr firstRow="1" bandRow="1">
                <a:tableStyleId>{6E25E649-3F16-4E02-A733-19D2CDBF48F0}</a:tableStyleId>
              </a:tblPr>
              <a:tblGrid>
                <a:gridCol w="1793262">
                  <a:extLst>
                    <a:ext uri="{9D8B030D-6E8A-4147-A177-3AD203B41FA5}">
                      <a16:colId xmlns:a16="http://schemas.microsoft.com/office/drawing/2014/main" val="398894578"/>
                    </a:ext>
                  </a:extLst>
                </a:gridCol>
                <a:gridCol w="3704281">
                  <a:extLst>
                    <a:ext uri="{9D8B030D-6E8A-4147-A177-3AD203B41FA5}">
                      <a16:colId xmlns:a16="http://schemas.microsoft.com/office/drawing/2014/main" val="3221034818"/>
                    </a:ext>
                  </a:extLst>
                </a:gridCol>
                <a:gridCol w="1773750">
                  <a:extLst>
                    <a:ext uri="{9D8B030D-6E8A-4147-A177-3AD203B41FA5}">
                      <a16:colId xmlns:a16="http://schemas.microsoft.com/office/drawing/2014/main" val="2175939759"/>
                    </a:ext>
                  </a:extLst>
                </a:gridCol>
              </a:tblGrid>
              <a:tr h="296521">
                <a:tc>
                  <a:txBody>
                    <a:bodyPr/>
                    <a:lstStyle/>
                    <a:p>
                      <a:r>
                        <a:rPr lang="en-US" dirty="0"/>
                        <a:t>Age</a:t>
                      </a:r>
                    </a:p>
                  </a:txBody>
                  <a:tcPr/>
                </a:tc>
                <a:tc>
                  <a:txBody>
                    <a:bodyPr/>
                    <a:lstStyle/>
                    <a:p>
                      <a:r>
                        <a:rPr lang="en-US" dirty="0"/>
                        <a:t>What should be done?</a:t>
                      </a:r>
                    </a:p>
                  </a:txBody>
                  <a:tcPr/>
                </a:tc>
                <a:tc>
                  <a:txBody>
                    <a:bodyPr/>
                    <a:lstStyle/>
                    <a:p>
                      <a:r>
                        <a:rPr lang="en-US" dirty="0"/>
                        <a:t>How often?</a:t>
                      </a:r>
                    </a:p>
                  </a:txBody>
                  <a:tcPr/>
                </a:tc>
                <a:extLst>
                  <a:ext uri="{0D108BD9-81ED-4DB2-BD59-A6C34878D82A}">
                    <a16:rowId xmlns:a16="http://schemas.microsoft.com/office/drawing/2014/main" val="1587495211"/>
                  </a:ext>
                </a:extLst>
              </a:tr>
              <a:tr h="2522532">
                <a:tc>
                  <a:txBody>
                    <a:bodyPr/>
                    <a:lstStyle/>
                    <a:p>
                      <a:r>
                        <a:rPr lang="en-US" sz="1200" dirty="0"/>
                        <a:t>Adults aged </a:t>
                      </a:r>
                      <a:br>
                        <a:rPr lang="en-US" sz="1200" dirty="0"/>
                      </a:br>
                      <a:r>
                        <a:rPr lang="en-US" sz="1200" dirty="0"/>
                        <a:t>18–64 years</a:t>
                      </a:r>
                    </a:p>
                  </a:txBody>
                  <a:tcPr/>
                </a:tc>
                <a:tc>
                  <a:txBody>
                    <a:bodyPr/>
                    <a:lstStyle/>
                    <a:p>
                      <a:r>
                        <a:rPr lang="en-US" sz="1200" dirty="0"/>
                        <a:t>Ask questions regarding current level of activity and sedentary </a:t>
                      </a:r>
                      <a:r>
                        <a:rPr lang="en-US" sz="1200" dirty="0" err="1"/>
                        <a:t>behaviour</a:t>
                      </a:r>
                      <a:r>
                        <a:rPr lang="en-US" sz="1200" dirty="0"/>
                        <a:t>, and assess against current guidelines (II, A).</a:t>
                      </a:r>
                    </a:p>
                    <a:p>
                      <a:endParaRPr lang="en-US" sz="1200" dirty="0"/>
                    </a:p>
                    <a:p>
                      <a:r>
                        <a:rPr lang="en-US" sz="1200" dirty="0"/>
                        <a:t>Recommend doing some activity on most days of the week. Accumulate 2.5-5 hours of moderate intensity physical activity. 1.25-2.5 hours of vigorous intensity physical activity, or a combination of these per week (III, A). Do muscle strengthening activities at least 2 days a week (I, A).</a:t>
                      </a:r>
                    </a:p>
                    <a:p>
                      <a:endParaRPr lang="en-US" sz="1200" dirty="0"/>
                    </a:p>
                    <a:p>
                      <a:r>
                        <a:rPr lang="en-US" sz="1200" dirty="0"/>
                        <a:t>Avoid prolonged sitting and break up periods of sitting (III, C).</a:t>
                      </a:r>
                    </a:p>
                  </a:txBody>
                  <a:tcPr/>
                </a:tc>
                <a:tc>
                  <a:txBody>
                    <a:bodyPr/>
                    <a:lstStyle/>
                    <a:p>
                      <a:r>
                        <a:rPr lang="en-US" sz="1200" dirty="0"/>
                        <a:t>Every 2 years</a:t>
                      </a:r>
                    </a:p>
                    <a:p>
                      <a:r>
                        <a:rPr lang="en-US" sz="1200" dirty="0"/>
                        <a:t>(III, C)</a:t>
                      </a:r>
                    </a:p>
                  </a:txBody>
                  <a:tcPr/>
                </a:tc>
                <a:extLst>
                  <a:ext uri="{0D108BD9-81ED-4DB2-BD59-A6C34878D82A}">
                    <a16:rowId xmlns:a16="http://schemas.microsoft.com/office/drawing/2014/main" val="575650726"/>
                  </a:ext>
                </a:extLst>
              </a:tr>
              <a:tr h="1826661">
                <a:tc>
                  <a:txBody>
                    <a:bodyPr/>
                    <a:lstStyle/>
                    <a:p>
                      <a:r>
                        <a:rPr lang="en-US" sz="1200" dirty="0"/>
                        <a:t>People aged </a:t>
                      </a:r>
                      <a:r>
                        <a:rPr lang="en-AU" sz="1200" dirty="0"/>
                        <a:t>≥</a:t>
                      </a:r>
                      <a:r>
                        <a:rPr lang="en-US" sz="1200" dirty="0"/>
                        <a:t>65 years </a:t>
                      </a:r>
                    </a:p>
                  </a:txBody>
                  <a:tcPr/>
                </a:tc>
                <a:tc>
                  <a:txBody>
                    <a:bodyPr/>
                    <a:lstStyle/>
                    <a:p>
                      <a:r>
                        <a:rPr lang="en-US" sz="1200" dirty="0"/>
                        <a:t>Ask questions regarding current level of activity and sedentary </a:t>
                      </a:r>
                      <a:r>
                        <a:rPr lang="en-US" sz="1200" dirty="0" err="1"/>
                        <a:t>behaviour</a:t>
                      </a:r>
                      <a:r>
                        <a:rPr lang="en-US" sz="1200" dirty="0"/>
                        <a:t>, and assess against current guidelines (II, A).</a:t>
                      </a:r>
                    </a:p>
                    <a:p>
                      <a:endParaRPr lang="en-US" sz="1200" dirty="0"/>
                    </a:p>
                    <a:p>
                      <a:r>
                        <a:rPr lang="en-US" sz="1200" dirty="0"/>
                        <a:t>Recommend some physical activity every day that improves fitness, strength, balance and flexibility (III, C).</a:t>
                      </a:r>
                    </a:p>
                    <a:p>
                      <a:endParaRPr lang="en-US" sz="1200" dirty="0"/>
                    </a:p>
                    <a:p>
                      <a:r>
                        <a:rPr lang="en-US" sz="1200" dirty="0"/>
                        <a:t>Accumulate at least 30 minutes of moderate activity on most days (III, C).</a:t>
                      </a:r>
                    </a:p>
                  </a:txBody>
                  <a:tcPr/>
                </a:tc>
                <a:tc>
                  <a:txBody>
                    <a:bodyPr/>
                    <a:lstStyle/>
                    <a:p>
                      <a:r>
                        <a:rPr lang="en-US" sz="1200" dirty="0"/>
                        <a:t>Every 2 years</a:t>
                      </a:r>
                    </a:p>
                  </a:txBody>
                  <a:tcPr/>
                </a:tc>
                <a:extLst>
                  <a:ext uri="{0D108BD9-81ED-4DB2-BD59-A6C34878D82A}">
                    <a16:rowId xmlns:a16="http://schemas.microsoft.com/office/drawing/2014/main" val="1740774329"/>
                  </a:ext>
                </a:extLst>
              </a:tr>
            </a:tbl>
          </a:graphicData>
        </a:graphic>
      </p:graphicFrame>
      <p:sp>
        <p:nvSpPr>
          <p:cNvPr id="7" name="Text Placeholder 2">
            <a:extLst>
              <a:ext uri="{FF2B5EF4-FFF2-40B4-BE49-F238E27FC236}">
                <a16:creationId xmlns:a16="http://schemas.microsoft.com/office/drawing/2014/main" id="{B81DF7EC-1D47-8240-B46D-E1124BA4C48B}"/>
              </a:ext>
            </a:extLst>
          </p:cNvPr>
          <p:cNvSpPr txBox="1">
            <a:spLocks/>
          </p:cNvSpPr>
          <p:nvPr/>
        </p:nvSpPr>
        <p:spPr>
          <a:xfrm>
            <a:off x="7924846" y="6057010"/>
            <a:ext cx="4157473" cy="718176"/>
          </a:xfrm>
          <a:prstGeom prst="rect">
            <a:avLst/>
          </a:prstGeom>
        </p:spPr>
        <p:txBody>
          <a:bodyPr vert="horz" lIns="0" tIns="0" rIns="0" bIns="0" rtlCol="0" anchor="ctr" anchorCtr="1">
            <a:normAutofit/>
          </a:bodyPr>
          <a:lstStyle>
            <a:defPPr>
              <a:defRPr lang="en-US"/>
            </a:defPPr>
            <a:lvl1pPr marL="0" algn="l" defTabSz="914400" rtl="0" eaLnBrk="1" latinLnBrk="0" hangingPunct="1">
              <a:defRPr sz="10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b="0" dirty="0">
                <a:solidFill>
                  <a:schemeClr val="tx1"/>
                </a:solidFill>
              </a:rPr>
              <a:t>1.</a:t>
            </a:r>
            <a:r>
              <a:rPr lang="en-US" sz="900" b="0" dirty="0">
                <a:solidFill>
                  <a:schemeClr val="tx1"/>
                </a:solidFill>
              </a:rPr>
              <a:t> The Royal Australian College of General Practitioners. Guidelines for preventive activities in general practice. 9</a:t>
            </a:r>
            <a:r>
              <a:rPr lang="en-US" sz="900" b="0" baseline="30000" dirty="0">
                <a:solidFill>
                  <a:schemeClr val="tx1"/>
                </a:solidFill>
              </a:rPr>
              <a:t>th</a:t>
            </a:r>
            <a:r>
              <a:rPr lang="en-US" sz="900" b="0" dirty="0">
                <a:solidFill>
                  <a:schemeClr val="tx1"/>
                </a:solidFill>
              </a:rPr>
              <a:t> </a:t>
            </a:r>
            <a:r>
              <a:rPr lang="en-US" sz="900" b="0" dirty="0" err="1">
                <a:solidFill>
                  <a:schemeClr val="tx1"/>
                </a:solidFill>
              </a:rPr>
              <a:t>edn</a:t>
            </a:r>
            <a:r>
              <a:rPr lang="en-US" sz="900" b="0" dirty="0">
                <a:solidFill>
                  <a:schemeClr val="tx1"/>
                </a:solidFill>
              </a:rPr>
              <a:t>, updated. East Melbourne, Vic: RACGP, 2016. </a:t>
            </a:r>
            <a:r>
              <a:rPr lang="en-GB" sz="900" b="0" dirty="0">
                <a:solidFill>
                  <a:schemeClr val="tx1"/>
                </a:solidFill>
              </a:rPr>
              <a:t>2. </a:t>
            </a:r>
            <a:r>
              <a:rPr lang="en-AU" sz="900" b="0" dirty="0" err="1">
                <a:solidFill>
                  <a:schemeClr val="tx1"/>
                </a:solidFill>
              </a:rPr>
              <a:t>Visseren</a:t>
            </a:r>
            <a:r>
              <a:rPr lang="en-AU" sz="900" b="0" dirty="0">
                <a:solidFill>
                  <a:schemeClr val="tx1"/>
                </a:solidFill>
              </a:rPr>
              <a:t> FLJ </a:t>
            </a:r>
            <a:r>
              <a:rPr lang="en-GB" sz="900" b="0" i="1" dirty="0">
                <a:solidFill>
                  <a:schemeClr val="tx1"/>
                </a:solidFill>
              </a:rPr>
              <a:t>et al. </a:t>
            </a:r>
            <a:r>
              <a:rPr lang="en-US" sz="900" b="0" dirty="0">
                <a:solidFill>
                  <a:schemeClr val="tx1"/>
                </a:solidFill>
              </a:rPr>
              <a:t>2021 European guidelines on cardiovascular disease prevention in clinical practice. </a:t>
            </a:r>
            <a:r>
              <a:rPr lang="en-AU" sz="900" b="0" i="1" dirty="0">
                <a:solidFill>
                  <a:schemeClr val="tx1"/>
                </a:solidFill>
              </a:rPr>
              <a:t>Eur J </a:t>
            </a:r>
            <a:r>
              <a:rPr lang="en-AU" sz="900" b="0" i="1" dirty="0" err="1">
                <a:solidFill>
                  <a:schemeClr val="tx1"/>
                </a:solidFill>
              </a:rPr>
              <a:t>Prev</a:t>
            </a:r>
            <a:r>
              <a:rPr lang="en-AU" sz="900" b="0" i="1" dirty="0">
                <a:solidFill>
                  <a:schemeClr val="tx1"/>
                </a:solidFill>
              </a:rPr>
              <a:t> </a:t>
            </a:r>
            <a:r>
              <a:rPr lang="en-AU" sz="900" b="0" i="1" dirty="0" err="1">
                <a:solidFill>
                  <a:schemeClr val="tx1"/>
                </a:solidFill>
              </a:rPr>
              <a:t>Cardiol</a:t>
            </a:r>
            <a:r>
              <a:rPr lang="en-AU" sz="900" b="0" i="1" dirty="0">
                <a:solidFill>
                  <a:schemeClr val="tx1"/>
                </a:solidFill>
              </a:rPr>
              <a:t> </a:t>
            </a:r>
            <a:r>
              <a:rPr lang="en-AU" sz="900" b="0" dirty="0">
                <a:solidFill>
                  <a:schemeClr val="tx1"/>
                </a:solidFill>
              </a:rPr>
              <a:t>2021 Sep 24:zwab154. </a:t>
            </a:r>
            <a:r>
              <a:rPr lang="en-AU" sz="900" b="0" dirty="0" err="1">
                <a:solidFill>
                  <a:schemeClr val="tx1"/>
                </a:solidFill>
              </a:rPr>
              <a:t>doi</a:t>
            </a:r>
            <a:r>
              <a:rPr lang="en-AU" sz="900" b="0" dirty="0">
                <a:solidFill>
                  <a:schemeClr val="tx1"/>
                </a:solidFill>
              </a:rPr>
              <a:t>: 10.1093/</a:t>
            </a:r>
            <a:r>
              <a:rPr lang="en-AU" sz="900" b="0" dirty="0" err="1">
                <a:solidFill>
                  <a:schemeClr val="tx1"/>
                </a:solidFill>
              </a:rPr>
              <a:t>eurjpc</a:t>
            </a:r>
            <a:r>
              <a:rPr lang="en-AU" sz="900" b="0" dirty="0">
                <a:solidFill>
                  <a:schemeClr val="tx1"/>
                </a:solidFill>
              </a:rPr>
              <a:t>/zwab154. Online ahead of print.</a:t>
            </a:r>
          </a:p>
        </p:txBody>
      </p:sp>
      <p:sp>
        <p:nvSpPr>
          <p:cNvPr id="9" name="Rectangle 8">
            <a:extLst>
              <a:ext uri="{FF2B5EF4-FFF2-40B4-BE49-F238E27FC236}">
                <a16:creationId xmlns:a16="http://schemas.microsoft.com/office/drawing/2014/main" id="{1462EF83-2508-1840-82D7-519DF3ABF34F}"/>
              </a:ext>
            </a:extLst>
          </p:cNvPr>
          <p:cNvSpPr/>
          <p:nvPr/>
        </p:nvSpPr>
        <p:spPr>
          <a:xfrm>
            <a:off x="8196155" y="4066008"/>
            <a:ext cx="3614857" cy="1754326"/>
          </a:xfrm>
          <a:prstGeom prst="rect">
            <a:avLst/>
          </a:prstGeom>
          <a:noFill/>
          <a:ln w="15875">
            <a:solidFill>
              <a:schemeClr val="accent1"/>
            </a:solidFill>
          </a:ln>
        </p:spPr>
        <p:txBody>
          <a:bodyPr wrap="square">
            <a:spAutoFit/>
          </a:bodyPr>
          <a:lstStyle/>
          <a:p>
            <a:pPr algn="ctr"/>
            <a:r>
              <a:rPr lang="en-US" b="1" dirty="0">
                <a:solidFill>
                  <a:schemeClr val="accent2"/>
                </a:solidFill>
                <a:latin typeface="AdvOTb7819099"/>
              </a:rPr>
              <a:t>Regular physical activity is a mainstay of CV prevention; participation decreases </a:t>
            </a:r>
            <a:br>
              <a:rPr lang="en-US" b="1" dirty="0">
                <a:solidFill>
                  <a:schemeClr val="accent2"/>
                </a:solidFill>
                <a:latin typeface="AdvOTb7819099"/>
              </a:rPr>
            </a:br>
            <a:r>
              <a:rPr lang="en-AU" b="1" dirty="0">
                <a:solidFill>
                  <a:schemeClr val="accent2"/>
                </a:solidFill>
                <a:latin typeface="AdvOTb7819099"/>
              </a:rPr>
              <a:t>all-cause and CV mortality as well as </a:t>
            </a:r>
            <a:r>
              <a:rPr lang="en-US" b="1" dirty="0">
                <a:solidFill>
                  <a:schemeClr val="accent2"/>
                </a:solidFill>
                <a:latin typeface="AdvOTb7819099"/>
              </a:rPr>
              <a:t>increasing fitness and </a:t>
            </a:r>
            <a:br>
              <a:rPr lang="en-US" b="1" dirty="0">
                <a:solidFill>
                  <a:schemeClr val="accent2"/>
                </a:solidFill>
                <a:latin typeface="AdvOTb7819099"/>
              </a:rPr>
            </a:br>
            <a:r>
              <a:rPr lang="en-US" b="1" dirty="0">
                <a:solidFill>
                  <a:schemeClr val="accent2"/>
                </a:solidFill>
                <a:latin typeface="AdvOTb7819099"/>
              </a:rPr>
              <a:t>improving mental health</a:t>
            </a:r>
            <a:r>
              <a:rPr lang="en-US" b="1" baseline="30000" dirty="0">
                <a:solidFill>
                  <a:schemeClr val="accent2"/>
                </a:solidFill>
                <a:latin typeface="AdvOTb7819099"/>
              </a:rPr>
              <a:t>2</a:t>
            </a:r>
            <a:endParaRPr lang="en-AU" b="1" dirty="0">
              <a:solidFill>
                <a:schemeClr val="accent2"/>
              </a:solidFill>
              <a:latin typeface="AdvOTb7819099"/>
            </a:endParaRPr>
          </a:p>
        </p:txBody>
      </p:sp>
      <p:pic>
        <p:nvPicPr>
          <p:cNvPr id="12" name="Picture 11">
            <a:extLst>
              <a:ext uri="{FF2B5EF4-FFF2-40B4-BE49-F238E27FC236}">
                <a16:creationId xmlns:a16="http://schemas.microsoft.com/office/drawing/2014/main" id="{AF6F3135-6542-834B-AFEF-95CE8A951BC0}"/>
              </a:ext>
            </a:extLst>
          </p:cNvPr>
          <p:cNvPicPr>
            <a:picLocks noChangeAspect="1"/>
          </p:cNvPicPr>
          <p:nvPr/>
        </p:nvPicPr>
        <p:blipFill rotWithShape="1">
          <a:blip r:embed="rId2">
            <a:extLst>
              <a:ext uri="{28A0092B-C50C-407E-A947-70E740481C1C}">
                <a14:useLocalDpi xmlns:a14="http://schemas.microsoft.com/office/drawing/2010/main" val="0"/>
              </a:ext>
            </a:extLst>
          </a:blip>
          <a:srcRect l="5109" r="3991"/>
          <a:stretch/>
        </p:blipFill>
        <p:spPr>
          <a:xfrm>
            <a:off x="8196156" y="1532783"/>
            <a:ext cx="3614857" cy="2296549"/>
          </a:xfrm>
          <a:prstGeom prst="rect">
            <a:avLst/>
          </a:prstGeom>
        </p:spPr>
      </p:pic>
    </p:spTree>
    <p:extLst>
      <p:ext uri="{BB962C8B-B14F-4D97-AF65-F5344CB8AC3E}">
        <p14:creationId xmlns:p14="http://schemas.microsoft.com/office/powerpoint/2010/main" val="17376200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73058-D340-F241-803D-8C48E180F4F3}"/>
              </a:ext>
            </a:extLst>
          </p:cNvPr>
          <p:cNvSpPr>
            <a:spLocks noGrp="1"/>
          </p:cNvSpPr>
          <p:nvPr>
            <p:ph type="title"/>
          </p:nvPr>
        </p:nvSpPr>
        <p:spPr>
          <a:xfrm>
            <a:off x="1368000" y="1037666"/>
            <a:ext cx="9120000" cy="850439"/>
          </a:xfrm>
        </p:spPr>
        <p:txBody>
          <a:bodyPr/>
          <a:lstStyle/>
          <a:p>
            <a:r>
              <a:rPr lang="en-GB" dirty="0"/>
              <a:t>Lifestyle – diet</a:t>
            </a:r>
            <a:endParaRPr lang="en-US" dirty="0"/>
          </a:p>
        </p:txBody>
      </p:sp>
      <p:sp>
        <p:nvSpPr>
          <p:cNvPr id="3" name="Content Placeholder 2">
            <a:extLst>
              <a:ext uri="{FF2B5EF4-FFF2-40B4-BE49-F238E27FC236}">
                <a16:creationId xmlns:a16="http://schemas.microsoft.com/office/drawing/2014/main" id="{B848F9FB-DF0D-1642-9D6C-0F4FD8717833}"/>
              </a:ext>
            </a:extLst>
          </p:cNvPr>
          <p:cNvSpPr>
            <a:spLocks noGrp="1"/>
          </p:cNvSpPr>
          <p:nvPr>
            <p:ph idx="1"/>
          </p:nvPr>
        </p:nvSpPr>
        <p:spPr>
          <a:xfrm>
            <a:off x="256233" y="1686658"/>
            <a:ext cx="8543326" cy="386117"/>
          </a:xfrm>
        </p:spPr>
        <p:txBody>
          <a:bodyPr>
            <a:normAutofit/>
          </a:bodyPr>
          <a:lstStyle/>
          <a:p>
            <a:r>
              <a:rPr lang="en-GB" sz="1800" dirty="0"/>
              <a:t>C</a:t>
            </a:r>
            <a:r>
              <a:rPr lang="en-GB" dirty="0"/>
              <a:t>haracteristics of a healthy diet:</a:t>
            </a:r>
            <a:r>
              <a:rPr lang="en-GB" baseline="30000" dirty="0"/>
              <a:t>1</a:t>
            </a:r>
          </a:p>
        </p:txBody>
      </p:sp>
      <p:sp>
        <p:nvSpPr>
          <p:cNvPr id="5" name="Slide Number Placeholder 4"/>
          <p:cNvSpPr>
            <a:spLocks noGrp="1"/>
          </p:cNvSpPr>
          <p:nvPr>
            <p:ph type="sldNum" sz="quarter" idx="12"/>
          </p:nvPr>
        </p:nvSpPr>
        <p:spPr/>
        <p:txBody>
          <a:bodyPr/>
          <a:lstStyle/>
          <a:p>
            <a:fld id="{94BD25F3-487B-4155-B89E-4C647BBB8B21}" type="slidenum">
              <a:rPr lang="en-AU" smtClean="0"/>
              <a:t>39</a:t>
            </a:fld>
            <a:endParaRPr lang="en-AU"/>
          </a:p>
        </p:txBody>
      </p:sp>
      <p:sp>
        <p:nvSpPr>
          <p:cNvPr id="6" name="Text Placeholder 2">
            <a:extLst>
              <a:ext uri="{FF2B5EF4-FFF2-40B4-BE49-F238E27FC236}">
                <a16:creationId xmlns:a16="http://schemas.microsoft.com/office/drawing/2014/main" id="{268F2FCB-BD06-414C-BFB8-F50080290965}"/>
              </a:ext>
            </a:extLst>
          </p:cNvPr>
          <p:cNvSpPr txBox="1">
            <a:spLocks/>
          </p:cNvSpPr>
          <p:nvPr/>
        </p:nvSpPr>
        <p:spPr>
          <a:xfrm>
            <a:off x="548640" y="6468348"/>
            <a:ext cx="9689969" cy="144720"/>
          </a:xfrm>
          <a:prstGeom prst="rect">
            <a:avLst/>
          </a:prstGeom>
        </p:spPr>
        <p:txBody>
          <a:bodyPr/>
          <a:lstStyle>
            <a:lvl1pPr marL="0" indent="0" algn="l" defTabSz="914400" rtl="0" eaLnBrk="1" latinLnBrk="0" hangingPunct="1">
              <a:lnSpc>
                <a:spcPct val="105000"/>
              </a:lnSpc>
              <a:spcBef>
                <a:spcPts val="0"/>
              </a:spcBef>
              <a:spcAft>
                <a:spcPts val="975"/>
              </a:spcAft>
              <a:buFont typeface="Calibri" panose="020F0502020204030204" pitchFamily="34" charset="0"/>
              <a:buChar char="﻿"/>
              <a:defRPr sz="1900" kern="1200">
                <a:solidFill>
                  <a:schemeClr val="tx1"/>
                </a:solidFill>
                <a:latin typeface="+mn-lt"/>
                <a:ea typeface="+mn-ea"/>
                <a:cs typeface="+mn-cs"/>
              </a:defRPr>
            </a:lvl1pPr>
            <a:lvl2pPr marL="0" indent="0" algn="l" defTabSz="914400" rtl="0" eaLnBrk="1" latinLnBrk="0" hangingPunct="1">
              <a:lnSpc>
                <a:spcPct val="105000"/>
              </a:lnSpc>
              <a:spcBef>
                <a:spcPts val="0"/>
              </a:spcBef>
              <a:spcAft>
                <a:spcPts val="1280"/>
              </a:spcAft>
              <a:buFont typeface="Calibri" panose="020F0502020204030204" pitchFamily="34" charset="0"/>
              <a:buChar char="﻿"/>
              <a:defRPr sz="1600" kern="1200">
                <a:solidFill>
                  <a:schemeClr val="tx1"/>
                </a:solidFill>
                <a:latin typeface="+mn-lt"/>
                <a:ea typeface="+mn-ea"/>
                <a:cs typeface="+mn-cs"/>
              </a:defRPr>
            </a:lvl2pPr>
            <a:lvl3pPr marL="144000" indent="-144000" algn="l" defTabSz="914400" rtl="0" eaLnBrk="1" latinLnBrk="0" hangingPunct="1">
              <a:lnSpc>
                <a:spcPct val="105000"/>
              </a:lnSpc>
              <a:spcBef>
                <a:spcPts val="0"/>
              </a:spcBef>
              <a:spcAft>
                <a:spcPts val="575"/>
              </a:spcAft>
              <a:buFontTx/>
              <a:buBlip>
                <a:blip r:embed="rId2"/>
              </a:buBlip>
              <a:defRPr sz="1600" kern="1200">
                <a:solidFill>
                  <a:schemeClr val="tx1"/>
                </a:solidFill>
                <a:latin typeface="+mn-lt"/>
                <a:ea typeface="+mn-ea"/>
                <a:cs typeface="+mn-cs"/>
              </a:defRPr>
            </a:lvl3pPr>
            <a:lvl4pPr marL="288000" indent="-144000" algn="l" defTabSz="914400" rtl="0" eaLnBrk="1" latinLnBrk="0" hangingPunct="1">
              <a:lnSpc>
                <a:spcPct val="105000"/>
              </a:lnSpc>
              <a:spcBef>
                <a:spcPts val="0"/>
              </a:spcBef>
              <a:spcAft>
                <a:spcPts val="575"/>
              </a:spcAft>
              <a:buFontTx/>
              <a:buBlip>
                <a:blip r:embed="rId2"/>
              </a:buBlip>
              <a:defRPr sz="1600" kern="1200">
                <a:solidFill>
                  <a:schemeClr val="tx1"/>
                </a:solidFill>
                <a:latin typeface="+mn-lt"/>
                <a:ea typeface="+mn-ea"/>
                <a:cs typeface="+mn-cs"/>
              </a:defRPr>
            </a:lvl4pPr>
            <a:lvl5pPr marL="432000" indent="-144000" algn="l" defTabSz="914400" rtl="0" eaLnBrk="1" latinLnBrk="0" hangingPunct="1">
              <a:lnSpc>
                <a:spcPct val="105000"/>
              </a:lnSpc>
              <a:spcBef>
                <a:spcPts val="0"/>
              </a:spcBef>
              <a:spcAft>
                <a:spcPts val="575"/>
              </a:spcAft>
              <a:buFontTx/>
              <a:buBlip>
                <a:blip r:embed="rId2"/>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900" dirty="0"/>
              <a:t>1. </a:t>
            </a:r>
            <a:r>
              <a:rPr lang="en-AU" sz="900" dirty="0" err="1"/>
              <a:t>Visseren</a:t>
            </a:r>
            <a:r>
              <a:rPr lang="en-AU" sz="900" dirty="0"/>
              <a:t> FLJ </a:t>
            </a:r>
            <a:r>
              <a:rPr lang="en-GB" sz="900" i="1" dirty="0"/>
              <a:t>et al. </a:t>
            </a:r>
            <a:r>
              <a:rPr lang="en-US" sz="900" dirty="0"/>
              <a:t>2021 European guidelines on cardiovascular disease prevention in clinical practice. </a:t>
            </a:r>
            <a:r>
              <a:rPr lang="en-AU" sz="900" i="1" dirty="0"/>
              <a:t>Eur J </a:t>
            </a:r>
            <a:r>
              <a:rPr lang="en-AU" sz="900" i="1" dirty="0" err="1"/>
              <a:t>Prev</a:t>
            </a:r>
            <a:r>
              <a:rPr lang="en-AU" sz="900" i="1" dirty="0"/>
              <a:t> </a:t>
            </a:r>
            <a:r>
              <a:rPr lang="en-AU" sz="900" i="1" dirty="0" err="1"/>
              <a:t>Cardiol</a:t>
            </a:r>
            <a:r>
              <a:rPr lang="en-AU" sz="900" i="1" dirty="0"/>
              <a:t> </a:t>
            </a:r>
            <a:r>
              <a:rPr lang="en-AU" sz="900" dirty="0"/>
              <a:t>2021 Sep 24:zwab154. </a:t>
            </a:r>
            <a:br>
              <a:rPr lang="en-AU" sz="900" dirty="0"/>
            </a:br>
            <a:r>
              <a:rPr lang="en-AU" sz="900" dirty="0" err="1"/>
              <a:t>doi</a:t>
            </a:r>
            <a:r>
              <a:rPr lang="en-AU" sz="900" dirty="0"/>
              <a:t>: 10.1093/</a:t>
            </a:r>
            <a:r>
              <a:rPr lang="en-AU" sz="900" dirty="0" err="1"/>
              <a:t>eurjpc</a:t>
            </a:r>
            <a:r>
              <a:rPr lang="en-AU" sz="900" dirty="0"/>
              <a:t>/zwab154. Online ahead of print. </a:t>
            </a:r>
            <a:r>
              <a:rPr lang="en-US" sz="900" dirty="0"/>
              <a:t>2. </a:t>
            </a:r>
            <a:r>
              <a:rPr lang="en-US" sz="900" dirty="0" err="1"/>
              <a:t>Estruch</a:t>
            </a:r>
            <a:r>
              <a:rPr lang="en-US" sz="900" dirty="0"/>
              <a:t> R </a:t>
            </a:r>
            <a:r>
              <a:rPr lang="en-US" sz="900" i="1" dirty="0"/>
              <a:t>et al.</a:t>
            </a:r>
            <a:r>
              <a:rPr lang="en-US" sz="900" dirty="0"/>
              <a:t> </a:t>
            </a:r>
            <a:r>
              <a:rPr lang="en-US" sz="900" i="1" dirty="0"/>
              <a:t>N </a:t>
            </a:r>
            <a:r>
              <a:rPr lang="en-US" sz="900" i="1" dirty="0" err="1"/>
              <a:t>Engl</a:t>
            </a:r>
            <a:r>
              <a:rPr lang="en-US" sz="900" i="1" dirty="0"/>
              <a:t> J Med </a:t>
            </a:r>
            <a:r>
              <a:rPr lang="en-US" sz="900" dirty="0"/>
              <a:t>2013;368:1279–90.</a:t>
            </a:r>
          </a:p>
        </p:txBody>
      </p:sp>
      <p:sp>
        <p:nvSpPr>
          <p:cNvPr id="8" name="Rectangle 7">
            <a:extLst>
              <a:ext uri="{FF2B5EF4-FFF2-40B4-BE49-F238E27FC236}">
                <a16:creationId xmlns:a16="http://schemas.microsoft.com/office/drawing/2014/main" id="{7608316B-EE63-9547-9BEA-A3DCD2A32475}"/>
              </a:ext>
            </a:extLst>
          </p:cNvPr>
          <p:cNvSpPr/>
          <p:nvPr/>
        </p:nvSpPr>
        <p:spPr>
          <a:xfrm>
            <a:off x="8992819" y="3975354"/>
            <a:ext cx="2990362" cy="2308324"/>
          </a:xfrm>
          <a:prstGeom prst="rect">
            <a:avLst/>
          </a:prstGeom>
          <a:noFill/>
          <a:ln w="15875">
            <a:solidFill>
              <a:schemeClr val="accent1"/>
            </a:solidFill>
          </a:ln>
        </p:spPr>
        <p:txBody>
          <a:bodyPr wrap="square">
            <a:spAutoFit/>
          </a:bodyPr>
          <a:lstStyle/>
          <a:p>
            <a:pPr algn="ctr"/>
            <a:r>
              <a:rPr lang="en-US" b="1" dirty="0">
                <a:solidFill>
                  <a:schemeClr val="accent2"/>
                </a:solidFill>
              </a:rPr>
              <a:t>Following a Mediterranean diet over </a:t>
            </a:r>
            <a:br>
              <a:rPr lang="en-US" b="1" dirty="0">
                <a:solidFill>
                  <a:schemeClr val="accent2"/>
                </a:solidFill>
              </a:rPr>
            </a:br>
            <a:r>
              <a:rPr lang="en-US" b="1" dirty="0">
                <a:solidFill>
                  <a:schemeClr val="accent2"/>
                </a:solidFill>
              </a:rPr>
              <a:t>5 years was associated with a 29% </a:t>
            </a:r>
            <a:r>
              <a:rPr lang="en-US" b="1" u="sng" dirty="0">
                <a:solidFill>
                  <a:schemeClr val="accent2"/>
                </a:solidFill>
              </a:rPr>
              <a:t>lower risk of </a:t>
            </a:r>
            <a:r>
              <a:rPr lang="fr-FR" b="1" u="sng" dirty="0">
                <a:solidFill>
                  <a:schemeClr val="accent2"/>
                </a:solidFill>
              </a:rPr>
              <a:t>CVD</a:t>
            </a:r>
            <a:r>
              <a:rPr lang="fr-FR" b="1" dirty="0">
                <a:solidFill>
                  <a:schemeClr val="accent2"/>
                </a:solidFill>
              </a:rPr>
              <a:t> [RR 0.71 (95% CI 0.56, 0.90)]</a:t>
            </a:r>
            <a:r>
              <a:rPr lang="en-US" b="1" dirty="0">
                <a:solidFill>
                  <a:schemeClr val="accent2"/>
                </a:solidFill>
              </a:rPr>
              <a:t>, compared with a control diet in high-risk individuals</a:t>
            </a:r>
            <a:r>
              <a:rPr lang="en-US" b="1" baseline="30000" dirty="0">
                <a:solidFill>
                  <a:schemeClr val="accent2"/>
                </a:solidFill>
              </a:rPr>
              <a:t>2</a:t>
            </a:r>
            <a:endParaRPr lang="en-AU" b="1" baseline="30000" dirty="0">
              <a:solidFill>
                <a:schemeClr val="accent2"/>
              </a:solidFill>
            </a:endParaRPr>
          </a:p>
        </p:txBody>
      </p:sp>
      <p:pic>
        <p:nvPicPr>
          <p:cNvPr id="9" name="Picture 8" descr="A picture containing food, plate, salad, dish&#10;&#10;Description automatically generated">
            <a:extLst>
              <a:ext uri="{FF2B5EF4-FFF2-40B4-BE49-F238E27FC236}">
                <a16:creationId xmlns:a16="http://schemas.microsoft.com/office/drawing/2014/main" id="{8789B8D8-38E0-AE4A-831D-4BD16D9071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2819" y="1794458"/>
            <a:ext cx="2990362" cy="1996226"/>
          </a:xfrm>
          <a:prstGeom prst="rect">
            <a:avLst/>
          </a:prstGeom>
        </p:spPr>
      </p:pic>
      <p:graphicFrame>
        <p:nvGraphicFramePr>
          <p:cNvPr id="4" name="Table 3">
            <a:extLst>
              <a:ext uri="{FF2B5EF4-FFF2-40B4-BE49-F238E27FC236}">
                <a16:creationId xmlns:a16="http://schemas.microsoft.com/office/drawing/2014/main" id="{1495A8B3-8207-CB48-95E5-A12E03C38117}"/>
              </a:ext>
            </a:extLst>
          </p:cNvPr>
          <p:cNvGraphicFramePr>
            <a:graphicFrameLocks noGrp="1"/>
          </p:cNvGraphicFramePr>
          <p:nvPr>
            <p:extLst>
              <p:ext uri="{D42A27DB-BD31-4B8C-83A1-F6EECF244321}">
                <p14:modId xmlns:p14="http://schemas.microsoft.com/office/powerpoint/2010/main" val="1111975567"/>
              </p:ext>
            </p:extLst>
          </p:nvPr>
        </p:nvGraphicFramePr>
        <p:xfrm>
          <a:off x="256232" y="2153437"/>
          <a:ext cx="8254722" cy="4100456"/>
        </p:xfrm>
        <a:graphic>
          <a:graphicData uri="http://schemas.openxmlformats.org/drawingml/2006/table">
            <a:tbl>
              <a:tblPr/>
              <a:tblGrid>
                <a:gridCol w="8254722">
                  <a:extLst>
                    <a:ext uri="{9D8B030D-6E8A-4147-A177-3AD203B41FA5}">
                      <a16:colId xmlns:a16="http://schemas.microsoft.com/office/drawing/2014/main" val="1159049638"/>
                    </a:ext>
                  </a:extLst>
                </a:gridCol>
              </a:tblGrid>
              <a:tr h="302891">
                <a:tc>
                  <a:txBody>
                    <a:bodyPr/>
                    <a:lstStyle/>
                    <a:p>
                      <a:pPr algn="l" fontAlgn="t"/>
                      <a:r>
                        <a:rPr lang="en-AU" sz="1400" dirty="0">
                          <a:effectLst/>
                          <a:latin typeface="Arial" panose="020B0604020202020204" pitchFamily="34" charset="0"/>
                          <a:cs typeface="Arial" panose="020B0604020202020204" pitchFamily="34" charset="0"/>
                        </a:rPr>
                        <a:t>Adopt a more plant- and less animal-based food pattern </a:t>
                      </a:r>
                    </a:p>
                  </a:txBody>
                  <a:tcPr marL="64141" marR="64141" marT="32070" marB="32070">
                    <a:lnL>
                      <a:noFill/>
                    </a:lnL>
                    <a:lnR>
                      <a:noFill/>
                    </a:lnR>
                    <a:lnT>
                      <a:noFill/>
                    </a:lnT>
                    <a:lnB w="9525" cap="flat" cmpd="sng" algn="ctr">
                      <a:solidFill>
                        <a:srgbClr val="CFD5E4"/>
                      </a:solidFill>
                      <a:prstDash val="solid"/>
                      <a:round/>
                      <a:headEnd type="none" w="med" len="med"/>
                      <a:tailEnd type="none" w="med" len="med"/>
                    </a:lnB>
                    <a:solidFill>
                      <a:srgbClr val="FFFFFF"/>
                    </a:solidFill>
                  </a:tcPr>
                </a:tc>
                <a:extLst>
                  <a:ext uri="{0D108BD9-81ED-4DB2-BD59-A6C34878D82A}">
                    <a16:rowId xmlns:a16="http://schemas.microsoft.com/office/drawing/2014/main" val="1230990837"/>
                  </a:ext>
                </a:extLst>
              </a:tr>
              <a:tr h="535773">
                <a:tc>
                  <a:txBody>
                    <a:bodyPr/>
                    <a:lstStyle/>
                    <a:p>
                      <a:pPr algn="l" fontAlgn="t"/>
                      <a:r>
                        <a:rPr lang="en-AU" sz="1400" dirty="0">
                          <a:effectLst/>
                          <a:latin typeface="Arial" panose="020B0604020202020204" pitchFamily="34" charset="0"/>
                          <a:cs typeface="Arial" panose="020B0604020202020204" pitchFamily="34" charset="0"/>
                        </a:rPr>
                        <a:t>Saturated fatty acids should account for &lt;10% of total energy intake, through replacement by PUFAs, MUFAs, and carbohydrates from whole grains </a:t>
                      </a:r>
                    </a:p>
                  </a:txBody>
                  <a:tcPr marL="64141" marR="64141" marT="32070" marB="32070">
                    <a:lnL>
                      <a:noFill/>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solidFill>
                      <a:srgbClr val="FFFFFF"/>
                    </a:solidFill>
                  </a:tcPr>
                </a:tc>
                <a:extLst>
                  <a:ext uri="{0D108BD9-81ED-4DB2-BD59-A6C34878D82A}">
                    <a16:rowId xmlns:a16="http://schemas.microsoft.com/office/drawing/2014/main" val="797799400"/>
                  </a:ext>
                </a:extLst>
              </a:tr>
              <a:tr h="302891">
                <a:tc>
                  <a:txBody>
                    <a:bodyPr/>
                    <a:lstStyle/>
                    <a:p>
                      <a:pPr algn="l" fontAlgn="t"/>
                      <a:r>
                        <a:rPr lang="en-AU" sz="1400" dirty="0">
                          <a:effectLst/>
                          <a:latin typeface="Arial" panose="020B0604020202020204" pitchFamily="34" charset="0"/>
                          <a:cs typeface="Arial" panose="020B0604020202020204" pitchFamily="34" charset="0"/>
                        </a:rPr>
                        <a:t>Trans unsaturated fatty acids should be minimized as far as possible, with none from processed foods </a:t>
                      </a:r>
                    </a:p>
                  </a:txBody>
                  <a:tcPr marL="64141" marR="64141" marT="32070" marB="32070">
                    <a:lnL>
                      <a:noFill/>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solidFill>
                      <a:srgbClr val="FFFFFF"/>
                    </a:solidFill>
                  </a:tcPr>
                </a:tc>
                <a:extLst>
                  <a:ext uri="{0D108BD9-81ED-4DB2-BD59-A6C34878D82A}">
                    <a16:rowId xmlns:a16="http://schemas.microsoft.com/office/drawing/2014/main" val="3923072898"/>
                  </a:ext>
                </a:extLst>
              </a:tr>
              <a:tr h="302891">
                <a:tc>
                  <a:txBody>
                    <a:bodyPr/>
                    <a:lstStyle/>
                    <a:p>
                      <a:pPr algn="l" fontAlgn="t"/>
                      <a:r>
                        <a:rPr lang="en-AU" sz="1400">
                          <a:effectLst/>
                          <a:latin typeface="Arial" panose="020B0604020202020204" pitchFamily="34" charset="0"/>
                          <a:cs typeface="Arial" panose="020B0604020202020204" pitchFamily="34" charset="0"/>
                        </a:rPr>
                        <a:t>&lt;5 g total salt intake per day </a:t>
                      </a:r>
                    </a:p>
                  </a:txBody>
                  <a:tcPr marL="64141" marR="64141" marT="32070" marB="32070">
                    <a:lnL>
                      <a:noFill/>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solidFill>
                      <a:srgbClr val="FFFFFF"/>
                    </a:solidFill>
                  </a:tcPr>
                </a:tc>
                <a:extLst>
                  <a:ext uri="{0D108BD9-81ED-4DB2-BD59-A6C34878D82A}">
                    <a16:rowId xmlns:a16="http://schemas.microsoft.com/office/drawing/2014/main" val="3321239044"/>
                  </a:ext>
                </a:extLst>
              </a:tr>
              <a:tr h="302891">
                <a:tc>
                  <a:txBody>
                    <a:bodyPr/>
                    <a:lstStyle/>
                    <a:p>
                      <a:pPr algn="l" fontAlgn="t"/>
                      <a:r>
                        <a:rPr lang="en-AU" sz="1400">
                          <a:effectLst/>
                          <a:latin typeface="Arial" panose="020B0604020202020204" pitchFamily="34" charset="0"/>
                          <a:cs typeface="Arial" panose="020B0604020202020204" pitchFamily="34" charset="0"/>
                        </a:rPr>
                        <a:t>30–45 g of fibre of per day, preferably from wholegrains </a:t>
                      </a:r>
                    </a:p>
                  </a:txBody>
                  <a:tcPr marL="64141" marR="64141" marT="32070" marB="32070">
                    <a:lnL>
                      <a:noFill/>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solidFill>
                      <a:srgbClr val="FFFFFF"/>
                    </a:solidFill>
                  </a:tcPr>
                </a:tc>
                <a:extLst>
                  <a:ext uri="{0D108BD9-81ED-4DB2-BD59-A6C34878D82A}">
                    <a16:rowId xmlns:a16="http://schemas.microsoft.com/office/drawing/2014/main" val="2767679738"/>
                  </a:ext>
                </a:extLst>
              </a:tr>
              <a:tr h="302891">
                <a:tc>
                  <a:txBody>
                    <a:bodyPr/>
                    <a:lstStyle/>
                    <a:p>
                      <a:pPr algn="l" fontAlgn="t"/>
                      <a:r>
                        <a:rPr lang="en-AU" sz="1400">
                          <a:effectLst/>
                          <a:latin typeface="Arial" panose="020B0604020202020204" pitchFamily="34" charset="0"/>
                          <a:cs typeface="Arial" panose="020B0604020202020204" pitchFamily="34" charset="0"/>
                        </a:rPr>
                        <a:t>≥200 g of fruit per day (≥2–3 servings) </a:t>
                      </a:r>
                    </a:p>
                  </a:txBody>
                  <a:tcPr marL="64141" marR="64141" marT="32070" marB="32070">
                    <a:lnL>
                      <a:noFill/>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solidFill>
                      <a:srgbClr val="FFFFFF"/>
                    </a:solidFill>
                  </a:tcPr>
                </a:tc>
                <a:extLst>
                  <a:ext uri="{0D108BD9-81ED-4DB2-BD59-A6C34878D82A}">
                    <a16:rowId xmlns:a16="http://schemas.microsoft.com/office/drawing/2014/main" val="2052733553"/>
                  </a:ext>
                </a:extLst>
              </a:tr>
              <a:tr h="302891">
                <a:tc>
                  <a:txBody>
                    <a:bodyPr/>
                    <a:lstStyle/>
                    <a:p>
                      <a:pPr algn="l" fontAlgn="t"/>
                      <a:r>
                        <a:rPr lang="en-AU" sz="1400">
                          <a:effectLst/>
                          <a:latin typeface="Arial" panose="020B0604020202020204" pitchFamily="34" charset="0"/>
                          <a:cs typeface="Arial" panose="020B0604020202020204" pitchFamily="34" charset="0"/>
                        </a:rPr>
                        <a:t>≥200 g of vegetables per day (≥2–3 servings) </a:t>
                      </a:r>
                    </a:p>
                  </a:txBody>
                  <a:tcPr marL="64141" marR="64141" marT="32070" marB="32070">
                    <a:lnL>
                      <a:noFill/>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solidFill>
                      <a:srgbClr val="FFFFFF"/>
                    </a:solidFill>
                  </a:tcPr>
                </a:tc>
                <a:extLst>
                  <a:ext uri="{0D108BD9-81ED-4DB2-BD59-A6C34878D82A}">
                    <a16:rowId xmlns:a16="http://schemas.microsoft.com/office/drawing/2014/main" val="3001394036"/>
                  </a:ext>
                </a:extLst>
              </a:tr>
              <a:tr h="535773">
                <a:tc>
                  <a:txBody>
                    <a:bodyPr/>
                    <a:lstStyle/>
                    <a:p>
                      <a:pPr algn="l" fontAlgn="t"/>
                      <a:r>
                        <a:rPr lang="en-AU" sz="1400">
                          <a:effectLst/>
                          <a:latin typeface="Arial" panose="020B0604020202020204" pitchFamily="34" charset="0"/>
                          <a:cs typeface="Arial" panose="020B0604020202020204" pitchFamily="34" charset="0"/>
                        </a:rPr>
                        <a:t>Red meat should be reduced to a maximum of 350 − 500 g a week, in particular processed meat should be minimized </a:t>
                      </a:r>
                    </a:p>
                  </a:txBody>
                  <a:tcPr marL="64141" marR="64141" marT="32070" marB="32070">
                    <a:lnL>
                      <a:noFill/>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solidFill>
                      <a:srgbClr val="FFFFFF"/>
                    </a:solidFill>
                  </a:tcPr>
                </a:tc>
                <a:extLst>
                  <a:ext uri="{0D108BD9-81ED-4DB2-BD59-A6C34878D82A}">
                    <a16:rowId xmlns:a16="http://schemas.microsoft.com/office/drawing/2014/main" val="562315451"/>
                  </a:ext>
                </a:extLst>
              </a:tr>
              <a:tr h="302891">
                <a:tc>
                  <a:txBody>
                    <a:bodyPr/>
                    <a:lstStyle/>
                    <a:p>
                      <a:pPr algn="l" fontAlgn="t"/>
                      <a:r>
                        <a:rPr lang="en-AU" sz="1400">
                          <a:effectLst/>
                          <a:latin typeface="Arial" panose="020B0604020202020204" pitchFamily="34" charset="0"/>
                          <a:cs typeface="Arial" panose="020B0604020202020204" pitchFamily="34" charset="0"/>
                        </a:rPr>
                        <a:t>Fish is recommended 1–2 times per week, in particular fatty fish </a:t>
                      </a:r>
                    </a:p>
                  </a:txBody>
                  <a:tcPr marL="64141" marR="64141" marT="32070" marB="32070">
                    <a:lnL>
                      <a:noFill/>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solidFill>
                      <a:srgbClr val="FFFFFF"/>
                    </a:solidFill>
                  </a:tcPr>
                </a:tc>
                <a:extLst>
                  <a:ext uri="{0D108BD9-81ED-4DB2-BD59-A6C34878D82A}">
                    <a16:rowId xmlns:a16="http://schemas.microsoft.com/office/drawing/2014/main" val="294154547"/>
                  </a:ext>
                </a:extLst>
              </a:tr>
              <a:tr h="302891">
                <a:tc>
                  <a:txBody>
                    <a:bodyPr/>
                    <a:lstStyle/>
                    <a:p>
                      <a:pPr algn="l" fontAlgn="t"/>
                      <a:r>
                        <a:rPr lang="en-AU" sz="1400">
                          <a:effectLst/>
                          <a:latin typeface="Arial" panose="020B0604020202020204" pitchFamily="34" charset="0"/>
                          <a:cs typeface="Arial" panose="020B0604020202020204" pitchFamily="34" charset="0"/>
                        </a:rPr>
                        <a:t>30 g unsalted nuts per day </a:t>
                      </a:r>
                    </a:p>
                  </a:txBody>
                  <a:tcPr marL="64141" marR="64141" marT="32070" marB="32070">
                    <a:lnL>
                      <a:noFill/>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solidFill>
                      <a:srgbClr val="FFFFFF"/>
                    </a:solidFill>
                  </a:tcPr>
                </a:tc>
                <a:extLst>
                  <a:ext uri="{0D108BD9-81ED-4DB2-BD59-A6C34878D82A}">
                    <a16:rowId xmlns:a16="http://schemas.microsoft.com/office/drawing/2014/main" val="4131055173"/>
                  </a:ext>
                </a:extLst>
              </a:tr>
              <a:tr h="302891">
                <a:tc>
                  <a:txBody>
                    <a:bodyPr/>
                    <a:lstStyle/>
                    <a:p>
                      <a:pPr algn="l" fontAlgn="t"/>
                      <a:r>
                        <a:rPr lang="en-AU" sz="1400">
                          <a:effectLst/>
                          <a:latin typeface="Arial" panose="020B0604020202020204" pitchFamily="34" charset="0"/>
                          <a:cs typeface="Arial" panose="020B0604020202020204" pitchFamily="34" charset="0"/>
                        </a:rPr>
                        <a:t>Consumption of alcohol should be limited to a maximum of 100 g per week </a:t>
                      </a:r>
                    </a:p>
                  </a:txBody>
                  <a:tcPr marL="64141" marR="64141" marT="32070" marB="32070">
                    <a:lnL>
                      <a:noFill/>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solidFill>
                      <a:srgbClr val="FFFFFF"/>
                    </a:solidFill>
                  </a:tcPr>
                </a:tc>
                <a:extLst>
                  <a:ext uri="{0D108BD9-81ED-4DB2-BD59-A6C34878D82A}">
                    <a16:rowId xmlns:a16="http://schemas.microsoft.com/office/drawing/2014/main" val="3538291949"/>
                  </a:ext>
                </a:extLst>
              </a:tr>
              <a:tr h="302891">
                <a:tc>
                  <a:txBody>
                    <a:bodyPr/>
                    <a:lstStyle/>
                    <a:p>
                      <a:pPr algn="l" fontAlgn="t"/>
                      <a:r>
                        <a:rPr lang="en-AU" sz="1400" dirty="0">
                          <a:effectLst/>
                          <a:latin typeface="Arial" panose="020B0604020202020204" pitchFamily="34" charset="0"/>
                          <a:cs typeface="Arial" panose="020B0604020202020204" pitchFamily="34" charset="0"/>
                        </a:rPr>
                        <a:t>Sugar-sweetened beverages, such as soft drinks and fruit juices, must be discouraged </a:t>
                      </a:r>
                    </a:p>
                  </a:txBody>
                  <a:tcPr marL="64141" marR="64141" marT="32070" marB="32070">
                    <a:lnL>
                      <a:noFill/>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solidFill>
                      <a:srgbClr val="FFFFFF"/>
                    </a:solidFill>
                  </a:tcPr>
                </a:tc>
                <a:extLst>
                  <a:ext uri="{0D108BD9-81ED-4DB2-BD59-A6C34878D82A}">
                    <a16:rowId xmlns:a16="http://schemas.microsoft.com/office/drawing/2014/main" val="2182884313"/>
                  </a:ext>
                </a:extLst>
              </a:tr>
            </a:tbl>
          </a:graphicData>
        </a:graphic>
      </p:graphicFrame>
      <p:sp>
        <p:nvSpPr>
          <p:cNvPr id="10" name="TextBox 9">
            <a:extLst>
              <a:ext uri="{FF2B5EF4-FFF2-40B4-BE49-F238E27FC236}">
                <a16:creationId xmlns:a16="http://schemas.microsoft.com/office/drawing/2014/main" id="{00072D75-616D-1F4A-98C1-F659E3669559}"/>
              </a:ext>
            </a:extLst>
          </p:cNvPr>
          <p:cNvSpPr txBox="1"/>
          <p:nvPr/>
        </p:nvSpPr>
        <p:spPr>
          <a:xfrm>
            <a:off x="548640" y="6283678"/>
            <a:ext cx="6096000" cy="230832"/>
          </a:xfrm>
          <a:prstGeom prst="rect">
            <a:avLst/>
          </a:prstGeom>
          <a:noFill/>
        </p:spPr>
        <p:txBody>
          <a:bodyPr wrap="square">
            <a:spAutoFit/>
          </a:bodyPr>
          <a:lstStyle/>
          <a:p>
            <a:pPr algn="l" fontAlgn="base"/>
            <a:r>
              <a:rPr lang="en-AU" sz="900" b="0" i="0" u="none" strike="noStrike" dirty="0">
                <a:solidFill>
                  <a:srgbClr val="2A2A2A"/>
                </a:solidFill>
                <a:effectLst/>
                <a:latin typeface="Arial" panose="020B0604020202020204" pitchFamily="34" charset="0"/>
                <a:cs typeface="Arial" panose="020B0604020202020204" pitchFamily="34" charset="0"/>
              </a:rPr>
              <a:t>MUFA = monounsaturated fatty acid; PUFA = polyunsaturated fatty acid.</a:t>
            </a:r>
          </a:p>
        </p:txBody>
      </p:sp>
    </p:spTree>
    <p:extLst>
      <p:ext uri="{BB962C8B-B14F-4D97-AF65-F5344CB8AC3E}">
        <p14:creationId xmlns:p14="http://schemas.microsoft.com/office/powerpoint/2010/main" val="10927163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9270FBC-7E64-874B-8B11-CE06EE99772B}"/>
              </a:ext>
            </a:extLst>
          </p:cNvPr>
          <p:cNvSpPr>
            <a:spLocks noGrp="1"/>
          </p:cNvSpPr>
          <p:nvPr>
            <p:ph type="ctrTitle"/>
          </p:nvPr>
        </p:nvSpPr>
        <p:spPr>
          <a:xfrm>
            <a:off x="274637" y="4524912"/>
            <a:ext cx="3714816" cy="1900800"/>
          </a:xfrm>
        </p:spPr>
        <p:txBody>
          <a:bodyPr/>
          <a:lstStyle/>
          <a:p>
            <a:r>
              <a:rPr lang="en-US" sz="3200" dirty="0"/>
              <a:t>Stroke in Australia </a:t>
            </a:r>
          </a:p>
        </p:txBody>
      </p:sp>
      <p:sp>
        <p:nvSpPr>
          <p:cNvPr id="5" name="Slide Number Placeholder 4">
            <a:extLst>
              <a:ext uri="{FF2B5EF4-FFF2-40B4-BE49-F238E27FC236}">
                <a16:creationId xmlns:a16="http://schemas.microsoft.com/office/drawing/2014/main" id="{24E07C75-2E03-3B40-9C68-A4A90B0E4D53}"/>
              </a:ext>
            </a:extLst>
          </p:cNvPr>
          <p:cNvSpPr>
            <a:spLocks noGrp="1"/>
          </p:cNvSpPr>
          <p:nvPr>
            <p:ph type="sldNum" sz="quarter" idx="4294967295"/>
          </p:nvPr>
        </p:nvSpPr>
        <p:spPr>
          <a:xfrm>
            <a:off x="0" y="6573838"/>
            <a:ext cx="549275" cy="254000"/>
          </a:xfrm>
        </p:spPr>
        <p:txBody>
          <a:bodyPr/>
          <a:lstStyle/>
          <a:p>
            <a:fld id="{94BD25F3-487B-4155-B89E-4C647BBB8B21}" type="slidenum">
              <a:rPr lang="en-AU" smtClean="0"/>
              <a:t>4</a:t>
            </a:fld>
            <a:endParaRPr lang="en-AU"/>
          </a:p>
        </p:txBody>
      </p:sp>
      <p:pic>
        <p:nvPicPr>
          <p:cNvPr id="7" name="Picture 6" descr="A black and white logo&#10;&#10;Description automatically generated with medium confidence">
            <a:extLst>
              <a:ext uri="{FF2B5EF4-FFF2-40B4-BE49-F238E27FC236}">
                <a16:creationId xmlns:a16="http://schemas.microsoft.com/office/drawing/2014/main" id="{5A9AD445-7CB1-364C-BC1B-DE2EF45223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637" y="4450849"/>
            <a:ext cx="2630620" cy="751026"/>
          </a:xfrm>
          <a:prstGeom prst="rect">
            <a:avLst/>
          </a:prstGeom>
        </p:spPr>
      </p:pic>
    </p:spTree>
    <p:extLst>
      <p:ext uri="{BB962C8B-B14F-4D97-AF65-F5344CB8AC3E}">
        <p14:creationId xmlns:p14="http://schemas.microsoft.com/office/powerpoint/2010/main" val="18732229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AEC4B36-C07D-7142-9458-18099BF4058D}"/>
              </a:ext>
            </a:extLst>
          </p:cNvPr>
          <p:cNvSpPr/>
          <p:nvPr/>
        </p:nvSpPr>
        <p:spPr>
          <a:xfrm>
            <a:off x="1368000" y="2139696"/>
            <a:ext cx="3112560" cy="5303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873058-D340-F241-803D-8C48E180F4F3}"/>
              </a:ext>
            </a:extLst>
          </p:cNvPr>
          <p:cNvSpPr>
            <a:spLocks noGrp="1"/>
          </p:cNvSpPr>
          <p:nvPr>
            <p:ph type="title"/>
          </p:nvPr>
        </p:nvSpPr>
        <p:spPr>
          <a:xfrm>
            <a:off x="1368000" y="759936"/>
            <a:ext cx="9120000" cy="850439"/>
          </a:xfrm>
        </p:spPr>
        <p:txBody>
          <a:bodyPr/>
          <a:lstStyle/>
          <a:p>
            <a:r>
              <a:rPr lang="en-GB" dirty="0"/>
              <a:t>Smoking cessation is the most cost-effective strategy for preventing CVD</a:t>
            </a:r>
            <a:r>
              <a:rPr lang="en-GB" baseline="30000" dirty="0"/>
              <a:t>1</a:t>
            </a:r>
            <a:endParaRPr lang="en-US" dirty="0"/>
          </a:p>
        </p:txBody>
      </p:sp>
      <p:sp>
        <p:nvSpPr>
          <p:cNvPr id="5" name="Slide Number Placeholder 4"/>
          <p:cNvSpPr>
            <a:spLocks noGrp="1"/>
          </p:cNvSpPr>
          <p:nvPr>
            <p:ph type="sldNum" sz="quarter" idx="12"/>
          </p:nvPr>
        </p:nvSpPr>
        <p:spPr/>
        <p:txBody>
          <a:bodyPr/>
          <a:lstStyle/>
          <a:p>
            <a:fld id="{94BD25F3-487B-4155-B89E-4C647BBB8B21}" type="slidenum">
              <a:rPr lang="en-AU" smtClean="0"/>
              <a:t>40</a:t>
            </a:fld>
            <a:endParaRPr lang="en-AU"/>
          </a:p>
        </p:txBody>
      </p:sp>
      <p:sp>
        <p:nvSpPr>
          <p:cNvPr id="7" name="Content Placeholder 3">
            <a:extLst>
              <a:ext uri="{FF2B5EF4-FFF2-40B4-BE49-F238E27FC236}">
                <a16:creationId xmlns:a16="http://schemas.microsoft.com/office/drawing/2014/main" id="{E6FD989B-738F-9A49-B36E-D44B0EDC6D70}"/>
              </a:ext>
            </a:extLst>
          </p:cNvPr>
          <p:cNvSpPr>
            <a:spLocks noGrp="1"/>
          </p:cNvSpPr>
          <p:nvPr>
            <p:ph idx="1"/>
          </p:nvPr>
        </p:nvSpPr>
        <p:spPr>
          <a:xfrm>
            <a:off x="548640" y="2091319"/>
            <a:ext cx="6839712" cy="2364771"/>
          </a:xfrm>
        </p:spPr>
        <p:txBody>
          <a:bodyPr>
            <a:normAutofit/>
          </a:bodyPr>
          <a:lstStyle/>
          <a:p>
            <a:pPr lvl="2"/>
            <a:r>
              <a:rPr lang="en-US" sz="1800" dirty="0"/>
              <a:t>A brief intervention with advice to stop smoking, plus assistance with stopping using drug therapy </a:t>
            </a:r>
            <a:r>
              <a:rPr lang="en-AU" sz="1800" dirty="0"/>
              <a:t>and follow-up support can be effective</a:t>
            </a:r>
          </a:p>
          <a:p>
            <a:pPr lvl="2"/>
            <a:r>
              <a:rPr lang="en-US" sz="1800" dirty="0"/>
              <a:t> “Five As” smoking cessation strategy for routine practice</a:t>
            </a:r>
            <a:br>
              <a:rPr lang="en-US" sz="1800" dirty="0"/>
            </a:br>
            <a:r>
              <a:rPr lang="en-US" sz="1800" dirty="0"/>
              <a:t>  (see next slide) </a:t>
            </a:r>
          </a:p>
        </p:txBody>
      </p:sp>
      <p:sp>
        <p:nvSpPr>
          <p:cNvPr id="14" name="Rectangle 13">
            <a:extLst>
              <a:ext uri="{FF2B5EF4-FFF2-40B4-BE49-F238E27FC236}">
                <a16:creationId xmlns:a16="http://schemas.microsoft.com/office/drawing/2014/main" id="{36D46B69-CACF-B543-B6D5-675ABCAB2B12}"/>
              </a:ext>
            </a:extLst>
          </p:cNvPr>
          <p:cNvSpPr/>
          <p:nvPr/>
        </p:nvSpPr>
        <p:spPr>
          <a:xfrm>
            <a:off x="7476678" y="1638553"/>
            <a:ext cx="4656083" cy="646331"/>
          </a:xfrm>
          <a:prstGeom prst="rect">
            <a:avLst/>
          </a:prstGeom>
        </p:spPr>
        <p:txBody>
          <a:bodyPr wrap="none">
            <a:spAutoFit/>
          </a:bodyPr>
          <a:lstStyle/>
          <a:p>
            <a:pPr algn="ctr"/>
            <a:r>
              <a:rPr lang="en-US" b="1" dirty="0">
                <a:solidFill>
                  <a:schemeClr val="accent2"/>
                </a:solidFill>
                <a:hlinkClick r:id="rId2">
                  <a:extLst>
                    <a:ext uri="{A12FA001-AC4F-418D-AE19-62706E023703}">
                      <ahyp:hlinkClr xmlns:ahyp="http://schemas.microsoft.com/office/drawing/2018/hyperlinkcolor" val="tx"/>
                    </a:ext>
                  </a:extLst>
                </a:hlinkClick>
              </a:rPr>
              <a:t>RACGP Supporting Smoking Cessation: </a:t>
            </a:r>
            <a:br>
              <a:rPr lang="en-US" b="1" dirty="0">
                <a:solidFill>
                  <a:schemeClr val="accent2"/>
                </a:solidFill>
                <a:hlinkClick r:id="rId2">
                  <a:extLst>
                    <a:ext uri="{A12FA001-AC4F-418D-AE19-62706E023703}">
                      <ahyp:hlinkClr xmlns:ahyp="http://schemas.microsoft.com/office/drawing/2018/hyperlinkcolor" val="tx"/>
                    </a:ext>
                  </a:extLst>
                </a:hlinkClick>
              </a:rPr>
            </a:br>
            <a:r>
              <a:rPr lang="en-US" b="1" dirty="0">
                <a:solidFill>
                  <a:schemeClr val="accent2"/>
                </a:solidFill>
                <a:hlinkClick r:id="rId2">
                  <a:extLst>
                    <a:ext uri="{A12FA001-AC4F-418D-AE19-62706E023703}">
                      <ahyp:hlinkClr xmlns:ahyp="http://schemas.microsoft.com/office/drawing/2018/hyperlinkcolor" val="tx"/>
                    </a:ext>
                  </a:extLst>
                </a:hlinkClick>
              </a:rPr>
              <a:t>A guide for health professionals </a:t>
            </a:r>
            <a:endParaRPr lang="en-US" b="1" dirty="0">
              <a:solidFill>
                <a:schemeClr val="accent2"/>
              </a:solidFill>
            </a:endParaRPr>
          </a:p>
        </p:txBody>
      </p:sp>
      <p:pic>
        <p:nvPicPr>
          <p:cNvPr id="15" name="Picture 14">
            <a:extLst>
              <a:ext uri="{FF2B5EF4-FFF2-40B4-BE49-F238E27FC236}">
                <a16:creationId xmlns:a16="http://schemas.microsoft.com/office/drawing/2014/main" id="{51EEFA4B-143A-D642-80AD-DA9A618A38AE}"/>
              </a:ext>
            </a:extLst>
          </p:cNvPr>
          <p:cNvPicPr>
            <a:picLocks noChangeAspect="1"/>
          </p:cNvPicPr>
          <p:nvPr/>
        </p:nvPicPr>
        <p:blipFill>
          <a:blip r:embed="rId3"/>
          <a:stretch>
            <a:fillRect/>
          </a:stretch>
        </p:blipFill>
        <p:spPr>
          <a:xfrm>
            <a:off x="8538472" y="2670048"/>
            <a:ext cx="2172149" cy="3074273"/>
          </a:xfrm>
          <a:prstGeom prst="rect">
            <a:avLst/>
          </a:prstGeom>
          <a:ln>
            <a:noFill/>
          </a:ln>
          <a:effectLst>
            <a:outerShdw blurRad="292100" dist="139700" dir="2700000" algn="tl" rotWithShape="0">
              <a:srgbClr val="333333">
                <a:alpha val="65000"/>
              </a:srgbClr>
            </a:outerShdw>
          </a:effectLst>
        </p:spPr>
      </p:pic>
      <p:sp>
        <p:nvSpPr>
          <p:cNvPr id="16" name="Text Placeholder 2">
            <a:extLst>
              <a:ext uri="{FF2B5EF4-FFF2-40B4-BE49-F238E27FC236}">
                <a16:creationId xmlns:a16="http://schemas.microsoft.com/office/drawing/2014/main" id="{3944D852-B909-4E49-AA98-BA03E6FE6EB5}"/>
              </a:ext>
            </a:extLst>
          </p:cNvPr>
          <p:cNvSpPr txBox="1">
            <a:spLocks/>
          </p:cNvSpPr>
          <p:nvPr/>
        </p:nvSpPr>
        <p:spPr>
          <a:xfrm rot="10800000" flipV="1">
            <a:off x="837126" y="6453700"/>
            <a:ext cx="11100504" cy="404300"/>
          </a:xfrm>
          <a:prstGeom prst="rect">
            <a:avLst/>
          </a:prstGeom>
        </p:spPr>
        <p:txBody>
          <a:bodyPr/>
          <a:lstStyle>
            <a:lvl1pPr marL="0" indent="0" algn="l" defTabSz="914400" rtl="0" eaLnBrk="1" latinLnBrk="0" hangingPunct="1">
              <a:lnSpc>
                <a:spcPct val="105000"/>
              </a:lnSpc>
              <a:spcBef>
                <a:spcPts val="0"/>
              </a:spcBef>
              <a:spcAft>
                <a:spcPts val="975"/>
              </a:spcAft>
              <a:buFont typeface="Calibri" panose="020F0502020204030204" pitchFamily="34" charset="0"/>
              <a:buChar char="﻿"/>
              <a:defRPr sz="1900" kern="1200">
                <a:solidFill>
                  <a:schemeClr val="tx1"/>
                </a:solidFill>
                <a:latin typeface="+mn-lt"/>
                <a:ea typeface="+mn-ea"/>
                <a:cs typeface="+mn-cs"/>
              </a:defRPr>
            </a:lvl1pPr>
            <a:lvl2pPr marL="0" indent="0" algn="l" defTabSz="914400" rtl="0" eaLnBrk="1" latinLnBrk="0" hangingPunct="1">
              <a:lnSpc>
                <a:spcPct val="105000"/>
              </a:lnSpc>
              <a:spcBef>
                <a:spcPts val="0"/>
              </a:spcBef>
              <a:spcAft>
                <a:spcPts val="1280"/>
              </a:spcAft>
              <a:buFont typeface="Calibri" panose="020F0502020204030204" pitchFamily="34" charset="0"/>
              <a:buChar char="﻿"/>
              <a:defRPr sz="1600" kern="1200">
                <a:solidFill>
                  <a:schemeClr val="tx1"/>
                </a:solidFill>
                <a:latin typeface="+mn-lt"/>
                <a:ea typeface="+mn-ea"/>
                <a:cs typeface="+mn-cs"/>
              </a:defRPr>
            </a:lvl2pPr>
            <a:lvl3pPr marL="144000" indent="-144000" algn="l" defTabSz="914400" rtl="0" eaLnBrk="1" latinLnBrk="0" hangingPunct="1">
              <a:lnSpc>
                <a:spcPct val="105000"/>
              </a:lnSpc>
              <a:spcBef>
                <a:spcPts val="0"/>
              </a:spcBef>
              <a:spcAft>
                <a:spcPts val="575"/>
              </a:spcAft>
              <a:buFontTx/>
              <a:buBlip>
                <a:blip r:embed="rId4"/>
              </a:buBlip>
              <a:defRPr sz="1600" kern="1200">
                <a:solidFill>
                  <a:schemeClr val="tx1"/>
                </a:solidFill>
                <a:latin typeface="+mn-lt"/>
                <a:ea typeface="+mn-ea"/>
                <a:cs typeface="+mn-cs"/>
              </a:defRPr>
            </a:lvl3pPr>
            <a:lvl4pPr marL="288000" indent="-144000" algn="l" defTabSz="914400" rtl="0" eaLnBrk="1" latinLnBrk="0" hangingPunct="1">
              <a:lnSpc>
                <a:spcPct val="105000"/>
              </a:lnSpc>
              <a:spcBef>
                <a:spcPts val="0"/>
              </a:spcBef>
              <a:spcAft>
                <a:spcPts val="575"/>
              </a:spcAft>
              <a:buFontTx/>
              <a:buBlip>
                <a:blip r:embed="rId4"/>
              </a:buBlip>
              <a:defRPr sz="1600" kern="1200">
                <a:solidFill>
                  <a:schemeClr val="tx1"/>
                </a:solidFill>
                <a:latin typeface="+mn-lt"/>
                <a:ea typeface="+mn-ea"/>
                <a:cs typeface="+mn-cs"/>
              </a:defRPr>
            </a:lvl4pPr>
            <a:lvl5pPr marL="432000" indent="-144000" algn="l" defTabSz="914400" rtl="0" eaLnBrk="1" latinLnBrk="0" hangingPunct="1">
              <a:lnSpc>
                <a:spcPct val="105000"/>
              </a:lnSpc>
              <a:spcBef>
                <a:spcPts val="0"/>
              </a:spcBef>
              <a:spcAft>
                <a:spcPts val="575"/>
              </a:spcAft>
              <a:buFontTx/>
              <a:buBlip>
                <a:blip r:embed="rId4"/>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dirty="0"/>
              <a:t>1. The Royal Australian College of General Practitioners. Supporting smoking cessation: A guide for health professionals. 2</a:t>
            </a:r>
            <a:r>
              <a:rPr lang="en-US" sz="900" baseline="30000" dirty="0"/>
              <a:t>nd</a:t>
            </a:r>
            <a:r>
              <a:rPr lang="en-US" sz="900" dirty="0"/>
              <a:t> </a:t>
            </a:r>
            <a:r>
              <a:rPr lang="en-US" sz="900" dirty="0" err="1"/>
              <a:t>edn</a:t>
            </a:r>
            <a:r>
              <a:rPr lang="en-US" sz="900" dirty="0"/>
              <a:t>. East Melbourne, Vic: RACGP, 2019.</a:t>
            </a:r>
            <a:endParaRPr lang="en-AU" sz="900" dirty="0"/>
          </a:p>
        </p:txBody>
      </p:sp>
    </p:spTree>
    <p:extLst>
      <p:ext uri="{BB962C8B-B14F-4D97-AF65-F5344CB8AC3E}">
        <p14:creationId xmlns:p14="http://schemas.microsoft.com/office/powerpoint/2010/main" val="13818369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73058-D340-F241-803D-8C48E180F4F3}"/>
              </a:ext>
            </a:extLst>
          </p:cNvPr>
          <p:cNvSpPr>
            <a:spLocks noGrp="1"/>
          </p:cNvSpPr>
          <p:nvPr>
            <p:ph type="title"/>
          </p:nvPr>
        </p:nvSpPr>
        <p:spPr>
          <a:xfrm>
            <a:off x="1368000" y="698976"/>
            <a:ext cx="9120000" cy="850439"/>
          </a:xfrm>
        </p:spPr>
        <p:txBody>
          <a:bodyPr/>
          <a:lstStyle/>
          <a:p>
            <a:r>
              <a:rPr lang="en-US" sz="3200" dirty="0"/>
              <a:t>“Five As” smoking cessation strategy for routine practice</a:t>
            </a:r>
            <a:r>
              <a:rPr lang="en-US" sz="3200" baseline="30000" dirty="0"/>
              <a:t>1</a:t>
            </a:r>
            <a:endParaRPr lang="en-US" dirty="0"/>
          </a:p>
        </p:txBody>
      </p:sp>
      <p:sp>
        <p:nvSpPr>
          <p:cNvPr id="5" name="Slide Number Placeholder 4"/>
          <p:cNvSpPr>
            <a:spLocks noGrp="1"/>
          </p:cNvSpPr>
          <p:nvPr>
            <p:ph type="sldNum" sz="quarter" idx="12"/>
          </p:nvPr>
        </p:nvSpPr>
        <p:spPr/>
        <p:txBody>
          <a:bodyPr/>
          <a:lstStyle/>
          <a:p>
            <a:fld id="{94BD25F3-487B-4155-B89E-4C647BBB8B21}" type="slidenum">
              <a:rPr lang="en-AU" smtClean="0"/>
              <a:t>41</a:t>
            </a:fld>
            <a:endParaRPr lang="en-AU"/>
          </a:p>
        </p:txBody>
      </p:sp>
      <p:sp>
        <p:nvSpPr>
          <p:cNvPr id="8" name="TextBox 7">
            <a:extLst>
              <a:ext uri="{FF2B5EF4-FFF2-40B4-BE49-F238E27FC236}">
                <a16:creationId xmlns:a16="http://schemas.microsoft.com/office/drawing/2014/main" id="{64AEEF78-40F8-CE42-B28C-02CE895C8289}"/>
              </a:ext>
            </a:extLst>
          </p:cNvPr>
          <p:cNvSpPr txBox="1"/>
          <p:nvPr/>
        </p:nvSpPr>
        <p:spPr>
          <a:xfrm>
            <a:off x="1396624" y="1790585"/>
            <a:ext cx="8507232" cy="523220"/>
          </a:xfrm>
          <a:prstGeom prst="rect">
            <a:avLst/>
          </a:prstGeom>
          <a:solidFill>
            <a:srgbClr val="ECECEC"/>
          </a:solidFill>
        </p:spPr>
        <p:txBody>
          <a:bodyPr wrap="square" rtlCol="0">
            <a:spAutoFit/>
          </a:bodyPr>
          <a:lstStyle/>
          <a:p>
            <a:r>
              <a:rPr lang="en-US" sz="1600" b="1" dirty="0">
                <a:latin typeface="HELVETICA LIGHT" panose="020B0403020202020204" pitchFamily="34" charset="0"/>
              </a:rPr>
              <a:t>Ask</a:t>
            </a:r>
          </a:p>
          <a:p>
            <a:r>
              <a:rPr lang="en-US" sz="1200" dirty="0">
                <a:latin typeface="Helvetica Light" panose="020B0403020202020204" pitchFamily="34" charset="0"/>
              </a:rPr>
              <a:t>Ask about and document the smoking status of all patients</a:t>
            </a:r>
          </a:p>
        </p:txBody>
      </p:sp>
      <p:sp>
        <p:nvSpPr>
          <p:cNvPr id="9" name="TextBox 8">
            <a:extLst>
              <a:ext uri="{FF2B5EF4-FFF2-40B4-BE49-F238E27FC236}">
                <a16:creationId xmlns:a16="http://schemas.microsoft.com/office/drawing/2014/main" id="{7F897908-D38D-9145-AC55-1892F6AEB747}"/>
              </a:ext>
            </a:extLst>
          </p:cNvPr>
          <p:cNvSpPr txBox="1"/>
          <p:nvPr/>
        </p:nvSpPr>
        <p:spPr>
          <a:xfrm>
            <a:off x="1353687" y="2384472"/>
            <a:ext cx="8507232" cy="892552"/>
          </a:xfrm>
          <a:prstGeom prst="rect">
            <a:avLst/>
          </a:prstGeom>
          <a:solidFill>
            <a:srgbClr val="ECECEC"/>
          </a:solidFill>
        </p:spPr>
        <p:txBody>
          <a:bodyPr wrap="square" rtlCol="0">
            <a:spAutoFit/>
          </a:bodyPr>
          <a:lstStyle/>
          <a:p>
            <a:r>
              <a:rPr lang="en-US" sz="1600" b="1" dirty="0">
                <a:latin typeface="HELVETICA LIGHT" panose="020B0403020202020204" pitchFamily="34" charset="0"/>
              </a:rPr>
              <a:t>Assess</a:t>
            </a:r>
          </a:p>
          <a:p>
            <a:pPr marL="285750" indent="-285750">
              <a:buFont typeface="Arial" panose="020B0604020202020204" pitchFamily="34" charset="0"/>
              <a:buChar char="•"/>
            </a:pPr>
            <a:r>
              <a:rPr lang="en-US" sz="1200" dirty="0">
                <a:solidFill>
                  <a:srgbClr val="0070C0"/>
                </a:solidFill>
                <a:latin typeface="Helvetica Light" panose="020B0403020202020204" pitchFamily="34" charset="0"/>
              </a:rPr>
              <a:t>Assess nicotine dependence</a:t>
            </a:r>
          </a:p>
          <a:p>
            <a:r>
              <a:rPr lang="en-US" sz="1200" dirty="0">
                <a:latin typeface="Helvetica Light" panose="020B0403020202020204" pitchFamily="34" charset="0"/>
              </a:rPr>
              <a:t>          How many minutes to first cigarette after waking? (Smoking within 30 minutes indicates nicotine dependence.)</a:t>
            </a:r>
          </a:p>
          <a:p>
            <a:pPr marL="285750" indent="-285750">
              <a:buFont typeface="Arial" panose="020B0604020202020204" pitchFamily="34" charset="0"/>
              <a:buChar char="•"/>
            </a:pPr>
            <a:r>
              <a:rPr lang="en-US" sz="1200" dirty="0">
                <a:solidFill>
                  <a:srgbClr val="0070C0"/>
                </a:solidFill>
                <a:latin typeface="Helvetica Light" panose="020B0403020202020204" pitchFamily="34" charset="0"/>
              </a:rPr>
              <a:t>Assess and address barriers to quitting</a:t>
            </a:r>
          </a:p>
        </p:txBody>
      </p:sp>
      <p:sp>
        <p:nvSpPr>
          <p:cNvPr id="10" name="TextBox 9">
            <a:extLst>
              <a:ext uri="{FF2B5EF4-FFF2-40B4-BE49-F238E27FC236}">
                <a16:creationId xmlns:a16="http://schemas.microsoft.com/office/drawing/2014/main" id="{9A6CEB12-1480-9044-BA70-A5DF4700559A}"/>
              </a:ext>
            </a:extLst>
          </p:cNvPr>
          <p:cNvSpPr txBox="1"/>
          <p:nvPr/>
        </p:nvSpPr>
        <p:spPr>
          <a:xfrm>
            <a:off x="1353687" y="3346644"/>
            <a:ext cx="8507234" cy="707886"/>
          </a:xfrm>
          <a:prstGeom prst="rect">
            <a:avLst/>
          </a:prstGeom>
          <a:solidFill>
            <a:srgbClr val="ECECEC"/>
          </a:solidFill>
        </p:spPr>
        <p:txBody>
          <a:bodyPr wrap="square" rtlCol="0">
            <a:spAutoFit/>
          </a:bodyPr>
          <a:lstStyle/>
          <a:p>
            <a:r>
              <a:rPr lang="en-US" sz="1600" b="1" dirty="0">
                <a:latin typeface="HELVETICA LIGHT" panose="020B0403020202020204" pitchFamily="34" charset="0"/>
              </a:rPr>
              <a:t>Advise</a:t>
            </a:r>
            <a:endParaRPr lang="en-US" sz="1600" b="1" dirty="0">
              <a:solidFill>
                <a:srgbClr val="0070C0"/>
              </a:solidFill>
              <a:latin typeface="HELVETICA LIGHT" panose="020B0403020202020204" pitchFamily="34" charset="0"/>
            </a:endParaRPr>
          </a:p>
          <a:p>
            <a:r>
              <a:rPr lang="en-US" sz="1200" dirty="0">
                <a:solidFill>
                  <a:srgbClr val="0070C0"/>
                </a:solidFill>
                <a:latin typeface="Helvetica Light" panose="020B0403020202020204" pitchFamily="34" charset="0"/>
              </a:rPr>
              <a:t>In a way that is clear but is non-confrontational, advise all patients who smoke to quit </a:t>
            </a:r>
          </a:p>
          <a:p>
            <a:r>
              <a:rPr lang="en-US" sz="1200" dirty="0">
                <a:latin typeface="Helvetica Light" panose="020B0403020202020204" pitchFamily="34" charset="0"/>
              </a:rPr>
              <a:t>‘The best thing you can do for your health is to quit smoking’</a:t>
            </a:r>
          </a:p>
        </p:txBody>
      </p:sp>
      <p:sp>
        <p:nvSpPr>
          <p:cNvPr id="11" name="TextBox 10">
            <a:extLst>
              <a:ext uri="{FF2B5EF4-FFF2-40B4-BE49-F238E27FC236}">
                <a16:creationId xmlns:a16="http://schemas.microsoft.com/office/drawing/2014/main" id="{1129B351-BF72-6F4A-A5AC-602BA143298B}"/>
              </a:ext>
            </a:extLst>
          </p:cNvPr>
          <p:cNvSpPr txBox="1"/>
          <p:nvPr/>
        </p:nvSpPr>
        <p:spPr>
          <a:xfrm>
            <a:off x="1367999" y="4131048"/>
            <a:ext cx="8535857" cy="1261884"/>
          </a:xfrm>
          <a:prstGeom prst="rect">
            <a:avLst/>
          </a:prstGeom>
          <a:solidFill>
            <a:srgbClr val="ECECEC"/>
          </a:solidFill>
        </p:spPr>
        <p:txBody>
          <a:bodyPr wrap="square" rtlCol="0">
            <a:spAutoFit/>
          </a:bodyPr>
          <a:lstStyle/>
          <a:p>
            <a:r>
              <a:rPr lang="en-US" sz="1600" b="1" dirty="0">
                <a:latin typeface="HELVETICA LIGHT" panose="020B0403020202020204" pitchFamily="34" charset="0"/>
              </a:rPr>
              <a:t>Assist</a:t>
            </a:r>
          </a:p>
          <a:p>
            <a:pPr marL="171450" indent="-171450">
              <a:buFont typeface="Arial" panose="020B0604020202020204" pitchFamily="34" charset="0"/>
              <a:buChar char="•"/>
            </a:pPr>
            <a:r>
              <a:rPr lang="en-US" sz="1200" dirty="0">
                <a:latin typeface="Helvetica Light" panose="020B0403020202020204" pitchFamily="34" charset="0"/>
              </a:rPr>
              <a:t>Offer smoking cessation assistance and, if the person is willing to accept the offer, affirm and encourage them</a:t>
            </a:r>
          </a:p>
          <a:p>
            <a:pPr marL="171450" indent="-171450">
              <a:buFont typeface="Arial" panose="020B0604020202020204" pitchFamily="34" charset="0"/>
              <a:buChar char="•"/>
            </a:pPr>
            <a:r>
              <a:rPr lang="en-US" sz="1200" dirty="0">
                <a:latin typeface="Helvetica Light" panose="020B0403020202020204" pitchFamily="34" charset="0"/>
              </a:rPr>
              <a:t>Agree on a quit plan, including agreeing on a quit day, strategies for managing smoking triggers and barriers to success, and </a:t>
            </a:r>
            <a:r>
              <a:rPr lang="en-US" sz="1200" dirty="0" err="1">
                <a:latin typeface="Helvetica Light" panose="020B0403020202020204" pitchFamily="34" charset="0"/>
              </a:rPr>
              <a:t>mobilising</a:t>
            </a:r>
            <a:r>
              <a:rPr lang="en-US" sz="1200" dirty="0">
                <a:latin typeface="Helvetica Light" panose="020B0403020202020204" pitchFamily="34" charset="0"/>
              </a:rPr>
              <a:t> social support</a:t>
            </a:r>
          </a:p>
          <a:p>
            <a:pPr marL="171450" indent="-171450">
              <a:buFont typeface="Arial" panose="020B0604020202020204" pitchFamily="34" charset="0"/>
              <a:buChar char="•"/>
            </a:pPr>
            <a:r>
              <a:rPr lang="en-US" sz="1200" dirty="0">
                <a:latin typeface="Helvetica Light" panose="020B0403020202020204" pitchFamily="34" charset="0"/>
              </a:rPr>
              <a:t>Recommend pharmacotherapy if nicotine dependent</a:t>
            </a:r>
          </a:p>
          <a:p>
            <a:pPr marL="171450" indent="-171450">
              <a:buFont typeface="Arial" panose="020B0604020202020204" pitchFamily="34" charset="0"/>
              <a:buChar char="•"/>
            </a:pPr>
            <a:r>
              <a:rPr lang="en-US" sz="1200" dirty="0">
                <a:latin typeface="Helvetica Light" panose="020B0403020202020204" pitchFamily="34" charset="0"/>
              </a:rPr>
              <a:t>If the patient is not ready or unsure, use motivational approach, explore barriers and review at future visits</a:t>
            </a:r>
          </a:p>
        </p:txBody>
      </p:sp>
      <p:sp>
        <p:nvSpPr>
          <p:cNvPr id="12" name="TextBox 11">
            <a:extLst>
              <a:ext uri="{FF2B5EF4-FFF2-40B4-BE49-F238E27FC236}">
                <a16:creationId xmlns:a16="http://schemas.microsoft.com/office/drawing/2014/main" id="{C74CBF30-8EDA-A94D-9001-FEFF888CC75B}"/>
              </a:ext>
            </a:extLst>
          </p:cNvPr>
          <p:cNvSpPr txBox="1"/>
          <p:nvPr/>
        </p:nvSpPr>
        <p:spPr>
          <a:xfrm>
            <a:off x="1393749" y="5469450"/>
            <a:ext cx="8535857" cy="1261884"/>
          </a:xfrm>
          <a:prstGeom prst="rect">
            <a:avLst/>
          </a:prstGeom>
          <a:solidFill>
            <a:srgbClr val="ECECEC"/>
          </a:solidFill>
        </p:spPr>
        <p:txBody>
          <a:bodyPr wrap="square" rtlCol="0">
            <a:spAutoFit/>
          </a:bodyPr>
          <a:lstStyle/>
          <a:p>
            <a:r>
              <a:rPr lang="en-US" sz="1600" b="1" dirty="0">
                <a:latin typeface="HELVETICA LIGHT" panose="020B0403020202020204" pitchFamily="34" charset="0"/>
              </a:rPr>
              <a:t>Arrange</a:t>
            </a:r>
          </a:p>
          <a:p>
            <a:r>
              <a:rPr lang="en-US" sz="1200" dirty="0">
                <a:solidFill>
                  <a:srgbClr val="0070C0"/>
                </a:solidFill>
                <a:latin typeface="Helvetica Light" panose="020B0403020202020204" pitchFamily="34" charset="0"/>
              </a:rPr>
              <a:t>For patients making a quit attempt, arrange follow-up contact starting within a week of the quit day</a:t>
            </a:r>
          </a:p>
          <a:p>
            <a:pPr marL="171450" indent="-171450">
              <a:buFont typeface="Arial" panose="020B0604020202020204" pitchFamily="34" charset="0"/>
              <a:buChar char="•"/>
            </a:pPr>
            <a:r>
              <a:rPr lang="en-US" sz="1200" dirty="0">
                <a:latin typeface="Helvetica Light" panose="020B0403020202020204" pitchFamily="34" charset="0"/>
              </a:rPr>
              <a:t>Congratulate and encourage</a:t>
            </a:r>
          </a:p>
          <a:p>
            <a:pPr marL="171450" indent="-171450">
              <a:buFont typeface="Arial" panose="020B0604020202020204" pitchFamily="34" charset="0"/>
              <a:buChar char="•"/>
            </a:pPr>
            <a:r>
              <a:rPr lang="en-US" sz="1200" dirty="0">
                <a:latin typeface="Helvetica Light" panose="020B0403020202020204" pitchFamily="34" charset="0"/>
              </a:rPr>
              <a:t>Review progress and problems</a:t>
            </a:r>
          </a:p>
          <a:p>
            <a:pPr marL="171450" indent="-171450">
              <a:buFont typeface="Arial" panose="020B0604020202020204" pitchFamily="34" charset="0"/>
              <a:buChar char="•"/>
            </a:pPr>
            <a:r>
              <a:rPr lang="en-US" sz="1200" dirty="0">
                <a:latin typeface="Helvetica Light" panose="020B0403020202020204" pitchFamily="34" charset="0"/>
              </a:rPr>
              <a:t>Encourage continued use of pharmacotherapy</a:t>
            </a:r>
          </a:p>
          <a:p>
            <a:pPr marL="171450" indent="-171450">
              <a:buFont typeface="Arial" panose="020B0604020202020204" pitchFamily="34" charset="0"/>
              <a:buChar char="•"/>
            </a:pPr>
            <a:r>
              <a:rPr lang="en-US" sz="1200" dirty="0">
                <a:latin typeface="Helvetica Light" panose="020B0403020202020204" pitchFamily="34" charset="0"/>
              </a:rPr>
              <a:t>Monitor and manage medication side effects</a:t>
            </a:r>
          </a:p>
        </p:txBody>
      </p:sp>
      <p:sp>
        <p:nvSpPr>
          <p:cNvPr id="13" name="TextBox 12">
            <a:extLst>
              <a:ext uri="{FF2B5EF4-FFF2-40B4-BE49-F238E27FC236}">
                <a16:creationId xmlns:a16="http://schemas.microsoft.com/office/drawing/2014/main" id="{43949AE1-558F-DE46-814F-7828F5DC18EB}"/>
              </a:ext>
            </a:extLst>
          </p:cNvPr>
          <p:cNvSpPr txBox="1"/>
          <p:nvPr/>
        </p:nvSpPr>
        <p:spPr>
          <a:xfrm rot="5400000">
            <a:off x="7736695" y="4131992"/>
            <a:ext cx="4921687" cy="276999"/>
          </a:xfrm>
          <a:prstGeom prst="rect">
            <a:avLst/>
          </a:prstGeom>
          <a:solidFill>
            <a:srgbClr val="ECECEC"/>
          </a:solidFill>
          <a:ln>
            <a:solidFill>
              <a:schemeClr val="accent1">
                <a:lumMod val="20000"/>
                <a:lumOff val="80000"/>
              </a:schemeClr>
            </a:solidFill>
          </a:ln>
        </p:spPr>
        <p:txBody>
          <a:bodyPr wrap="square" rtlCol="0">
            <a:spAutoFit/>
          </a:bodyPr>
          <a:lstStyle/>
          <a:p>
            <a:pPr algn="ctr"/>
            <a:r>
              <a:rPr lang="en-US" sz="1200" b="1" dirty="0">
                <a:latin typeface="HELVETICA LIGHT" panose="020B0403020202020204" pitchFamily="34" charset="0"/>
              </a:rPr>
              <a:t>5As treatment pathway</a:t>
            </a:r>
          </a:p>
        </p:txBody>
      </p:sp>
      <p:sp>
        <p:nvSpPr>
          <p:cNvPr id="16" name="Text Placeholder 2">
            <a:extLst>
              <a:ext uri="{FF2B5EF4-FFF2-40B4-BE49-F238E27FC236}">
                <a16:creationId xmlns:a16="http://schemas.microsoft.com/office/drawing/2014/main" id="{3944D852-B909-4E49-AA98-BA03E6FE6EB5}"/>
              </a:ext>
            </a:extLst>
          </p:cNvPr>
          <p:cNvSpPr txBox="1">
            <a:spLocks/>
          </p:cNvSpPr>
          <p:nvPr/>
        </p:nvSpPr>
        <p:spPr>
          <a:xfrm rot="10800000" flipV="1">
            <a:off x="10433558" y="5510492"/>
            <a:ext cx="1560141" cy="589900"/>
          </a:xfrm>
          <a:prstGeom prst="rect">
            <a:avLst/>
          </a:prstGeom>
        </p:spPr>
        <p:txBody>
          <a:bodyPr/>
          <a:lstStyle>
            <a:lvl1pPr marL="0" indent="0" algn="l" defTabSz="914400" rtl="0" eaLnBrk="1" latinLnBrk="0" hangingPunct="1">
              <a:lnSpc>
                <a:spcPct val="105000"/>
              </a:lnSpc>
              <a:spcBef>
                <a:spcPts val="0"/>
              </a:spcBef>
              <a:spcAft>
                <a:spcPts val="975"/>
              </a:spcAft>
              <a:buFont typeface="Calibri" panose="020F0502020204030204" pitchFamily="34" charset="0"/>
              <a:buChar char="﻿"/>
              <a:defRPr sz="1900" kern="1200">
                <a:solidFill>
                  <a:schemeClr val="tx1"/>
                </a:solidFill>
                <a:latin typeface="+mn-lt"/>
                <a:ea typeface="+mn-ea"/>
                <a:cs typeface="+mn-cs"/>
              </a:defRPr>
            </a:lvl1pPr>
            <a:lvl2pPr marL="0" indent="0" algn="l" defTabSz="914400" rtl="0" eaLnBrk="1" latinLnBrk="0" hangingPunct="1">
              <a:lnSpc>
                <a:spcPct val="105000"/>
              </a:lnSpc>
              <a:spcBef>
                <a:spcPts val="0"/>
              </a:spcBef>
              <a:spcAft>
                <a:spcPts val="1280"/>
              </a:spcAft>
              <a:buFont typeface="Calibri" panose="020F0502020204030204" pitchFamily="34" charset="0"/>
              <a:buChar char="﻿"/>
              <a:defRPr sz="1600" kern="1200">
                <a:solidFill>
                  <a:schemeClr val="tx1"/>
                </a:solidFill>
                <a:latin typeface="+mn-lt"/>
                <a:ea typeface="+mn-ea"/>
                <a:cs typeface="+mn-cs"/>
              </a:defRPr>
            </a:lvl2pPr>
            <a:lvl3pPr marL="144000" indent="-144000" algn="l" defTabSz="914400" rtl="0" eaLnBrk="1" latinLnBrk="0" hangingPunct="1">
              <a:lnSpc>
                <a:spcPct val="105000"/>
              </a:lnSpc>
              <a:spcBef>
                <a:spcPts val="0"/>
              </a:spcBef>
              <a:spcAft>
                <a:spcPts val="575"/>
              </a:spcAft>
              <a:buFontTx/>
              <a:buBlip>
                <a:blip r:embed="rId2"/>
              </a:buBlip>
              <a:defRPr sz="1600" kern="1200">
                <a:solidFill>
                  <a:schemeClr val="tx1"/>
                </a:solidFill>
                <a:latin typeface="+mn-lt"/>
                <a:ea typeface="+mn-ea"/>
                <a:cs typeface="+mn-cs"/>
              </a:defRPr>
            </a:lvl3pPr>
            <a:lvl4pPr marL="288000" indent="-144000" algn="l" defTabSz="914400" rtl="0" eaLnBrk="1" latinLnBrk="0" hangingPunct="1">
              <a:lnSpc>
                <a:spcPct val="105000"/>
              </a:lnSpc>
              <a:spcBef>
                <a:spcPts val="0"/>
              </a:spcBef>
              <a:spcAft>
                <a:spcPts val="575"/>
              </a:spcAft>
              <a:buFontTx/>
              <a:buBlip>
                <a:blip r:embed="rId2"/>
              </a:buBlip>
              <a:defRPr sz="1600" kern="1200">
                <a:solidFill>
                  <a:schemeClr val="tx1"/>
                </a:solidFill>
                <a:latin typeface="+mn-lt"/>
                <a:ea typeface="+mn-ea"/>
                <a:cs typeface="+mn-cs"/>
              </a:defRPr>
            </a:lvl4pPr>
            <a:lvl5pPr marL="432000" indent="-144000" algn="l" defTabSz="914400" rtl="0" eaLnBrk="1" latinLnBrk="0" hangingPunct="1">
              <a:lnSpc>
                <a:spcPct val="105000"/>
              </a:lnSpc>
              <a:spcBef>
                <a:spcPts val="0"/>
              </a:spcBef>
              <a:spcAft>
                <a:spcPts val="575"/>
              </a:spcAft>
              <a:buFontTx/>
              <a:buBlip>
                <a:blip r:embed="rId2"/>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dirty="0"/>
              <a:t>1. The Royal Australian College of General Practitioners. Supporting smoking cessation: A guide for health professionals. 2</a:t>
            </a:r>
            <a:r>
              <a:rPr lang="en-US" sz="900" baseline="30000" dirty="0"/>
              <a:t>nd</a:t>
            </a:r>
            <a:r>
              <a:rPr lang="en-US" sz="900" dirty="0"/>
              <a:t> </a:t>
            </a:r>
            <a:r>
              <a:rPr lang="en-US" sz="900" dirty="0" err="1"/>
              <a:t>edn</a:t>
            </a:r>
            <a:r>
              <a:rPr lang="en-US" sz="900" dirty="0"/>
              <a:t>. East Melbourne, Vic: RACGP, 2019.</a:t>
            </a:r>
            <a:endParaRPr lang="en-AU" sz="900" dirty="0"/>
          </a:p>
        </p:txBody>
      </p:sp>
    </p:spTree>
    <p:extLst>
      <p:ext uri="{BB962C8B-B14F-4D97-AF65-F5344CB8AC3E}">
        <p14:creationId xmlns:p14="http://schemas.microsoft.com/office/powerpoint/2010/main" val="15871858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1E4AE6-F5C8-D14E-A4F3-7B002992DDB3}"/>
              </a:ext>
            </a:extLst>
          </p:cNvPr>
          <p:cNvSpPr/>
          <p:nvPr/>
        </p:nvSpPr>
        <p:spPr>
          <a:xfrm>
            <a:off x="1133856" y="2176272"/>
            <a:ext cx="3328416" cy="5303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873058-D340-F241-803D-8C48E180F4F3}"/>
              </a:ext>
            </a:extLst>
          </p:cNvPr>
          <p:cNvSpPr>
            <a:spLocks noGrp="1"/>
          </p:cNvSpPr>
          <p:nvPr>
            <p:ph type="title"/>
          </p:nvPr>
        </p:nvSpPr>
        <p:spPr>
          <a:xfrm>
            <a:off x="1536000" y="733621"/>
            <a:ext cx="9120000" cy="850439"/>
          </a:xfrm>
        </p:spPr>
        <p:txBody>
          <a:bodyPr/>
          <a:lstStyle/>
          <a:p>
            <a:r>
              <a:rPr lang="en-GB" dirty="0"/>
              <a:t>Hypertension management recommendations</a:t>
            </a:r>
            <a:r>
              <a:rPr lang="en-GB" baseline="30000" dirty="0"/>
              <a:t>1</a:t>
            </a:r>
            <a:endParaRPr lang="en-US" dirty="0"/>
          </a:p>
        </p:txBody>
      </p:sp>
      <p:sp>
        <p:nvSpPr>
          <p:cNvPr id="5" name="Slide Number Placeholder 4"/>
          <p:cNvSpPr>
            <a:spLocks noGrp="1"/>
          </p:cNvSpPr>
          <p:nvPr>
            <p:ph type="sldNum" sz="quarter" idx="12"/>
          </p:nvPr>
        </p:nvSpPr>
        <p:spPr/>
        <p:txBody>
          <a:bodyPr/>
          <a:lstStyle/>
          <a:p>
            <a:fld id="{94BD25F3-487B-4155-B89E-4C647BBB8B21}" type="slidenum">
              <a:rPr lang="en-AU" smtClean="0"/>
              <a:t>42</a:t>
            </a:fld>
            <a:endParaRPr lang="en-AU"/>
          </a:p>
        </p:txBody>
      </p:sp>
      <p:sp>
        <p:nvSpPr>
          <p:cNvPr id="6" name="Rectangle 5">
            <a:extLst>
              <a:ext uri="{FF2B5EF4-FFF2-40B4-BE49-F238E27FC236}">
                <a16:creationId xmlns:a16="http://schemas.microsoft.com/office/drawing/2014/main" id="{C336720D-2E04-C34C-8588-B42304ED96EF}"/>
              </a:ext>
            </a:extLst>
          </p:cNvPr>
          <p:cNvSpPr/>
          <p:nvPr/>
        </p:nvSpPr>
        <p:spPr>
          <a:xfrm>
            <a:off x="383840" y="1356915"/>
            <a:ext cx="7415106" cy="276999"/>
          </a:xfrm>
          <a:prstGeom prst="rect">
            <a:avLst/>
          </a:prstGeom>
        </p:spPr>
        <p:txBody>
          <a:bodyPr wrap="square">
            <a:spAutoFit/>
          </a:bodyPr>
          <a:lstStyle/>
          <a:p>
            <a:r>
              <a:rPr lang="en-US" sz="1200" b="1" dirty="0">
                <a:solidFill>
                  <a:schemeClr val="accent2"/>
                </a:solidFill>
              </a:rPr>
              <a:t>Recommendations for treatment strategies and treatment targets for patients with hypertension </a:t>
            </a:r>
          </a:p>
        </p:txBody>
      </p:sp>
      <p:graphicFrame>
        <p:nvGraphicFramePr>
          <p:cNvPr id="7" name="Table 7">
            <a:extLst>
              <a:ext uri="{FF2B5EF4-FFF2-40B4-BE49-F238E27FC236}">
                <a16:creationId xmlns:a16="http://schemas.microsoft.com/office/drawing/2014/main" id="{51F66B00-82CC-0947-80F5-D981C5F66E48}"/>
              </a:ext>
            </a:extLst>
          </p:cNvPr>
          <p:cNvGraphicFramePr>
            <a:graphicFrameLocks noGrp="1"/>
          </p:cNvGraphicFramePr>
          <p:nvPr>
            <p:extLst>
              <p:ext uri="{D42A27DB-BD31-4B8C-83A1-F6EECF244321}">
                <p14:modId xmlns:p14="http://schemas.microsoft.com/office/powerpoint/2010/main" val="1817954987"/>
              </p:ext>
            </p:extLst>
          </p:nvPr>
        </p:nvGraphicFramePr>
        <p:xfrm>
          <a:off x="374890" y="1657155"/>
          <a:ext cx="7530736" cy="4686438"/>
        </p:xfrm>
        <a:graphic>
          <a:graphicData uri="http://schemas.openxmlformats.org/drawingml/2006/table">
            <a:tbl>
              <a:tblPr firstRow="1" bandRow="1">
                <a:tableStyleId>{2D5ABB26-0587-4C30-8999-92F81FD0307C}</a:tableStyleId>
              </a:tblPr>
              <a:tblGrid>
                <a:gridCol w="5194000">
                  <a:extLst>
                    <a:ext uri="{9D8B030D-6E8A-4147-A177-3AD203B41FA5}">
                      <a16:colId xmlns:a16="http://schemas.microsoft.com/office/drawing/2014/main" val="240985171"/>
                    </a:ext>
                  </a:extLst>
                </a:gridCol>
                <a:gridCol w="1447800">
                  <a:extLst>
                    <a:ext uri="{9D8B030D-6E8A-4147-A177-3AD203B41FA5}">
                      <a16:colId xmlns:a16="http://schemas.microsoft.com/office/drawing/2014/main" val="2694312926"/>
                    </a:ext>
                  </a:extLst>
                </a:gridCol>
                <a:gridCol w="888936">
                  <a:extLst>
                    <a:ext uri="{9D8B030D-6E8A-4147-A177-3AD203B41FA5}">
                      <a16:colId xmlns:a16="http://schemas.microsoft.com/office/drawing/2014/main" val="3861661473"/>
                    </a:ext>
                  </a:extLst>
                </a:gridCol>
              </a:tblGrid>
              <a:tr h="4813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Recommendations for treatment strategies and treatment targets for patients with hypertension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200" kern="1200" dirty="0">
                          <a:solidFill>
                            <a:schemeClr val="bg1"/>
                          </a:solidFill>
                          <a:latin typeface="+mn-lt"/>
                          <a:ea typeface="+mn-ea"/>
                          <a:cs typeface="+mn-cs"/>
                        </a:rPr>
                        <a:t>Graded of recommendation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200" kern="1200" dirty="0">
                          <a:solidFill>
                            <a:schemeClr val="bg1"/>
                          </a:solidFill>
                          <a:latin typeface="+mn-lt"/>
                          <a:ea typeface="+mn-ea"/>
                          <a:cs typeface="+mn-cs"/>
                        </a:rPr>
                        <a:t>Level of evidence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860794626"/>
                  </a:ext>
                </a:extLst>
              </a:tr>
              <a:tr h="245332">
                <a:tc>
                  <a:txBody>
                    <a:bodyPr/>
                    <a:lstStyle/>
                    <a:p>
                      <a:r>
                        <a:rPr lang="en-US" sz="1000" b="0" dirty="0"/>
                        <a:t>a. Lifestyle advice is recommended for all patients.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b="0"/>
                        <a:t>Strong </a:t>
                      </a:r>
                      <a:endParaRPr lang="en-US" sz="10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93080971"/>
                  </a:ext>
                </a:extLst>
              </a:tr>
              <a:tr h="402639">
                <a:tc>
                  <a:txBody>
                    <a:bodyPr/>
                    <a:lstStyle/>
                    <a:p>
                      <a:r>
                        <a:rPr lang="en-US" sz="1000" b="0" dirty="0"/>
                        <a:t>b. For patients at low absolute CV</a:t>
                      </a:r>
                      <a:r>
                        <a:rPr lang="en-US" sz="1000" b="0" baseline="0" dirty="0"/>
                        <a:t>D </a:t>
                      </a:r>
                      <a:r>
                        <a:rPr lang="en-US" sz="1000" b="0" dirty="0"/>
                        <a:t>risk (&lt;10% 5-year risk) with persistent blood pressure</a:t>
                      </a:r>
                      <a:r>
                        <a:rPr lang="en-US" sz="1000" b="0" baseline="0" dirty="0"/>
                        <a:t> </a:t>
                      </a:r>
                      <a:r>
                        <a:rPr lang="en-US" sz="1000" kern="1200" dirty="0">
                          <a:solidFill>
                            <a:schemeClr val="tx1"/>
                          </a:solidFill>
                          <a:latin typeface="+mn-lt"/>
                          <a:ea typeface="+mn-ea"/>
                          <a:cs typeface="+mn-cs"/>
                        </a:rPr>
                        <a:t>≥</a:t>
                      </a:r>
                      <a:r>
                        <a:rPr lang="en-US" sz="1000" b="0" dirty="0"/>
                        <a:t>160/100 mm Hg, anti-hypertensive therapy should be started.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a:t>Strong </a:t>
                      </a:r>
                    </a:p>
                    <a:p>
                      <a:pPr algn="ctr"/>
                      <a:endParaRPr lang="en-US" sz="10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b="0"/>
                        <a:t>I </a:t>
                      </a:r>
                      <a:endParaRPr lang="en-US" sz="10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83163095"/>
                  </a:ext>
                </a:extLst>
              </a:tr>
              <a:tr h="412571">
                <a:tc>
                  <a:txBody>
                    <a:bodyPr/>
                    <a:lstStyle/>
                    <a:p>
                      <a:r>
                        <a:rPr lang="en-US" sz="1000" b="0" dirty="0"/>
                        <a:t>c. For patients at moderate absolute CVD</a:t>
                      </a:r>
                      <a:r>
                        <a:rPr lang="en-US" sz="1000" b="0" baseline="0" dirty="0"/>
                        <a:t> </a:t>
                      </a:r>
                      <a:r>
                        <a:rPr lang="en-US" sz="1000" b="0" dirty="0"/>
                        <a:t>risk (10-15% 5-year risk) with persistent blood pressure </a:t>
                      </a:r>
                      <a:r>
                        <a:rPr lang="en-US" sz="1000" kern="1200" dirty="0">
                          <a:solidFill>
                            <a:schemeClr val="tx1"/>
                          </a:solidFill>
                          <a:latin typeface="+mn-lt"/>
                          <a:ea typeface="+mn-ea"/>
                          <a:cs typeface="+mn-cs"/>
                        </a:rPr>
                        <a:t>≥</a:t>
                      </a:r>
                      <a:r>
                        <a:rPr lang="en-US" sz="1000" b="0" dirty="0"/>
                        <a:t>140 mmHg systolic and/or </a:t>
                      </a:r>
                      <a:r>
                        <a:rPr lang="en-US" sz="1000" kern="1200" dirty="0">
                          <a:solidFill>
                            <a:schemeClr val="tx1"/>
                          </a:solidFill>
                          <a:latin typeface="+mn-lt"/>
                          <a:ea typeface="+mn-ea"/>
                          <a:cs typeface="+mn-cs"/>
                        </a:rPr>
                        <a:t>≥</a:t>
                      </a:r>
                      <a:r>
                        <a:rPr lang="en-US" sz="1000" b="0" dirty="0"/>
                        <a:t>90 mmHg diastolic, antihypertensive therapy should be started.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a:t>Strong </a:t>
                      </a:r>
                    </a:p>
                    <a:p>
                      <a:pPr algn="ctr"/>
                      <a:endParaRPr lang="en-US" sz="10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b="0"/>
                        <a:t>I</a:t>
                      </a:r>
                      <a:endParaRPr lang="en-US" sz="10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73350034"/>
                  </a:ext>
                </a:extLst>
              </a:tr>
              <a:tr h="402639">
                <a:tc>
                  <a:txBody>
                    <a:bodyPr/>
                    <a:lstStyle/>
                    <a:p>
                      <a:r>
                        <a:rPr lang="en-US" sz="1000" b="0" dirty="0"/>
                        <a:t>d. Once decided to treat, patients with uncomplicated hypertension should be treated to a target of &lt;140/90 mmHg or lower if tolerated.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a:t>Strong </a:t>
                      </a:r>
                    </a:p>
                    <a:p>
                      <a:pPr algn="ctr"/>
                      <a:endParaRPr lang="en-US" sz="10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b="0" dirty="0"/>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46657090"/>
                  </a:ext>
                </a:extLst>
              </a:tr>
              <a:tr h="563695">
                <a:tc>
                  <a:txBody>
                    <a:bodyPr/>
                    <a:lstStyle/>
                    <a:p>
                      <a:r>
                        <a:rPr lang="en-US" sz="1000" b="0" dirty="0"/>
                        <a:t>e. In selected high CV risk populations where a more intense treatment can be considered, aiming to a target of &lt;120 mmHg systolic blood pressure can improve cardiovascular outcomes.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a:t>Strong </a:t>
                      </a:r>
                    </a:p>
                    <a:p>
                      <a:pPr algn="ctr"/>
                      <a:endParaRPr lang="en-US" sz="10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b="0" dirty="0"/>
                        <a:t>II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25354699"/>
                  </a:ext>
                </a:extLst>
              </a:tr>
              <a:tr h="522422">
                <a:tc>
                  <a:txBody>
                    <a:bodyPr/>
                    <a:lstStyle/>
                    <a:p>
                      <a:r>
                        <a:rPr lang="en-US" sz="1000" b="0" dirty="0"/>
                        <a:t>f. In selected high CV risk populations where a treatment is being targeted to &lt;120 mmHg systolic, close follow-up of patients is recommended to identify treatment related adverse effects including hypotension, syncope, electrolyte abnormalities and acute kidney injury.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a:t>Strong </a:t>
                      </a:r>
                    </a:p>
                    <a:p>
                      <a:pPr algn="ctr"/>
                      <a:endParaRPr lang="en-US" sz="10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b="0" dirty="0"/>
                        <a:t>II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41503739"/>
                  </a:ext>
                </a:extLst>
              </a:tr>
              <a:tr h="412571">
                <a:tc>
                  <a:txBody>
                    <a:bodyPr/>
                    <a:lstStyle/>
                    <a:p>
                      <a:r>
                        <a:rPr lang="en-US" sz="1000" b="0" dirty="0"/>
                        <a:t>g. In patients with uncomplicated hypertension ACE inhibitors or ARBs, calcium channel blockers, and thiazide diuretics are all suitable first-line antihypertensive drugs, either as monotherapy or in some combinations unless contraindicated.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a:t>Strong </a:t>
                      </a:r>
                    </a:p>
                    <a:p>
                      <a:pPr algn="ctr"/>
                      <a:endParaRPr lang="en-US" sz="10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b="0" dirty="0"/>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3153742"/>
                  </a:ext>
                </a:extLst>
              </a:tr>
              <a:tr h="412571">
                <a:tc>
                  <a:txBody>
                    <a:bodyPr/>
                    <a:lstStyle/>
                    <a:p>
                      <a:r>
                        <a:rPr lang="en-US" sz="1000" b="0" dirty="0"/>
                        <a:t>h. The balance between efficacy and safety is less </a:t>
                      </a:r>
                      <a:r>
                        <a:rPr lang="en-US" sz="1000" b="0" dirty="0" err="1"/>
                        <a:t>favourable</a:t>
                      </a:r>
                      <a:r>
                        <a:rPr lang="en-US" sz="1000" b="0" dirty="0"/>
                        <a:t> for beta-blockers than other first-line anti hypertensive drugs. Thus beta-blockers should not be offered as a first-line drug therapy for patients with hypertension not complicated by other conditions.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a:t>Strong </a:t>
                      </a:r>
                    </a:p>
                    <a:p>
                      <a:pPr algn="ctr"/>
                      <a:endParaRPr lang="en-US" sz="10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b="0" dirty="0"/>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17273905"/>
                  </a:ext>
                </a:extLst>
              </a:tr>
              <a:tr h="325608">
                <a:tc>
                  <a:txBody>
                    <a:bodyPr/>
                    <a:lstStyle/>
                    <a:p>
                      <a:r>
                        <a:rPr lang="en-US" sz="1000" b="0" dirty="0" err="1"/>
                        <a:t>i</a:t>
                      </a:r>
                      <a:r>
                        <a:rPr lang="en-US" sz="1000" b="0" dirty="0"/>
                        <a:t>. ACE inhibitors and ARBs are not recommended in combination due to the increased risk of adverse effects.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a:t>Strong </a:t>
                      </a:r>
                    </a:p>
                    <a:p>
                      <a:pPr algn="ctr"/>
                      <a:endParaRPr lang="en-US" sz="10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b="0" dirty="0"/>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62881379"/>
                  </a:ext>
                </a:extLst>
              </a:tr>
            </a:tbl>
          </a:graphicData>
        </a:graphic>
      </p:graphicFrame>
      <p:sp>
        <p:nvSpPr>
          <p:cNvPr id="8" name="Text Placeholder 6">
            <a:extLst>
              <a:ext uri="{FF2B5EF4-FFF2-40B4-BE49-F238E27FC236}">
                <a16:creationId xmlns:a16="http://schemas.microsoft.com/office/drawing/2014/main" id="{85310C1F-77A4-3D47-B884-8159E4582723}"/>
              </a:ext>
            </a:extLst>
          </p:cNvPr>
          <p:cNvSpPr txBox="1">
            <a:spLocks/>
          </p:cNvSpPr>
          <p:nvPr/>
        </p:nvSpPr>
        <p:spPr>
          <a:xfrm>
            <a:off x="8021256" y="6285214"/>
            <a:ext cx="4039565" cy="542307"/>
          </a:xfrm>
          <a:prstGeom prst="rect">
            <a:avLst/>
          </a:prstGeom>
        </p:spPr>
        <p:txBody>
          <a:bodyPr>
            <a:noAutofit/>
          </a:bodyPr>
          <a:lstStyle>
            <a:lvl1pPr marL="0" indent="0" algn="l" defTabSz="914400" rtl="0" eaLnBrk="1" latinLnBrk="0" hangingPunct="1">
              <a:lnSpc>
                <a:spcPct val="105000"/>
              </a:lnSpc>
              <a:spcBef>
                <a:spcPts val="0"/>
              </a:spcBef>
              <a:spcAft>
                <a:spcPts val="975"/>
              </a:spcAft>
              <a:buFont typeface="Calibri" panose="020F0502020204030204" pitchFamily="34" charset="0"/>
              <a:buChar char="﻿"/>
              <a:defRPr sz="1900" kern="1200">
                <a:solidFill>
                  <a:schemeClr val="tx1"/>
                </a:solidFill>
                <a:latin typeface="+mn-lt"/>
                <a:ea typeface="+mn-ea"/>
                <a:cs typeface="+mn-cs"/>
              </a:defRPr>
            </a:lvl1pPr>
            <a:lvl2pPr marL="0" indent="0" algn="l" defTabSz="914400" rtl="0" eaLnBrk="1" latinLnBrk="0" hangingPunct="1">
              <a:lnSpc>
                <a:spcPct val="105000"/>
              </a:lnSpc>
              <a:spcBef>
                <a:spcPts val="0"/>
              </a:spcBef>
              <a:spcAft>
                <a:spcPts val="1280"/>
              </a:spcAft>
              <a:buFont typeface="Calibri" panose="020F0502020204030204" pitchFamily="34" charset="0"/>
              <a:buChar char="﻿"/>
              <a:defRPr sz="1600" kern="1200">
                <a:solidFill>
                  <a:schemeClr val="tx1"/>
                </a:solidFill>
                <a:latin typeface="+mn-lt"/>
                <a:ea typeface="+mn-ea"/>
                <a:cs typeface="+mn-cs"/>
              </a:defRPr>
            </a:lvl2pPr>
            <a:lvl3pPr marL="144000" indent="-144000" algn="l" defTabSz="914400" rtl="0" eaLnBrk="1" latinLnBrk="0" hangingPunct="1">
              <a:lnSpc>
                <a:spcPct val="105000"/>
              </a:lnSpc>
              <a:spcBef>
                <a:spcPts val="0"/>
              </a:spcBef>
              <a:spcAft>
                <a:spcPts val="575"/>
              </a:spcAft>
              <a:buFontTx/>
              <a:buBlip>
                <a:blip r:embed="rId2"/>
              </a:buBlip>
              <a:defRPr sz="1600" kern="1200">
                <a:solidFill>
                  <a:schemeClr val="tx1"/>
                </a:solidFill>
                <a:latin typeface="+mn-lt"/>
                <a:ea typeface="+mn-ea"/>
                <a:cs typeface="+mn-cs"/>
              </a:defRPr>
            </a:lvl3pPr>
            <a:lvl4pPr marL="288000" indent="-144000" algn="l" defTabSz="914400" rtl="0" eaLnBrk="1" latinLnBrk="0" hangingPunct="1">
              <a:lnSpc>
                <a:spcPct val="105000"/>
              </a:lnSpc>
              <a:spcBef>
                <a:spcPts val="0"/>
              </a:spcBef>
              <a:spcAft>
                <a:spcPts val="575"/>
              </a:spcAft>
              <a:buFontTx/>
              <a:buBlip>
                <a:blip r:embed="rId2"/>
              </a:buBlip>
              <a:defRPr sz="1600" kern="1200">
                <a:solidFill>
                  <a:schemeClr val="tx1"/>
                </a:solidFill>
                <a:latin typeface="+mn-lt"/>
                <a:ea typeface="+mn-ea"/>
                <a:cs typeface="+mn-cs"/>
              </a:defRPr>
            </a:lvl4pPr>
            <a:lvl5pPr marL="432000" indent="-144000" algn="l" defTabSz="914400" rtl="0" eaLnBrk="1" latinLnBrk="0" hangingPunct="1">
              <a:lnSpc>
                <a:spcPct val="105000"/>
              </a:lnSpc>
              <a:spcBef>
                <a:spcPts val="0"/>
              </a:spcBef>
              <a:spcAft>
                <a:spcPts val="575"/>
              </a:spcAft>
              <a:buFontTx/>
              <a:buBlip>
                <a:blip r:embed="rId2"/>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900" dirty="0"/>
              <a:t>1. </a:t>
            </a:r>
            <a:r>
              <a:rPr lang="en-US" sz="900" dirty="0"/>
              <a:t>National Heart Foundation of Australia. Guideline for the diagnosis and management of hypertension in adults – 2016. Melbourne: National Heart Foundation of Australia, 2016. </a:t>
            </a:r>
            <a:endParaRPr lang="en-AU" sz="900" dirty="0"/>
          </a:p>
        </p:txBody>
      </p:sp>
      <p:pic>
        <p:nvPicPr>
          <p:cNvPr id="9" name="Picture 8">
            <a:extLst>
              <a:ext uri="{FF2B5EF4-FFF2-40B4-BE49-F238E27FC236}">
                <a16:creationId xmlns:a16="http://schemas.microsoft.com/office/drawing/2014/main" id="{46F49D0D-47F4-344D-8AE6-9B3A743E487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162023" y="2699831"/>
            <a:ext cx="1758030" cy="2495312"/>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43A6968A-7599-6C4E-801B-332C9E81F71C}"/>
              </a:ext>
            </a:extLst>
          </p:cNvPr>
          <p:cNvSpPr/>
          <p:nvPr/>
        </p:nvSpPr>
        <p:spPr>
          <a:xfrm>
            <a:off x="8152435" y="1662857"/>
            <a:ext cx="4039565" cy="738664"/>
          </a:xfrm>
          <a:prstGeom prst="rect">
            <a:avLst/>
          </a:prstGeom>
        </p:spPr>
        <p:txBody>
          <a:bodyPr wrap="square">
            <a:spAutoFit/>
          </a:bodyPr>
          <a:lstStyle/>
          <a:p>
            <a:pPr algn="ctr"/>
            <a:r>
              <a:rPr lang="en-US" sz="1400" b="1" dirty="0">
                <a:solidFill>
                  <a:schemeClr val="accent2"/>
                </a:solidFill>
                <a:hlinkClick r:id="rId4">
                  <a:extLst>
                    <a:ext uri="{A12FA001-AC4F-418D-AE19-62706E023703}">
                      <ahyp:hlinkClr xmlns:ahyp="http://schemas.microsoft.com/office/drawing/2018/hyperlinkcolor" val="tx"/>
                    </a:ext>
                  </a:extLst>
                </a:hlinkClick>
              </a:rPr>
              <a:t>National Heart Foundation of Australia. Guideline for the diagnosis and management of hypertension in adults – 2016</a:t>
            </a:r>
            <a:endParaRPr lang="en-US" sz="1400" b="1" dirty="0">
              <a:solidFill>
                <a:schemeClr val="accent2"/>
              </a:solidFill>
            </a:endParaRPr>
          </a:p>
        </p:txBody>
      </p:sp>
    </p:spTree>
    <p:extLst>
      <p:ext uri="{BB962C8B-B14F-4D97-AF65-F5344CB8AC3E}">
        <p14:creationId xmlns:p14="http://schemas.microsoft.com/office/powerpoint/2010/main" val="17169453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A4DC855-18EA-B140-B191-05C9205A685F}"/>
              </a:ext>
            </a:extLst>
          </p:cNvPr>
          <p:cNvSpPr/>
          <p:nvPr/>
        </p:nvSpPr>
        <p:spPr>
          <a:xfrm>
            <a:off x="1133856" y="2121408"/>
            <a:ext cx="3511296" cy="5303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873058-D340-F241-803D-8C48E180F4F3}"/>
              </a:ext>
            </a:extLst>
          </p:cNvPr>
          <p:cNvSpPr>
            <a:spLocks noGrp="1"/>
          </p:cNvSpPr>
          <p:nvPr>
            <p:ph type="title"/>
          </p:nvPr>
        </p:nvSpPr>
        <p:spPr>
          <a:xfrm>
            <a:off x="1488183" y="752181"/>
            <a:ext cx="9120000" cy="850439"/>
          </a:xfrm>
        </p:spPr>
        <p:txBody>
          <a:bodyPr/>
          <a:lstStyle/>
          <a:p>
            <a:r>
              <a:rPr lang="en-US" dirty="0" err="1"/>
              <a:t>Dyslipidaemia</a:t>
            </a:r>
            <a:r>
              <a:rPr lang="en-US" dirty="0"/>
              <a:t> management recommendations</a:t>
            </a:r>
            <a:r>
              <a:rPr lang="en-US" baseline="30000" dirty="0"/>
              <a:t>1</a:t>
            </a:r>
            <a:endParaRPr lang="en-US" dirty="0"/>
          </a:p>
        </p:txBody>
      </p:sp>
      <p:sp>
        <p:nvSpPr>
          <p:cNvPr id="5" name="Slide Number Placeholder 4"/>
          <p:cNvSpPr>
            <a:spLocks noGrp="1"/>
          </p:cNvSpPr>
          <p:nvPr>
            <p:ph type="sldNum" sz="quarter" idx="12"/>
          </p:nvPr>
        </p:nvSpPr>
        <p:spPr/>
        <p:txBody>
          <a:bodyPr/>
          <a:lstStyle/>
          <a:p>
            <a:fld id="{94BD25F3-487B-4155-B89E-4C647BBB8B21}" type="slidenum">
              <a:rPr lang="en-AU" smtClean="0"/>
              <a:t>43</a:t>
            </a:fld>
            <a:endParaRPr lang="en-AU"/>
          </a:p>
        </p:txBody>
      </p:sp>
      <p:sp>
        <p:nvSpPr>
          <p:cNvPr id="6" name="Rectangle 5">
            <a:extLst>
              <a:ext uri="{FF2B5EF4-FFF2-40B4-BE49-F238E27FC236}">
                <a16:creationId xmlns:a16="http://schemas.microsoft.com/office/drawing/2014/main" id="{C41BFE92-0A35-9740-B34F-61B5941068F9}"/>
              </a:ext>
            </a:extLst>
          </p:cNvPr>
          <p:cNvSpPr/>
          <p:nvPr/>
        </p:nvSpPr>
        <p:spPr>
          <a:xfrm>
            <a:off x="777888" y="1376031"/>
            <a:ext cx="9631512" cy="369332"/>
          </a:xfrm>
          <a:prstGeom prst="rect">
            <a:avLst/>
          </a:prstGeom>
        </p:spPr>
        <p:txBody>
          <a:bodyPr wrap="square">
            <a:spAutoFit/>
          </a:bodyPr>
          <a:lstStyle/>
          <a:p>
            <a:r>
              <a:rPr lang="en-US" b="1" dirty="0"/>
              <a:t>2019 ESC/EAS Guideline Recommendations for the Management of </a:t>
            </a:r>
            <a:r>
              <a:rPr lang="en-US" b="1" dirty="0" err="1"/>
              <a:t>Dyslipidaemias</a:t>
            </a:r>
            <a:endParaRPr lang="en-US" b="1" dirty="0"/>
          </a:p>
        </p:txBody>
      </p:sp>
      <p:graphicFrame>
        <p:nvGraphicFramePr>
          <p:cNvPr id="7" name="Table 8">
            <a:extLst>
              <a:ext uri="{FF2B5EF4-FFF2-40B4-BE49-F238E27FC236}">
                <a16:creationId xmlns:a16="http://schemas.microsoft.com/office/drawing/2014/main" id="{0A88CF55-C9CA-1544-B7AC-0CDAF6C4AA07}"/>
              </a:ext>
            </a:extLst>
          </p:cNvPr>
          <p:cNvGraphicFramePr>
            <a:graphicFrameLocks noGrp="1"/>
          </p:cNvGraphicFramePr>
          <p:nvPr>
            <p:extLst>
              <p:ext uri="{D42A27DB-BD31-4B8C-83A1-F6EECF244321}">
                <p14:modId xmlns:p14="http://schemas.microsoft.com/office/powerpoint/2010/main" val="618722203"/>
              </p:ext>
            </p:extLst>
          </p:nvPr>
        </p:nvGraphicFramePr>
        <p:xfrm>
          <a:off x="826906" y="1745363"/>
          <a:ext cx="10990123" cy="4385298"/>
        </p:xfrm>
        <a:graphic>
          <a:graphicData uri="http://schemas.openxmlformats.org/drawingml/2006/table">
            <a:tbl>
              <a:tblPr firstRow="1" bandRow="1">
                <a:tableStyleId>{5C22544A-7EE6-4342-B048-85BDC9FD1C3A}</a:tableStyleId>
              </a:tblPr>
              <a:tblGrid>
                <a:gridCol w="8969205">
                  <a:extLst>
                    <a:ext uri="{9D8B030D-6E8A-4147-A177-3AD203B41FA5}">
                      <a16:colId xmlns:a16="http://schemas.microsoft.com/office/drawing/2014/main" val="3696610161"/>
                    </a:ext>
                  </a:extLst>
                </a:gridCol>
                <a:gridCol w="116840">
                  <a:extLst>
                    <a:ext uri="{9D8B030D-6E8A-4147-A177-3AD203B41FA5}">
                      <a16:colId xmlns:a16="http://schemas.microsoft.com/office/drawing/2014/main" val="1327845067"/>
                    </a:ext>
                  </a:extLst>
                </a:gridCol>
                <a:gridCol w="907743">
                  <a:extLst>
                    <a:ext uri="{9D8B030D-6E8A-4147-A177-3AD203B41FA5}">
                      <a16:colId xmlns:a16="http://schemas.microsoft.com/office/drawing/2014/main" val="20002"/>
                    </a:ext>
                  </a:extLst>
                </a:gridCol>
                <a:gridCol w="996335">
                  <a:extLst>
                    <a:ext uri="{9D8B030D-6E8A-4147-A177-3AD203B41FA5}">
                      <a16:colId xmlns:a16="http://schemas.microsoft.com/office/drawing/2014/main" val="586062846"/>
                    </a:ext>
                  </a:extLst>
                </a:gridCol>
              </a:tblGrid>
              <a:tr h="358883">
                <a:tc gridSpan="4">
                  <a:txBody>
                    <a:bodyPr/>
                    <a:lstStyle/>
                    <a:p>
                      <a:r>
                        <a:rPr lang="en-US" sz="1200" dirty="0">
                          <a:solidFill>
                            <a:schemeClr val="tx1"/>
                          </a:solidFill>
                        </a:rPr>
                        <a:t>Treatment goals for LDL-C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endParaRPr lang="en-US" sz="1200" dirty="0"/>
                    </a:p>
                  </a:txBody>
                  <a:tcPr>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endParaRPr lang="en-US"/>
                    </a:p>
                  </a:txBody>
                  <a:tcPr/>
                </a:tc>
                <a:tc hMerge="1">
                  <a:txBody>
                    <a:bodyPr/>
                    <a:lstStyle/>
                    <a:p>
                      <a:endParaRPr lang="en-US" sz="1200" dirty="0"/>
                    </a:p>
                  </a:txBody>
                  <a:tcPr>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396775233"/>
                  </a:ext>
                </a:extLst>
              </a:tr>
              <a:tr h="473198">
                <a:tc gridSpan="2">
                  <a:txBody>
                    <a:bodyPr/>
                    <a:lstStyle/>
                    <a:p>
                      <a:r>
                        <a:rPr lang="en-US" sz="1200" kern="1200" dirty="0">
                          <a:solidFill>
                            <a:schemeClr val="dk1"/>
                          </a:solidFill>
                          <a:latin typeface="+mn-lt"/>
                          <a:ea typeface="+mn-ea"/>
                          <a:cs typeface="+mn-cs"/>
                        </a:rPr>
                        <a:t>In secondary prevention for patients at very-high risk. an LDL-C reduction of </a:t>
                      </a:r>
                      <a:r>
                        <a:rPr lang="en-AU" sz="1200" kern="1200" dirty="0">
                          <a:solidFill>
                            <a:schemeClr val="dk1"/>
                          </a:solidFill>
                          <a:latin typeface="+mn-lt"/>
                          <a:ea typeface="+mn-ea"/>
                          <a:cs typeface="+mn-cs"/>
                        </a:rPr>
                        <a:t>≥</a:t>
                      </a:r>
                      <a:r>
                        <a:rPr lang="en-US" sz="1200" kern="1200" dirty="0">
                          <a:solidFill>
                            <a:schemeClr val="dk1"/>
                          </a:solidFill>
                          <a:latin typeface="+mn-lt"/>
                          <a:ea typeface="+mn-ea"/>
                          <a:cs typeface="+mn-cs"/>
                        </a:rPr>
                        <a:t>50% from baseline and an LDL-C goal of &lt;1.4 mmol/L are recommended.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US" sz="1200" dirty="0"/>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US" sz="1200" dirty="0"/>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193"/>
                    </a:solidFill>
                  </a:tcPr>
                </a:tc>
                <a:extLst>
                  <a:ext uri="{0D108BD9-81ED-4DB2-BD59-A6C34878D82A}">
                    <a16:rowId xmlns:a16="http://schemas.microsoft.com/office/drawing/2014/main" val="143046196"/>
                  </a:ext>
                </a:extLst>
              </a:tr>
              <a:tr h="473198">
                <a:tc gridSpan="2">
                  <a:txBody>
                    <a:bodyPr/>
                    <a:lstStyle/>
                    <a:p>
                      <a:r>
                        <a:rPr lang="en-US" sz="1200" kern="1200" dirty="0">
                          <a:solidFill>
                            <a:schemeClr val="dk1"/>
                          </a:solidFill>
                          <a:latin typeface="+mn-lt"/>
                          <a:ea typeface="+mn-ea"/>
                          <a:cs typeface="+mn-cs"/>
                        </a:rPr>
                        <a:t>In primary prevention for individuals at very-high risk, an LDL-C reduction of </a:t>
                      </a:r>
                      <a:r>
                        <a:rPr lang="en-AU" sz="1200" kern="1200" dirty="0">
                          <a:solidFill>
                            <a:schemeClr val="dk1"/>
                          </a:solidFill>
                          <a:latin typeface="+mn-lt"/>
                          <a:ea typeface="+mn-ea"/>
                          <a:cs typeface="+mn-cs"/>
                        </a:rPr>
                        <a:t>≥</a:t>
                      </a:r>
                      <a:r>
                        <a:rPr lang="en-US" sz="1200" kern="1200" dirty="0">
                          <a:solidFill>
                            <a:schemeClr val="dk1"/>
                          </a:solidFill>
                          <a:latin typeface="+mn-lt"/>
                          <a:ea typeface="+mn-ea"/>
                          <a:cs typeface="+mn-cs"/>
                        </a:rPr>
                        <a:t>50% from baseline and an LDL-C goal of &lt;1.4 mmol/L are recommended.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I</a:t>
                      </a:r>
                    </a:p>
                    <a:p>
                      <a:pPr algn="ct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US" sz="1200" dirty="0"/>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3375808305"/>
                  </a:ext>
                </a:extLst>
              </a:tr>
              <a:tr h="473198">
                <a:tc gridSpan="2">
                  <a:txBody>
                    <a:bodyPr/>
                    <a:lstStyle/>
                    <a:p>
                      <a:r>
                        <a:rPr lang="en-US" sz="1200" kern="1200" dirty="0">
                          <a:solidFill>
                            <a:schemeClr val="dk1"/>
                          </a:solidFill>
                          <a:latin typeface="+mn-lt"/>
                          <a:ea typeface="+mn-ea"/>
                          <a:cs typeface="+mn-cs"/>
                        </a:rPr>
                        <a:t>In patients at high risk, an LDL-C reduction of </a:t>
                      </a:r>
                      <a:r>
                        <a:rPr lang="en-AU" sz="1200" kern="1200" dirty="0">
                          <a:solidFill>
                            <a:schemeClr val="dk1"/>
                          </a:solidFill>
                          <a:latin typeface="+mn-lt"/>
                          <a:ea typeface="+mn-ea"/>
                          <a:cs typeface="+mn-cs"/>
                        </a:rPr>
                        <a:t>≥</a:t>
                      </a:r>
                      <a:r>
                        <a:rPr lang="en-US" sz="1200" kern="1200" dirty="0">
                          <a:solidFill>
                            <a:schemeClr val="dk1"/>
                          </a:solidFill>
                          <a:latin typeface="+mn-lt"/>
                          <a:ea typeface="+mn-ea"/>
                          <a:cs typeface="+mn-cs"/>
                        </a:rPr>
                        <a:t>50% from baseline and an LDL-C goal of &lt;1.8 mmol/L are recommended.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I</a:t>
                      </a:r>
                    </a:p>
                    <a:p>
                      <a:pPr algn="ct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US" sz="1200" dirty="0"/>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193"/>
                    </a:solidFill>
                  </a:tcPr>
                </a:tc>
                <a:extLst>
                  <a:ext uri="{0D108BD9-81ED-4DB2-BD59-A6C34878D82A}">
                    <a16:rowId xmlns:a16="http://schemas.microsoft.com/office/drawing/2014/main" val="1439524835"/>
                  </a:ext>
                </a:extLst>
              </a:tr>
              <a:tr h="350029">
                <a:tc gridSpan="4">
                  <a:txBody>
                    <a:bodyPr/>
                    <a:lstStyle/>
                    <a:p>
                      <a:r>
                        <a:rPr lang="en-US" sz="1200" b="1" dirty="0"/>
                        <a:t>Pharmacological LDL-C lowering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pPr algn="ctr"/>
                      <a:endParaRPr lang="en-US" sz="1200" kern="1200" dirty="0">
                        <a:solidFill>
                          <a:schemeClr val="dk1"/>
                        </a:solidFill>
                        <a:latin typeface="+mn-lt"/>
                        <a:ea typeface="+mn-ea"/>
                        <a:cs typeface="+mn-cs"/>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endParaRPr lang="en-US"/>
                    </a:p>
                  </a:txBody>
                  <a:tcPr/>
                </a:tc>
                <a:tc hMerge="1">
                  <a:txBody>
                    <a:bodyPr/>
                    <a:lstStyle/>
                    <a:p>
                      <a:pPr algn="ctr"/>
                      <a:endParaRPr lang="en-US" sz="12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600763087"/>
                  </a:ext>
                </a:extLst>
              </a:tr>
              <a:tr h="473198">
                <a:tc>
                  <a:txBody>
                    <a:bodyPr/>
                    <a:lstStyle/>
                    <a:p>
                      <a:r>
                        <a:rPr lang="en-US" sz="1200" dirty="0"/>
                        <a:t>It is recommended that a high-intensity statin is prescribed up to the highest tolerated dose to reach the goals set for the specific level of risk.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I</a:t>
                      </a:r>
                    </a:p>
                    <a:p>
                      <a:pPr algn="ct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hMerge="1">
                  <a:txBody>
                    <a:bodyPr/>
                    <a:lstStyle/>
                    <a:p>
                      <a:endParaRPr lang="en-US"/>
                    </a:p>
                  </a:txBody>
                  <a:tcPr/>
                </a:tc>
                <a:tc>
                  <a:txBody>
                    <a:bodyPr/>
                    <a:lstStyle/>
                    <a:p>
                      <a:pPr algn="ctr"/>
                      <a:r>
                        <a:rPr lang="en-US" sz="1200" dirty="0"/>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193"/>
                    </a:solidFill>
                  </a:tcPr>
                </a:tc>
                <a:extLst>
                  <a:ext uri="{0D108BD9-81ED-4DB2-BD59-A6C34878D82A}">
                    <a16:rowId xmlns:a16="http://schemas.microsoft.com/office/drawing/2014/main" val="595173882"/>
                  </a:ext>
                </a:extLst>
              </a:tr>
              <a:tr h="473198">
                <a:tc>
                  <a:txBody>
                    <a:bodyPr/>
                    <a:lstStyle/>
                    <a:p>
                      <a:r>
                        <a:rPr lang="en-US" sz="1200" dirty="0"/>
                        <a:t>If the goals are not achieved with the maximum tolerated dose of a statin, combination with ezetimibe is recommended.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I</a:t>
                      </a:r>
                    </a:p>
                    <a:p>
                      <a:pPr algn="ct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hMerge="1">
                  <a:txBody>
                    <a:bodyPr/>
                    <a:lstStyle/>
                    <a:p>
                      <a:endParaRPr lang="en-US"/>
                    </a:p>
                  </a:txBody>
                  <a:tcPr/>
                </a:tc>
                <a:tc>
                  <a:txBody>
                    <a:bodyPr/>
                    <a:lstStyle/>
                    <a:p>
                      <a:pPr algn="ctr"/>
                      <a:r>
                        <a:rPr lang="en-US" sz="1200" dirty="0"/>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40666179"/>
                  </a:ext>
                </a:extLst>
              </a:tr>
              <a:tr h="655198">
                <a:tc>
                  <a:txBody>
                    <a:bodyPr/>
                    <a:lstStyle/>
                    <a:p>
                      <a:r>
                        <a:rPr lang="en-US" sz="1200" dirty="0"/>
                        <a:t>For secondary prevention in patients at very-high risk not achieving their goal on a maximum tolerated dose of a statin and ezeti­mibe, a combination with a PCSK9 inhibitor is recommended.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I</a:t>
                      </a:r>
                    </a:p>
                    <a:p>
                      <a:pPr algn="ct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hMerge="1">
                  <a:txBody>
                    <a:bodyPr/>
                    <a:lstStyle/>
                    <a:p>
                      <a:endParaRPr lang="en-US"/>
                    </a:p>
                  </a:txBody>
                  <a:tcPr/>
                </a:tc>
                <a:tc>
                  <a:txBody>
                    <a:bodyPr/>
                    <a:lstStyle/>
                    <a:p>
                      <a:pPr algn="ctr"/>
                      <a:r>
                        <a:rPr lang="en-US" sz="1200" dirty="0"/>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193"/>
                    </a:solidFill>
                  </a:tcPr>
                </a:tc>
                <a:extLst>
                  <a:ext uri="{0D108BD9-81ED-4DB2-BD59-A6C34878D82A}">
                    <a16:rowId xmlns:a16="http://schemas.microsoft.com/office/drawing/2014/main" val="3197220374"/>
                  </a:ext>
                </a:extLst>
              </a:tr>
              <a:tr h="655198">
                <a:tc>
                  <a:txBody>
                    <a:bodyPr/>
                    <a:lstStyle/>
                    <a:p>
                      <a:r>
                        <a:rPr lang="en-US" sz="1200" dirty="0"/>
                        <a:t>For very-high-risk FH patients (that is, with ASCVD or with another major risk factor) who do not achieve their goal on a maxi­mum tolerated dose of a statin and ezetimibe, a combination with a PCSK9 inhibitor is recommended.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I</a:t>
                      </a:r>
                    </a:p>
                    <a:p>
                      <a:pPr algn="ct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hMerge="1">
                  <a:txBody>
                    <a:bodyPr/>
                    <a:lstStyle/>
                    <a:p>
                      <a:endParaRPr lang="en-US"/>
                    </a:p>
                  </a:txBody>
                  <a:tcPr/>
                </a:tc>
                <a:tc>
                  <a:txBody>
                    <a:bodyPr/>
                    <a:lstStyle/>
                    <a:p>
                      <a:pPr algn="ctr"/>
                      <a:r>
                        <a:rPr lang="en-US" sz="1200" dirty="0"/>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335418520"/>
                  </a:ext>
                </a:extLst>
              </a:tr>
            </a:tbl>
          </a:graphicData>
        </a:graphic>
      </p:graphicFrame>
      <p:sp>
        <p:nvSpPr>
          <p:cNvPr id="8" name="Text Placeholder 2">
            <a:extLst>
              <a:ext uri="{FF2B5EF4-FFF2-40B4-BE49-F238E27FC236}">
                <a16:creationId xmlns:a16="http://schemas.microsoft.com/office/drawing/2014/main" id="{3BE20010-7AC9-AB44-8074-10B5AC4C2A10}"/>
              </a:ext>
            </a:extLst>
          </p:cNvPr>
          <p:cNvSpPr txBox="1">
            <a:spLocks/>
          </p:cNvSpPr>
          <p:nvPr/>
        </p:nvSpPr>
        <p:spPr>
          <a:xfrm>
            <a:off x="719431" y="6605125"/>
            <a:ext cx="9689969" cy="144720"/>
          </a:xfrm>
          <a:prstGeom prst="rect">
            <a:avLst/>
          </a:prstGeom>
        </p:spPr>
        <p:txBody>
          <a:bodyPr>
            <a:noAutofit/>
          </a:bodyPr>
          <a:lstStyle>
            <a:lvl1pPr marL="0" indent="0" algn="l" defTabSz="914400" rtl="0" eaLnBrk="1" latinLnBrk="0" hangingPunct="1">
              <a:lnSpc>
                <a:spcPct val="105000"/>
              </a:lnSpc>
              <a:spcBef>
                <a:spcPts val="0"/>
              </a:spcBef>
              <a:spcAft>
                <a:spcPts val="975"/>
              </a:spcAft>
              <a:buFont typeface="Calibri" panose="020F0502020204030204" pitchFamily="34" charset="0"/>
              <a:buChar char="﻿"/>
              <a:defRPr sz="1900" kern="1200">
                <a:solidFill>
                  <a:schemeClr val="tx1"/>
                </a:solidFill>
                <a:latin typeface="+mn-lt"/>
                <a:ea typeface="+mn-ea"/>
                <a:cs typeface="+mn-cs"/>
              </a:defRPr>
            </a:lvl1pPr>
            <a:lvl2pPr marL="0" indent="0" algn="l" defTabSz="914400" rtl="0" eaLnBrk="1" latinLnBrk="0" hangingPunct="1">
              <a:lnSpc>
                <a:spcPct val="105000"/>
              </a:lnSpc>
              <a:spcBef>
                <a:spcPts val="0"/>
              </a:spcBef>
              <a:spcAft>
                <a:spcPts val="1280"/>
              </a:spcAft>
              <a:buFont typeface="Calibri" panose="020F0502020204030204" pitchFamily="34" charset="0"/>
              <a:buChar char="﻿"/>
              <a:defRPr sz="1600" kern="1200">
                <a:solidFill>
                  <a:schemeClr val="tx1"/>
                </a:solidFill>
                <a:latin typeface="+mn-lt"/>
                <a:ea typeface="+mn-ea"/>
                <a:cs typeface="+mn-cs"/>
              </a:defRPr>
            </a:lvl2pPr>
            <a:lvl3pPr marL="144000" indent="-144000" algn="l" defTabSz="914400" rtl="0" eaLnBrk="1" latinLnBrk="0" hangingPunct="1">
              <a:lnSpc>
                <a:spcPct val="105000"/>
              </a:lnSpc>
              <a:spcBef>
                <a:spcPts val="0"/>
              </a:spcBef>
              <a:spcAft>
                <a:spcPts val="575"/>
              </a:spcAft>
              <a:buFontTx/>
              <a:buBlip>
                <a:blip r:embed="rId2"/>
              </a:buBlip>
              <a:defRPr sz="1600" kern="1200">
                <a:solidFill>
                  <a:schemeClr val="tx1"/>
                </a:solidFill>
                <a:latin typeface="+mn-lt"/>
                <a:ea typeface="+mn-ea"/>
                <a:cs typeface="+mn-cs"/>
              </a:defRPr>
            </a:lvl3pPr>
            <a:lvl4pPr marL="288000" indent="-144000" algn="l" defTabSz="914400" rtl="0" eaLnBrk="1" latinLnBrk="0" hangingPunct="1">
              <a:lnSpc>
                <a:spcPct val="105000"/>
              </a:lnSpc>
              <a:spcBef>
                <a:spcPts val="0"/>
              </a:spcBef>
              <a:spcAft>
                <a:spcPts val="575"/>
              </a:spcAft>
              <a:buFontTx/>
              <a:buBlip>
                <a:blip r:embed="rId2"/>
              </a:buBlip>
              <a:defRPr sz="1600" kern="1200">
                <a:solidFill>
                  <a:schemeClr val="tx1"/>
                </a:solidFill>
                <a:latin typeface="+mn-lt"/>
                <a:ea typeface="+mn-ea"/>
                <a:cs typeface="+mn-cs"/>
              </a:defRPr>
            </a:lvl4pPr>
            <a:lvl5pPr marL="432000" indent="-144000" algn="l" defTabSz="914400" rtl="0" eaLnBrk="1" latinLnBrk="0" hangingPunct="1">
              <a:lnSpc>
                <a:spcPct val="105000"/>
              </a:lnSpc>
              <a:spcBef>
                <a:spcPts val="0"/>
              </a:spcBef>
              <a:spcAft>
                <a:spcPts val="575"/>
              </a:spcAft>
              <a:buFontTx/>
              <a:buBlip>
                <a:blip r:embed="rId2"/>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dirty="0"/>
              <a:t>1. Mach F </a:t>
            </a:r>
            <a:r>
              <a:rPr lang="en-US" sz="900" i="1" dirty="0"/>
              <a:t>et al. </a:t>
            </a:r>
            <a:r>
              <a:rPr lang="en-US" sz="900" dirty="0"/>
              <a:t>2019 ESC/EAS Guidelines for the Management of </a:t>
            </a:r>
            <a:r>
              <a:rPr lang="en-US" sz="900" dirty="0" err="1"/>
              <a:t>Dyslipidaemias</a:t>
            </a:r>
            <a:r>
              <a:rPr lang="en-US" sz="900" dirty="0"/>
              <a:t>: Lipid Modification to Reduce Cardiovascular Risk. </a:t>
            </a:r>
            <a:r>
              <a:rPr lang="en-US" sz="900" i="1" dirty="0"/>
              <a:t>Eur Heart J </a:t>
            </a:r>
            <a:r>
              <a:rPr lang="en-US" sz="900" dirty="0"/>
              <a:t>2020; 41: 111–88.</a:t>
            </a:r>
          </a:p>
        </p:txBody>
      </p:sp>
      <p:sp>
        <p:nvSpPr>
          <p:cNvPr id="9" name="Rectangle 8">
            <a:extLst>
              <a:ext uri="{FF2B5EF4-FFF2-40B4-BE49-F238E27FC236}">
                <a16:creationId xmlns:a16="http://schemas.microsoft.com/office/drawing/2014/main" id="{9026B852-C0C9-3447-9EDA-68E25E744675}"/>
              </a:ext>
            </a:extLst>
          </p:cNvPr>
          <p:cNvSpPr/>
          <p:nvPr/>
        </p:nvSpPr>
        <p:spPr>
          <a:xfrm>
            <a:off x="719431" y="6158778"/>
            <a:ext cx="11069896" cy="400110"/>
          </a:xfrm>
          <a:prstGeom prst="rect">
            <a:avLst/>
          </a:prstGeom>
        </p:spPr>
        <p:txBody>
          <a:bodyPr wrap="square">
            <a:spAutoFit/>
          </a:bodyPr>
          <a:lstStyle/>
          <a:p>
            <a:r>
              <a:rPr lang="en-US" sz="1000" baseline="30000" dirty="0" err="1"/>
              <a:t>a</a:t>
            </a:r>
            <a:r>
              <a:rPr lang="en-US" sz="1000" dirty="0" err="1"/>
              <a:t>Class</a:t>
            </a:r>
            <a:r>
              <a:rPr lang="en-US" sz="1000" dirty="0"/>
              <a:t> of recommendation. </a:t>
            </a:r>
            <a:r>
              <a:rPr lang="en-US" sz="1000" baseline="30000" dirty="0" err="1"/>
              <a:t>b</a:t>
            </a:r>
            <a:r>
              <a:rPr lang="en-US" sz="1000" dirty="0" err="1"/>
              <a:t>Level</a:t>
            </a:r>
            <a:r>
              <a:rPr lang="en-US" sz="1000" dirty="0"/>
              <a:t> of evidence.</a:t>
            </a:r>
          </a:p>
          <a:p>
            <a:r>
              <a:rPr lang="en-US" sz="1000" dirty="0"/>
              <a:t>Note: these recommendations differ from PBS eligibility criteria for cholesterol-lowering medicines. See https://</a:t>
            </a:r>
            <a:r>
              <a:rPr lang="en-US" sz="1000" dirty="0" err="1"/>
              <a:t>www.pbs.gov.au</a:t>
            </a:r>
            <a:r>
              <a:rPr lang="en-US" sz="1000" dirty="0"/>
              <a:t>/info/news/2006/09/Eligibility-</a:t>
            </a:r>
            <a:r>
              <a:rPr lang="en-US" sz="1000" dirty="0" err="1"/>
              <a:t>cholestl</a:t>
            </a:r>
            <a:r>
              <a:rPr lang="en-US" sz="1000" dirty="0"/>
              <a:t>-</a:t>
            </a:r>
            <a:r>
              <a:rPr lang="en-US" sz="1000" dirty="0" err="1"/>
              <a:t>lwring</a:t>
            </a:r>
            <a:r>
              <a:rPr lang="en-US" sz="1000" dirty="0"/>
              <a:t>-meds/ for details.</a:t>
            </a:r>
          </a:p>
        </p:txBody>
      </p:sp>
    </p:spTree>
    <p:extLst>
      <p:ext uri="{BB962C8B-B14F-4D97-AF65-F5344CB8AC3E}">
        <p14:creationId xmlns:p14="http://schemas.microsoft.com/office/powerpoint/2010/main" val="24165002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8221FF-D0E9-DB49-8639-835B1A66AE88}"/>
              </a:ext>
            </a:extLst>
          </p:cNvPr>
          <p:cNvSpPr/>
          <p:nvPr/>
        </p:nvSpPr>
        <p:spPr>
          <a:xfrm>
            <a:off x="1207008" y="2194560"/>
            <a:ext cx="3273552" cy="548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873058-D340-F241-803D-8C48E180F4F3}"/>
              </a:ext>
            </a:extLst>
          </p:cNvPr>
          <p:cNvSpPr>
            <a:spLocks noGrp="1"/>
          </p:cNvSpPr>
          <p:nvPr>
            <p:ph type="title"/>
          </p:nvPr>
        </p:nvSpPr>
        <p:spPr>
          <a:xfrm>
            <a:off x="1368000" y="1037666"/>
            <a:ext cx="9120000" cy="850439"/>
          </a:xfrm>
        </p:spPr>
        <p:txBody>
          <a:bodyPr/>
          <a:lstStyle/>
          <a:p>
            <a:r>
              <a:rPr lang="en-GB" dirty="0"/>
              <a:t>Atrial fibrillation management recommendations</a:t>
            </a:r>
            <a:r>
              <a:rPr lang="en-GB" baseline="30000" dirty="0"/>
              <a:t>1</a:t>
            </a:r>
            <a:endParaRPr lang="en-US" dirty="0"/>
          </a:p>
        </p:txBody>
      </p:sp>
      <p:sp>
        <p:nvSpPr>
          <p:cNvPr id="5" name="Slide Number Placeholder 4"/>
          <p:cNvSpPr>
            <a:spLocks noGrp="1"/>
          </p:cNvSpPr>
          <p:nvPr>
            <p:ph type="sldNum" sz="quarter" idx="12"/>
          </p:nvPr>
        </p:nvSpPr>
        <p:spPr/>
        <p:txBody>
          <a:bodyPr/>
          <a:lstStyle/>
          <a:p>
            <a:fld id="{94BD25F3-487B-4155-B89E-4C647BBB8B21}" type="slidenum">
              <a:rPr lang="en-AU" smtClean="0"/>
              <a:t>44</a:t>
            </a:fld>
            <a:endParaRPr lang="en-AU"/>
          </a:p>
        </p:txBody>
      </p:sp>
      <p:sp>
        <p:nvSpPr>
          <p:cNvPr id="6" name="Content Placeholder 3">
            <a:extLst>
              <a:ext uri="{FF2B5EF4-FFF2-40B4-BE49-F238E27FC236}">
                <a16:creationId xmlns:a16="http://schemas.microsoft.com/office/drawing/2014/main" id="{9CCF420F-97A9-894A-9F8C-D31C83772A34}"/>
              </a:ext>
            </a:extLst>
          </p:cNvPr>
          <p:cNvSpPr>
            <a:spLocks noGrp="1"/>
          </p:cNvSpPr>
          <p:nvPr>
            <p:ph idx="1"/>
          </p:nvPr>
        </p:nvSpPr>
        <p:spPr>
          <a:xfrm>
            <a:off x="578155" y="1662200"/>
            <a:ext cx="7804809" cy="1660455"/>
          </a:xfrm>
        </p:spPr>
        <p:txBody>
          <a:bodyPr>
            <a:normAutofit/>
          </a:bodyPr>
          <a:lstStyle/>
          <a:p>
            <a:pPr lvl="2"/>
            <a:r>
              <a:rPr lang="en-US" sz="1800" dirty="0"/>
              <a:t>AF is one of the major causes of stroke, heart failure, sudden death and CV morbidity</a:t>
            </a:r>
          </a:p>
          <a:p>
            <a:pPr lvl="2"/>
            <a:r>
              <a:rPr lang="en-US" sz="1800" dirty="0"/>
              <a:t>Stroke risk should be assessed in all patients using the CHA</a:t>
            </a:r>
            <a:r>
              <a:rPr lang="en-US" sz="1800" baseline="-25000" dirty="0"/>
              <a:t>2</a:t>
            </a:r>
            <a:r>
              <a:rPr lang="en-US" sz="1800" dirty="0"/>
              <a:t>DS</a:t>
            </a:r>
            <a:r>
              <a:rPr lang="en-US" sz="1800" baseline="-25000" dirty="0"/>
              <a:t>2</a:t>
            </a:r>
            <a:r>
              <a:rPr lang="en-US" sz="1800" dirty="0"/>
              <a:t>-VA score and anticoagulation initiated as appropriate</a:t>
            </a:r>
          </a:p>
          <a:p>
            <a:pPr lvl="3"/>
            <a:r>
              <a:rPr lang="en-US" sz="1800" dirty="0"/>
              <a:t>A NOAC is generally the preferred option</a:t>
            </a:r>
            <a:endParaRPr lang="en-AU" sz="1800" dirty="0"/>
          </a:p>
        </p:txBody>
      </p:sp>
      <p:sp>
        <p:nvSpPr>
          <p:cNvPr id="7" name="Text Placeholder 2">
            <a:extLst>
              <a:ext uri="{FF2B5EF4-FFF2-40B4-BE49-F238E27FC236}">
                <a16:creationId xmlns:a16="http://schemas.microsoft.com/office/drawing/2014/main" id="{D5B97DF9-8C87-6E44-ACB1-EF42AFFD9093}"/>
              </a:ext>
            </a:extLst>
          </p:cNvPr>
          <p:cNvSpPr txBox="1">
            <a:spLocks/>
          </p:cNvSpPr>
          <p:nvPr/>
        </p:nvSpPr>
        <p:spPr>
          <a:xfrm>
            <a:off x="548640" y="6464806"/>
            <a:ext cx="9689969" cy="144720"/>
          </a:xfrm>
          <a:prstGeom prst="rect">
            <a:avLst/>
          </a:prstGeom>
        </p:spPr>
        <p:txBody>
          <a:bodyPr>
            <a:noAutofit/>
          </a:bodyPr>
          <a:lstStyle>
            <a:lvl1pPr marL="0" indent="0" algn="l" defTabSz="914400" rtl="0" eaLnBrk="1" latinLnBrk="0" hangingPunct="1">
              <a:lnSpc>
                <a:spcPct val="105000"/>
              </a:lnSpc>
              <a:spcBef>
                <a:spcPts val="0"/>
              </a:spcBef>
              <a:spcAft>
                <a:spcPts val="975"/>
              </a:spcAft>
              <a:buFont typeface="Calibri" panose="020F0502020204030204" pitchFamily="34" charset="0"/>
              <a:buChar char="﻿"/>
              <a:defRPr sz="1900" kern="1200">
                <a:solidFill>
                  <a:schemeClr val="tx1"/>
                </a:solidFill>
                <a:latin typeface="+mn-lt"/>
                <a:ea typeface="+mn-ea"/>
                <a:cs typeface="+mn-cs"/>
              </a:defRPr>
            </a:lvl1pPr>
            <a:lvl2pPr marL="0" indent="0" algn="l" defTabSz="914400" rtl="0" eaLnBrk="1" latinLnBrk="0" hangingPunct="1">
              <a:lnSpc>
                <a:spcPct val="105000"/>
              </a:lnSpc>
              <a:spcBef>
                <a:spcPts val="0"/>
              </a:spcBef>
              <a:spcAft>
                <a:spcPts val="1280"/>
              </a:spcAft>
              <a:buFont typeface="Calibri" panose="020F0502020204030204" pitchFamily="34" charset="0"/>
              <a:buChar char="﻿"/>
              <a:defRPr sz="1600" kern="1200">
                <a:solidFill>
                  <a:schemeClr val="tx1"/>
                </a:solidFill>
                <a:latin typeface="+mn-lt"/>
                <a:ea typeface="+mn-ea"/>
                <a:cs typeface="+mn-cs"/>
              </a:defRPr>
            </a:lvl2pPr>
            <a:lvl3pPr marL="144000" indent="-144000" algn="l" defTabSz="914400" rtl="0" eaLnBrk="1" latinLnBrk="0" hangingPunct="1">
              <a:lnSpc>
                <a:spcPct val="105000"/>
              </a:lnSpc>
              <a:spcBef>
                <a:spcPts val="0"/>
              </a:spcBef>
              <a:spcAft>
                <a:spcPts val="575"/>
              </a:spcAft>
              <a:buFontTx/>
              <a:buBlip>
                <a:blip r:embed="rId2"/>
              </a:buBlip>
              <a:defRPr sz="1600" kern="1200">
                <a:solidFill>
                  <a:schemeClr val="tx1"/>
                </a:solidFill>
                <a:latin typeface="+mn-lt"/>
                <a:ea typeface="+mn-ea"/>
                <a:cs typeface="+mn-cs"/>
              </a:defRPr>
            </a:lvl3pPr>
            <a:lvl4pPr marL="288000" indent="-144000" algn="l" defTabSz="914400" rtl="0" eaLnBrk="1" latinLnBrk="0" hangingPunct="1">
              <a:lnSpc>
                <a:spcPct val="105000"/>
              </a:lnSpc>
              <a:spcBef>
                <a:spcPts val="0"/>
              </a:spcBef>
              <a:spcAft>
                <a:spcPts val="575"/>
              </a:spcAft>
              <a:buFontTx/>
              <a:buBlip>
                <a:blip r:embed="rId2"/>
              </a:buBlip>
              <a:defRPr sz="1600" kern="1200">
                <a:solidFill>
                  <a:schemeClr val="tx1"/>
                </a:solidFill>
                <a:latin typeface="+mn-lt"/>
                <a:ea typeface="+mn-ea"/>
                <a:cs typeface="+mn-cs"/>
              </a:defRPr>
            </a:lvl4pPr>
            <a:lvl5pPr marL="432000" indent="-144000" algn="l" defTabSz="914400" rtl="0" eaLnBrk="1" latinLnBrk="0" hangingPunct="1">
              <a:lnSpc>
                <a:spcPct val="105000"/>
              </a:lnSpc>
              <a:spcBef>
                <a:spcPts val="0"/>
              </a:spcBef>
              <a:spcAft>
                <a:spcPts val="575"/>
              </a:spcAft>
              <a:buFontTx/>
              <a:buBlip>
                <a:blip r:embed="rId2"/>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dirty="0"/>
              <a:t>1. </a:t>
            </a:r>
            <a:r>
              <a:rPr lang="en-US" sz="900" dirty="0" err="1"/>
              <a:t>Brieger</a:t>
            </a:r>
            <a:r>
              <a:rPr lang="en-US" sz="900" dirty="0"/>
              <a:t> D </a:t>
            </a:r>
            <a:r>
              <a:rPr lang="en-US" sz="900" i="1" dirty="0"/>
              <a:t>et al. </a:t>
            </a:r>
            <a:r>
              <a:rPr lang="en-US" sz="900" dirty="0"/>
              <a:t>National Heart Foundation of Australia and the Cardiac Society of Australia and New Zealand: Australian Clinical Guidelines for the Diagnosis and Management of Atrial Fibrillation 2018. </a:t>
            </a:r>
            <a:r>
              <a:rPr lang="en-US" sz="900" i="1" dirty="0"/>
              <a:t>Heart Lung Circ </a:t>
            </a:r>
            <a:r>
              <a:rPr lang="en-US" sz="900" dirty="0"/>
              <a:t>2018; 27: 1209–1266.</a:t>
            </a:r>
            <a:endParaRPr lang="en-AU" sz="900" dirty="0"/>
          </a:p>
        </p:txBody>
      </p:sp>
      <p:sp>
        <p:nvSpPr>
          <p:cNvPr id="8" name="TextBox 7">
            <a:extLst>
              <a:ext uri="{FF2B5EF4-FFF2-40B4-BE49-F238E27FC236}">
                <a16:creationId xmlns:a16="http://schemas.microsoft.com/office/drawing/2014/main" id="{56B2CB7C-E140-E64F-80C1-F1225914C224}"/>
              </a:ext>
            </a:extLst>
          </p:cNvPr>
          <p:cNvSpPr txBox="1"/>
          <p:nvPr/>
        </p:nvSpPr>
        <p:spPr>
          <a:xfrm>
            <a:off x="8382964" y="1686817"/>
            <a:ext cx="3167059" cy="366902"/>
          </a:xfrm>
          <a:prstGeom prst="rect">
            <a:avLst/>
          </a:prstGeom>
          <a:noFill/>
        </p:spPr>
        <p:txBody>
          <a:bodyPr wrap="square" rtlCol="0">
            <a:spAutoFit/>
          </a:bodyPr>
          <a:lstStyle/>
          <a:p>
            <a:pPr algn="ctr"/>
            <a:r>
              <a:rPr lang="en-GB" b="1" dirty="0">
                <a:solidFill>
                  <a:schemeClr val="accent2"/>
                </a:solidFill>
              </a:rPr>
              <a:t>Stroke prevention in AF</a:t>
            </a:r>
            <a:endParaRPr lang="en-AU" b="1" dirty="0">
              <a:solidFill>
                <a:schemeClr val="accent2"/>
              </a:solidFill>
            </a:endParaRPr>
          </a:p>
        </p:txBody>
      </p:sp>
      <p:sp>
        <p:nvSpPr>
          <p:cNvPr id="9" name="Rectangle 8">
            <a:extLst>
              <a:ext uri="{FF2B5EF4-FFF2-40B4-BE49-F238E27FC236}">
                <a16:creationId xmlns:a16="http://schemas.microsoft.com/office/drawing/2014/main" id="{1AAFFC09-5AD5-5A4C-8459-1C4AC1C42CC6}"/>
              </a:ext>
            </a:extLst>
          </p:cNvPr>
          <p:cNvSpPr/>
          <p:nvPr/>
        </p:nvSpPr>
        <p:spPr>
          <a:xfrm>
            <a:off x="548640" y="6113908"/>
            <a:ext cx="8026167" cy="369332"/>
          </a:xfrm>
          <a:prstGeom prst="rect">
            <a:avLst/>
          </a:prstGeom>
        </p:spPr>
        <p:txBody>
          <a:bodyPr wrap="square">
            <a:spAutoFit/>
          </a:bodyPr>
          <a:lstStyle/>
          <a:p>
            <a:r>
              <a:rPr lang="en-AU" sz="900" dirty="0"/>
              <a:t>BP, blood pressure; </a:t>
            </a:r>
            <a:r>
              <a:rPr lang="en-AU" sz="900" dirty="0" err="1"/>
              <a:t>HFpEF</a:t>
            </a:r>
            <a:r>
              <a:rPr lang="en-AU" sz="900" dirty="0"/>
              <a:t>, heart failure with preserved ejection fraction; HFrEF, heart failure with reduced ejection fraction; LAA, left atrial appendage; NOAC, Non-vitamin K oral anticoagulant (apixaban, dabigatran, rivaroxaban); OAC, oral anticoagulant; TIA, transient ischaemic attack. </a:t>
            </a:r>
          </a:p>
        </p:txBody>
      </p:sp>
      <p:sp>
        <p:nvSpPr>
          <p:cNvPr id="10" name="TextBox 9">
            <a:extLst>
              <a:ext uri="{FF2B5EF4-FFF2-40B4-BE49-F238E27FC236}">
                <a16:creationId xmlns:a16="http://schemas.microsoft.com/office/drawing/2014/main" id="{CD0F00E2-A7F3-CD46-94FB-5EAE5C77CE60}"/>
              </a:ext>
            </a:extLst>
          </p:cNvPr>
          <p:cNvSpPr txBox="1"/>
          <p:nvPr/>
        </p:nvSpPr>
        <p:spPr>
          <a:xfrm>
            <a:off x="9355026" y="6228851"/>
            <a:ext cx="2496856" cy="253916"/>
          </a:xfrm>
          <a:prstGeom prst="rect">
            <a:avLst/>
          </a:prstGeom>
          <a:noFill/>
        </p:spPr>
        <p:txBody>
          <a:bodyPr wrap="square" rtlCol="0">
            <a:spAutoFit/>
          </a:bodyPr>
          <a:lstStyle/>
          <a:p>
            <a:r>
              <a:rPr lang="en-GB" sz="1050" dirty="0"/>
              <a:t>Adapted from: </a:t>
            </a:r>
            <a:r>
              <a:rPr lang="en-GB" sz="1050" dirty="0" err="1"/>
              <a:t>Brieger</a:t>
            </a:r>
            <a:r>
              <a:rPr lang="en-GB" sz="1050" dirty="0"/>
              <a:t> </a:t>
            </a:r>
            <a:r>
              <a:rPr lang="en-GB" sz="1050" i="1" dirty="0"/>
              <a:t>et al. </a:t>
            </a:r>
            <a:r>
              <a:rPr lang="en-GB" sz="1050" dirty="0"/>
              <a:t>2018</a:t>
            </a:r>
            <a:r>
              <a:rPr lang="en-GB" sz="1050" baseline="30000" dirty="0"/>
              <a:t>1</a:t>
            </a:r>
            <a:endParaRPr lang="en-AU" sz="1050" dirty="0"/>
          </a:p>
        </p:txBody>
      </p:sp>
      <p:pic>
        <p:nvPicPr>
          <p:cNvPr id="11" name="Picture 10">
            <a:extLst>
              <a:ext uri="{FF2B5EF4-FFF2-40B4-BE49-F238E27FC236}">
                <a16:creationId xmlns:a16="http://schemas.microsoft.com/office/drawing/2014/main" id="{95C90873-FE67-3646-925A-1533E9678933}"/>
              </a:ext>
            </a:extLst>
          </p:cNvPr>
          <p:cNvPicPr>
            <a:picLocks noChangeAspect="1"/>
          </p:cNvPicPr>
          <p:nvPr/>
        </p:nvPicPr>
        <p:blipFill>
          <a:blip r:embed="rId3"/>
          <a:stretch>
            <a:fillRect/>
          </a:stretch>
        </p:blipFill>
        <p:spPr>
          <a:xfrm>
            <a:off x="8324709" y="2073255"/>
            <a:ext cx="3191049" cy="4173556"/>
          </a:xfrm>
          <a:prstGeom prst="rect">
            <a:avLst/>
          </a:prstGeom>
        </p:spPr>
      </p:pic>
      <p:graphicFrame>
        <p:nvGraphicFramePr>
          <p:cNvPr id="12" name="Table 4">
            <a:extLst>
              <a:ext uri="{FF2B5EF4-FFF2-40B4-BE49-F238E27FC236}">
                <a16:creationId xmlns:a16="http://schemas.microsoft.com/office/drawing/2014/main" id="{19EE6F1D-AB46-D74C-A3BD-60217C9E070D}"/>
              </a:ext>
            </a:extLst>
          </p:cNvPr>
          <p:cNvGraphicFramePr>
            <a:graphicFrameLocks noGrp="1"/>
          </p:cNvGraphicFramePr>
          <p:nvPr>
            <p:extLst>
              <p:ext uri="{D42A27DB-BD31-4B8C-83A1-F6EECF244321}">
                <p14:modId xmlns:p14="http://schemas.microsoft.com/office/powerpoint/2010/main" val="2654540493"/>
              </p:ext>
            </p:extLst>
          </p:nvPr>
        </p:nvGraphicFramePr>
        <p:xfrm>
          <a:off x="670455" y="3445101"/>
          <a:ext cx="6692749" cy="2601565"/>
        </p:xfrm>
        <a:graphic>
          <a:graphicData uri="http://schemas.openxmlformats.org/drawingml/2006/table">
            <a:tbl>
              <a:tblPr firstRow="1" bandRow="1">
                <a:tableStyleId>{5C22544A-7EE6-4342-B048-85BDC9FD1C3A}</a:tableStyleId>
              </a:tblPr>
              <a:tblGrid>
                <a:gridCol w="685085">
                  <a:extLst>
                    <a:ext uri="{9D8B030D-6E8A-4147-A177-3AD203B41FA5}">
                      <a16:colId xmlns:a16="http://schemas.microsoft.com/office/drawing/2014/main" val="2231319698"/>
                    </a:ext>
                  </a:extLst>
                </a:gridCol>
                <a:gridCol w="748323">
                  <a:extLst>
                    <a:ext uri="{9D8B030D-6E8A-4147-A177-3AD203B41FA5}">
                      <a16:colId xmlns:a16="http://schemas.microsoft.com/office/drawing/2014/main" val="3809977821"/>
                    </a:ext>
                  </a:extLst>
                </a:gridCol>
                <a:gridCol w="5259341">
                  <a:extLst>
                    <a:ext uri="{9D8B030D-6E8A-4147-A177-3AD203B41FA5}">
                      <a16:colId xmlns:a16="http://schemas.microsoft.com/office/drawing/2014/main" val="130811434"/>
                    </a:ext>
                  </a:extLst>
                </a:gridCol>
              </a:tblGrid>
              <a:tr h="272554">
                <a:tc>
                  <a:txBody>
                    <a:bodyPr/>
                    <a:lstStyle/>
                    <a:p>
                      <a:pPr algn="ctr"/>
                      <a:r>
                        <a:rPr lang="en-US" sz="1050" dirty="0">
                          <a:solidFill>
                            <a:schemeClr val="tx1"/>
                          </a:solidFill>
                        </a:rPr>
                        <a:t>Score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dirty="0">
                          <a:solidFill>
                            <a:schemeClr val="tx1"/>
                          </a:solidFill>
                        </a:rPr>
                        <a:t>Points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050" dirty="0">
                          <a:solidFill>
                            <a:schemeClr val="tx1"/>
                          </a:solidFill>
                        </a:rPr>
                        <a:t>Definition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01346402"/>
                  </a:ext>
                </a:extLst>
              </a:tr>
              <a:tr h="619774">
                <a:tc>
                  <a:txBody>
                    <a:bodyPr/>
                    <a:lstStyle/>
                    <a:p>
                      <a:pPr algn="ctr"/>
                      <a:r>
                        <a:rPr lang="en-US" sz="1050" dirty="0">
                          <a:solidFill>
                            <a:schemeClr val="tx1"/>
                          </a:solidFill>
                        </a:rPr>
                        <a:t>C</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dirty="0">
                          <a:solidFill>
                            <a:schemeClr val="tx1"/>
                          </a:solidFill>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050" dirty="0">
                          <a:solidFill>
                            <a:schemeClr val="tx1"/>
                          </a:solidFill>
                        </a:rPr>
                        <a:t>Congestive heart failure—recent signs, symptoms or admission for decompensated heart failure; this includes both </a:t>
                      </a:r>
                      <a:r>
                        <a:rPr lang="en-US" sz="1050" dirty="0" err="1">
                          <a:solidFill>
                            <a:schemeClr val="tx1"/>
                          </a:solidFill>
                        </a:rPr>
                        <a:t>HFrEF</a:t>
                      </a:r>
                      <a:r>
                        <a:rPr lang="en-US" sz="1050" dirty="0">
                          <a:solidFill>
                            <a:schemeClr val="tx1"/>
                          </a:solidFill>
                        </a:rPr>
                        <a:t> and </a:t>
                      </a:r>
                      <a:r>
                        <a:rPr lang="en-US" sz="1050" dirty="0" err="1">
                          <a:solidFill>
                            <a:schemeClr val="tx1"/>
                          </a:solidFill>
                        </a:rPr>
                        <a:t>HFpEF</a:t>
                      </a:r>
                      <a:r>
                        <a:rPr lang="en-US" sz="1050" dirty="0">
                          <a:solidFill>
                            <a:schemeClr val="tx1"/>
                          </a:solidFill>
                        </a:rPr>
                        <a:t>, or moderately to severely reduced systolic left ventricular function, whether or not there is a history of heart failure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76675727"/>
                  </a:ext>
                </a:extLst>
              </a:tr>
              <a:tr h="221348">
                <a:tc>
                  <a:txBody>
                    <a:bodyPr/>
                    <a:lstStyle/>
                    <a:p>
                      <a:pPr algn="ctr"/>
                      <a:r>
                        <a:rPr lang="en-US" sz="1050" dirty="0">
                          <a:solidFill>
                            <a:schemeClr val="tx1"/>
                          </a:solidFill>
                        </a:rPr>
                        <a:t>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dirty="0">
                          <a:solidFill>
                            <a:schemeClr val="tx1"/>
                          </a:solidFill>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050" dirty="0">
                          <a:solidFill>
                            <a:schemeClr val="tx1"/>
                          </a:solidFill>
                        </a:rPr>
                        <a:t>History of hypertension, whether or not BP is currently elevated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35143511"/>
                  </a:ext>
                </a:extLst>
              </a:tr>
              <a:tr h="221348">
                <a:tc>
                  <a:txBody>
                    <a:bodyPr/>
                    <a:lstStyle/>
                    <a:p>
                      <a:pPr algn="ctr"/>
                      <a:r>
                        <a:rPr lang="en-US" sz="1050" dirty="0">
                          <a:solidFill>
                            <a:schemeClr val="tx1"/>
                          </a:solidFill>
                        </a:rPr>
                        <a:t>A</a:t>
                      </a:r>
                      <a:r>
                        <a:rPr lang="en-US" sz="1050" baseline="-25000" dirty="0">
                          <a:solidFill>
                            <a:schemeClr val="tx1"/>
                          </a:solidFill>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dirty="0">
                          <a:solidFill>
                            <a:schemeClr val="tx1"/>
                          </a:solidFill>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050" dirty="0">
                          <a:solidFill>
                            <a:schemeClr val="tx1"/>
                          </a:solidFill>
                        </a:rPr>
                        <a:t>Age </a:t>
                      </a:r>
                      <a:r>
                        <a:rPr lang="en-AU" sz="1050" kern="1200" dirty="0">
                          <a:solidFill>
                            <a:schemeClr val="tx1"/>
                          </a:solidFill>
                          <a:latin typeface="+mn-lt"/>
                          <a:ea typeface="+mn-ea"/>
                          <a:cs typeface="+mn-cs"/>
                        </a:rPr>
                        <a:t>≥</a:t>
                      </a:r>
                      <a:r>
                        <a:rPr lang="en-US" sz="1050" dirty="0">
                          <a:solidFill>
                            <a:schemeClr val="tx1"/>
                          </a:solidFill>
                        </a:rPr>
                        <a:t>75 years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53026257"/>
                  </a:ext>
                </a:extLst>
              </a:tr>
              <a:tr h="221348">
                <a:tc>
                  <a:txBody>
                    <a:bodyPr/>
                    <a:lstStyle/>
                    <a:p>
                      <a:pPr algn="ctr"/>
                      <a:r>
                        <a:rPr lang="en-US" sz="1050" dirty="0">
                          <a:solidFill>
                            <a:schemeClr val="tx1"/>
                          </a:solidFill>
                        </a:rPr>
                        <a:t>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dirty="0">
                          <a:solidFill>
                            <a:schemeClr val="tx1"/>
                          </a:solidFill>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050" dirty="0">
                          <a:solidFill>
                            <a:schemeClr val="tx1"/>
                          </a:solidFill>
                        </a:rPr>
                        <a:t>Diabetes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12316362"/>
                  </a:ext>
                </a:extLst>
              </a:tr>
              <a:tr h="221348">
                <a:tc>
                  <a:txBody>
                    <a:bodyPr/>
                    <a:lstStyle/>
                    <a:p>
                      <a:pPr algn="ctr"/>
                      <a:r>
                        <a:rPr lang="en-US" sz="1050" dirty="0">
                          <a:solidFill>
                            <a:schemeClr val="tx1"/>
                          </a:solidFill>
                        </a:rPr>
                        <a:t>S</a:t>
                      </a:r>
                      <a:r>
                        <a:rPr lang="en-US" sz="1050" baseline="-25000" dirty="0">
                          <a:solidFill>
                            <a:schemeClr val="tx1"/>
                          </a:solidFill>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dirty="0">
                          <a:solidFill>
                            <a:schemeClr val="tx1"/>
                          </a:solidFill>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050" dirty="0">
                          <a:solidFill>
                            <a:schemeClr val="tx1"/>
                          </a:solidFill>
                        </a:rPr>
                        <a:t>History of prior Stroke or TIA or systemic thromboembolism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7640668"/>
                  </a:ext>
                </a:extLst>
              </a:tr>
              <a:tr h="451937">
                <a:tc>
                  <a:txBody>
                    <a:bodyPr/>
                    <a:lstStyle/>
                    <a:p>
                      <a:pPr algn="ctr"/>
                      <a:r>
                        <a:rPr lang="en-US" sz="1050" dirty="0">
                          <a:solidFill>
                            <a:schemeClr val="tx1"/>
                          </a:solidFill>
                        </a:rPr>
                        <a:t>V</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dirty="0">
                          <a:solidFill>
                            <a:schemeClr val="tx1"/>
                          </a:solidFill>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solidFill>
                            <a:schemeClr val="tx1"/>
                          </a:solidFill>
                        </a:rPr>
                        <a:t>Vascular disease, deﬁned as prior myocardial infarction or peripheral arterial disease or complex aortic atheroma or plaque on imaging (if performed)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64344687"/>
                  </a:ext>
                </a:extLst>
              </a:tr>
              <a:tr h="221348">
                <a:tc>
                  <a:txBody>
                    <a:bodyPr/>
                    <a:lstStyle/>
                    <a:p>
                      <a:pPr algn="ctr"/>
                      <a:r>
                        <a:rPr lang="en-US" sz="1050" dirty="0">
                          <a:solidFill>
                            <a:schemeClr val="tx1"/>
                          </a:solidFill>
                        </a:rPr>
                        <a:t>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dirty="0">
                          <a:solidFill>
                            <a:schemeClr val="tx1"/>
                          </a:solidFill>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050" dirty="0">
                          <a:solidFill>
                            <a:schemeClr val="tx1"/>
                          </a:solidFill>
                        </a:rPr>
                        <a:t>Age 65–74 years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05659420"/>
                  </a:ext>
                </a:extLst>
              </a:tr>
            </a:tbl>
          </a:graphicData>
        </a:graphic>
      </p:graphicFrame>
    </p:spTree>
    <p:extLst>
      <p:ext uri="{BB962C8B-B14F-4D97-AF65-F5344CB8AC3E}">
        <p14:creationId xmlns:p14="http://schemas.microsoft.com/office/powerpoint/2010/main" val="6717857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E5A32E-2AF0-5643-908F-9A66F2ECEB8A}"/>
              </a:ext>
            </a:extLst>
          </p:cNvPr>
          <p:cNvSpPr/>
          <p:nvPr/>
        </p:nvSpPr>
        <p:spPr>
          <a:xfrm>
            <a:off x="1133856" y="2194560"/>
            <a:ext cx="3401568" cy="512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873058-D340-F241-803D-8C48E180F4F3}"/>
              </a:ext>
            </a:extLst>
          </p:cNvPr>
          <p:cNvSpPr>
            <a:spLocks noGrp="1"/>
          </p:cNvSpPr>
          <p:nvPr>
            <p:ph type="title"/>
          </p:nvPr>
        </p:nvSpPr>
        <p:spPr>
          <a:xfrm>
            <a:off x="1368000" y="1037666"/>
            <a:ext cx="9120000" cy="850439"/>
          </a:xfrm>
        </p:spPr>
        <p:txBody>
          <a:bodyPr/>
          <a:lstStyle/>
          <a:p>
            <a:r>
              <a:rPr lang="en-GB" dirty="0"/>
              <a:t>Type 2 diabetes management recommendations</a:t>
            </a:r>
            <a:r>
              <a:rPr lang="en-GB" baseline="30000" dirty="0"/>
              <a:t>1</a:t>
            </a:r>
            <a:endParaRPr lang="en-US" dirty="0"/>
          </a:p>
        </p:txBody>
      </p:sp>
      <p:sp>
        <p:nvSpPr>
          <p:cNvPr id="5" name="Slide Number Placeholder 4"/>
          <p:cNvSpPr>
            <a:spLocks noGrp="1"/>
          </p:cNvSpPr>
          <p:nvPr>
            <p:ph type="sldNum" sz="quarter" idx="12"/>
          </p:nvPr>
        </p:nvSpPr>
        <p:spPr/>
        <p:txBody>
          <a:bodyPr/>
          <a:lstStyle/>
          <a:p>
            <a:fld id="{94BD25F3-487B-4155-B89E-4C647BBB8B21}" type="slidenum">
              <a:rPr lang="en-AU" smtClean="0"/>
              <a:t>45</a:t>
            </a:fld>
            <a:endParaRPr lang="en-AU"/>
          </a:p>
        </p:txBody>
      </p:sp>
      <p:sp>
        <p:nvSpPr>
          <p:cNvPr id="6" name="Content Placeholder 3">
            <a:extLst>
              <a:ext uri="{FF2B5EF4-FFF2-40B4-BE49-F238E27FC236}">
                <a16:creationId xmlns:a16="http://schemas.microsoft.com/office/drawing/2014/main" id="{073BEDC8-29D6-5643-9763-30EC81A36B3E}"/>
              </a:ext>
            </a:extLst>
          </p:cNvPr>
          <p:cNvSpPr>
            <a:spLocks noGrp="1"/>
          </p:cNvSpPr>
          <p:nvPr>
            <p:ph idx="1"/>
          </p:nvPr>
        </p:nvSpPr>
        <p:spPr>
          <a:xfrm>
            <a:off x="330101" y="1846716"/>
            <a:ext cx="7498278" cy="2316115"/>
          </a:xfrm>
        </p:spPr>
        <p:txBody>
          <a:bodyPr>
            <a:normAutofit/>
          </a:bodyPr>
          <a:lstStyle/>
          <a:p>
            <a:pPr lvl="2"/>
            <a:r>
              <a:rPr lang="en-US" sz="1800" dirty="0"/>
              <a:t>CVD is the leading cause of death in people with diabetes, making assessment, prevention and management of CVD risk a vital part of diabetes care</a:t>
            </a:r>
          </a:p>
          <a:p>
            <a:pPr lvl="2"/>
            <a:r>
              <a:rPr lang="en-US" sz="1800" dirty="0"/>
              <a:t>Large-scale CV outcomes studies have demonstrated cardio- and renal-protection with some glucose-lowering therapies (SGLT2 inhibitors and GLP-1 receptor antagonists)</a:t>
            </a:r>
            <a:r>
              <a:rPr lang="en-US" sz="1800" baseline="30000" dirty="0"/>
              <a:t>2</a:t>
            </a:r>
            <a:endParaRPr lang="en-US" sz="1800" dirty="0"/>
          </a:p>
        </p:txBody>
      </p:sp>
      <p:sp>
        <p:nvSpPr>
          <p:cNvPr id="7" name="Text Placeholder 2">
            <a:extLst>
              <a:ext uri="{FF2B5EF4-FFF2-40B4-BE49-F238E27FC236}">
                <a16:creationId xmlns:a16="http://schemas.microsoft.com/office/drawing/2014/main" id="{7103827F-8930-8540-8EE3-6D5C92ECF6C8}"/>
              </a:ext>
            </a:extLst>
          </p:cNvPr>
          <p:cNvSpPr txBox="1">
            <a:spLocks/>
          </p:cNvSpPr>
          <p:nvPr/>
        </p:nvSpPr>
        <p:spPr>
          <a:xfrm>
            <a:off x="617678" y="6628161"/>
            <a:ext cx="9689969" cy="144720"/>
          </a:xfrm>
          <a:prstGeom prst="rect">
            <a:avLst/>
          </a:prstGeom>
        </p:spPr>
        <p:txBody>
          <a:bodyPr>
            <a:noAutofit/>
          </a:bodyPr>
          <a:lstStyle>
            <a:lvl1pPr marL="0" indent="0" algn="l" defTabSz="914400" rtl="0" eaLnBrk="1" latinLnBrk="0" hangingPunct="1">
              <a:lnSpc>
                <a:spcPct val="105000"/>
              </a:lnSpc>
              <a:spcBef>
                <a:spcPts val="0"/>
              </a:spcBef>
              <a:spcAft>
                <a:spcPts val="975"/>
              </a:spcAft>
              <a:buFont typeface="Calibri" panose="020F0502020204030204" pitchFamily="34" charset="0"/>
              <a:buChar char="﻿"/>
              <a:defRPr sz="1900" kern="1200">
                <a:solidFill>
                  <a:schemeClr val="tx1"/>
                </a:solidFill>
                <a:latin typeface="+mn-lt"/>
                <a:ea typeface="+mn-ea"/>
                <a:cs typeface="+mn-cs"/>
              </a:defRPr>
            </a:lvl1pPr>
            <a:lvl2pPr marL="0" indent="0" algn="l" defTabSz="914400" rtl="0" eaLnBrk="1" latinLnBrk="0" hangingPunct="1">
              <a:lnSpc>
                <a:spcPct val="105000"/>
              </a:lnSpc>
              <a:spcBef>
                <a:spcPts val="0"/>
              </a:spcBef>
              <a:spcAft>
                <a:spcPts val="1280"/>
              </a:spcAft>
              <a:buFont typeface="Calibri" panose="020F0502020204030204" pitchFamily="34" charset="0"/>
              <a:buChar char="﻿"/>
              <a:defRPr sz="1600" kern="1200">
                <a:solidFill>
                  <a:schemeClr val="tx1"/>
                </a:solidFill>
                <a:latin typeface="+mn-lt"/>
                <a:ea typeface="+mn-ea"/>
                <a:cs typeface="+mn-cs"/>
              </a:defRPr>
            </a:lvl2pPr>
            <a:lvl3pPr marL="144000" indent="-144000" algn="l" defTabSz="914400" rtl="0" eaLnBrk="1" latinLnBrk="0" hangingPunct="1">
              <a:lnSpc>
                <a:spcPct val="105000"/>
              </a:lnSpc>
              <a:spcBef>
                <a:spcPts val="0"/>
              </a:spcBef>
              <a:spcAft>
                <a:spcPts val="575"/>
              </a:spcAft>
              <a:buFontTx/>
              <a:buBlip>
                <a:blip r:embed="rId2"/>
              </a:buBlip>
              <a:defRPr sz="1600" kern="1200">
                <a:solidFill>
                  <a:schemeClr val="tx1"/>
                </a:solidFill>
                <a:latin typeface="+mn-lt"/>
                <a:ea typeface="+mn-ea"/>
                <a:cs typeface="+mn-cs"/>
              </a:defRPr>
            </a:lvl3pPr>
            <a:lvl4pPr marL="288000" indent="-144000" algn="l" defTabSz="914400" rtl="0" eaLnBrk="1" latinLnBrk="0" hangingPunct="1">
              <a:lnSpc>
                <a:spcPct val="105000"/>
              </a:lnSpc>
              <a:spcBef>
                <a:spcPts val="0"/>
              </a:spcBef>
              <a:spcAft>
                <a:spcPts val="575"/>
              </a:spcAft>
              <a:buFontTx/>
              <a:buBlip>
                <a:blip r:embed="rId2"/>
              </a:buBlip>
              <a:defRPr sz="1600" kern="1200">
                <a:solidFill>
                  <a:schemeClr val="tx1"/>
                </a:solidFill>
                <a:latin typeface="+mn-lt"/>
                <a:ea typeface="+mn-ea"/>
                <a:cs typeface="+mn-cs"/>
              </a:defRPr>
            </a:lvl4pPr>
            <a:lvl5pPr marL="432000" indent="-144000" algn="l" defTabSz="914400" rtl="0" eaLnBrk="1" latinLnBrk="0" hangingPunct="1">
              <a:lnSpc>
                <a:spcPct val="105000"/>
              </a:lnSpc>
              <a:spcBef>
                <a:spcPts val="0"/>
              </a:spcBef>
              <a:spcAft>
                <a:spcPts val="575"/>
              </a:spcAft>
              <a:buFontTx/>
              <a:buBlip>
                <a:blip r:embed="rId2"/>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900" dirty="0"/>
              <a:t>1. </a:t>
            </a:r>
            <a:r>
              <a:rPr lang="en-US" sz="900" dirty="0"/>
              <a:t>The Royal Australian College of General Practitioners. Management of type 2 diabetes: A handbook for general practice. East Melbourne, Vic: RACGP, 2020.</a:t>
            </a:r>
            <a:endParaRPr lang="en-AU" sz="900" dirty="0"/>
          </a:p>
        </p:txBody>
      </p:sp>
      <p:pic>
        <p:nvPicPr>
          <p:cNvPr id="9" name="Picture 8">
            <a:extLst>
              <a:ext uri="{FF2B5EF4-FFF2-40B4-BE49-F238E27FC236}">
                <a16:creationId xmlns:a16="http://schemas.microsoft.com/office/drawing/2014/main" id="{3A1C9605-E0A7-7940-964F-1FF597BA193C}"/>
              </a:ext>
            </a:extLst>
          </p:cNvPr>
          <p:cNvPicPr>
            <a:picLocks noChangeAspect="1"/>
          </p:cNvPicPr>
          <p:nvPr/>
        </p:nvPicPr>
        <p:blipFill>
          <a:blip r:embed="rId3"/>
          <a:stretch>
            <a:fillRect/>
          </a:stretch>
        </p:blipFill>
        <p:spPr>
          <a:xfrm>
            <a:off x="8989134" y="2543508"/>
            <a:ext cx="2637026" cy="3732217"/>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B7895DED-A1E3-2443-ACEA-77EE51E3F642}"/>
              </a:ext>
            </a:extLst>
          </p:cNvPr>
          <p:cNvSpPr txBox="1"/>
          <p:nvPr/>
        </p:nvSpPr>
        <p:spPr>
          <a:xfrm>
            <a:off x="8793315" y="1925164"/>
            <a:ext cx="3028664" cy="523220"/>
          </a:xfrm>
          <a:prstGeom prst="rect">
            <a:avLst/>
          </a:prstGeom>
          <a:noFill/>
        </p:spPr>
        <p:txBody>
          <a:bodyPr wrap="square" rtlCol="0">
            <a:spAutoFit/>
          </a:bodyPr>
          <a:lstStyle/>
          <a:p>
            <a:pPr algn="ctr"/>
            <a:r>
              <a:rPr lang="en-US" sz="1400" b="1" dirty="0">
                <a:solidFill>
                  <a:schemeClr val="accent2"/>
                </a:solidFill>
                <a:hlinkClick r:id="rId4">
                  <a:extLst>
                    <a:ext uri="{A12FA001-AC4F-418D-AE19-62706E023703}">
                      <ahyp:hlinkClr xmlns:ahyp="http://schemas.microsoft.com/office/drawing/2018/hyperlinkcolor" val="tx"/>
                    </a:ext>
                  </a:extLst>
                </a:hlinkClick>
              </a:rPr>
              <a:t>2020 RACGP type 2 diabetes handbook now available</a:t>
            </a:r>
            <a:endParaRPr lang="en-US" sz="1400" b="1" dirty="0">
              <a:solidFill>
                <a:schemeClr val="accent2"/>
              </a:solidFill>
            </a:endParaRPr>
          </a:p>
        </p:txBody>
      </p:sp>
      <p:graphicFrame>
        <p:nvGraphicFramePr>
          <p:cNvPr id="11" name="Table 5">
            <a:extLst>
              <a:ext uri="{FF2B5EF4-FFF2-40B4-BE49-F238E27FC236}">
                <a16:creationId xmlns:a16="http://schemas.microsoft.com/office/drawing/2014/main" id="{93042D93-9A97-2847-A093-DB490ACBD9E7}"/>
              </a:ext>
            </a:extLst>
          </p:cNvPr>
          <p:cNvGraphicFramePr>
            <a:graphicFrameLocks noGrp="1"/>
          </p:cNvGraphicFramePr>
          <p:nvPr>
            <p:extLst>
              <p:ext uri="{D42A27DB-BD31-4B8C-83A1-F6EECF244321}">
                <p14:modId xmlns:p14="http://schemas.microsoft.com/office/powerpoint/2010/main" val="3066134426"/>
              </p:ext>
            </p:extLst>
          </p:nvPr>
        </p:nvGraphicFramePr>
        <p:xfrm>
          <a:off x="330101" y="4046166"/>
          <a:ext cx="7689292" cy="1760220"/>
        </p:xfrm>
        <a:graphic>
          <a:graphicData uri="http://schemas.openxmlformats.org/drawingml/2006/table">
            <a:tbl>
              <a:tblPr firstRow="1" bandRow="1">
                <a:tableStyleId>{5C22544A-7EE6-4342-B048-85BDC9FD1C3A}</a:tableStyleId>
              </a:tblPr>
              <a:tblGrid>
                <a:gridCol w="4713837">
                  <a:extLst>
                    <a:ext uri="{9D8B030D-6E8A-4147-A177-3AD203B41FA5}">
                      <a16:colId xmlns:a16="http://schemas.microsoft.com/office/drawing/2014/main" val="3373120355"/>
                    </a:ext>
                  </a:extLst>
                </a:gridCol>
                <a:gridCol w="1564549">
                  <a:extLst>
                    <a:ext uri="{9D8B030D-6E8A-4147-A177-3AD203B41FA5}">
                      <a16:colId xmlns:a16="http://schemas.microsoft.com/office/drawing/2014/main" val="2794081855"/>
                    </a:ext>
                  </a:extLst>
                </a:gridCol>
                <a:gridCol w="1410906">
                  <a:extLst>
                    <a:ext uri="{9D8B030D-6E8A-4147-A177-3AD203B41FA5}">
                      <a16:colId xmlns:a16="http://schemas.microsoft.com/office/drawing/2014/main" val="3909227426"/>
                    </a:ext>
                  </a:extLst>
                </a:gridCol>
              </a:tblGrid>
              <a:tr h="420148">
                <a:tc>
                  <a:txBody>
                    <a:bodyPr/>
                    <a:lstStyle/>
                    <a:p>
                      <a:r>
                        <a:rPr lang="en-US" sz="1400" dirty="0">
                          <a:solidFill>
                            <a:schemeClr val="tx1"/>
                          </a:solidFill>
                        </a:rPr>
                        <a:t>Managing CVD risk in patients with type 2 diabetes</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endParaRPr lang="en-US" sz="2400" dirty="0"/>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endParaRPr lang="en-US" sz="2400" dirty="0"/>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1344342054"/>
                  </a:ext>
                </a:extLst>
              </a:tr>
              <a:tr h="543931">
                <a:tc>
                  <a:txBody>
                    <a:bodyPr/>
                    <a:lstStyle/>
                    <a:p>
                      <a:r>
                        <a:rPr lang="en-US" sz="1050" dirty="0"/>
                        <a:t>Adults at high absolute risk of CV</a:t>
                      </a:r>
                      <a:r>
                        <a:rPr lang="en-US" sz="1050" baseline="0" dirty="0"/>
                        <a:t>D </a:t>
                      </a:r>
                      <a:r>
                        <a:rPr lang="en-US" sz="1050" dirty="0"/>
                        <a:t>should be simultaneously treated with lipid and blood pressure–lowering pharmacotherapy in addition to lifestyle advice, unless contraindicated or clinically inappropriate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50" kern="1200" dirty="0">
                          <a:solidFill>
                            <a:schemeClr val="dk1"/>
                          </a:solidFill>
                          <a:latin typeface="+mn-lt"/>
                          <a:ea typeface="+mn-ea"/>
                          <a:cs typeface="+mn-cs"/>
                        </a:rPr>
                        <a:t>1</a:t>
                      </a:r>
                    </a:p>
                    <a:p>
                      <a:r>
                        <a:rPr lang="en-US" sz="1050" kern="1200" dirty="0">
                          <a:solidFill>
                            <a:schemeClr val="dk1"/>
                          </a:solidFill>
                          <a:latin typeface="+mn-lt"/>
                          <a:ea typeface="+mn-ea"/>
                          <a:cs typeface="+mn-cs"/>
                        </a:rPr>
                        <a:t>NVDPA, 2012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50" kern="1200" dirty="0">
                          <a:solidFill>
                            <a:schemeClr val="dk1"/>
                          </a:solidFill>
                          <a:latin typeface="+mn-lt"/>
                          <a:ea typeface="+mn-ea"/>
                          <a:cs typeface="+mn-cs"/>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28438525"/>
                  </a:ext>
                </a:extLst>
              </a:tr>
              <a:tr h="659785">
                <a:tc>
                  <a:txBody>
                    <a:bodyPr/>
                    <a:lstStyle/>
                    <a:p>
                      <a:r>
                        <a:rPr lang="en-US" sz="1050" dirty="0"/>
                        <a:t>Sodium glucose co-transporter 2 (SGLT2) inhibitors are recommended </a:t>
                      </a:r>
                    </a:p>
                    <a:p>
                      <a:r>
                        <a:rPr lang="en-US" sz="1050" dirty="0"/>
                        <a:t>in patients with type 2 diabetes in the setting of CVD and insufficient </a:t>
                      </a:r>
                      <a:r>
                        <a:rPr lang="en-US" sz="1050" dirty="0" err="1"/>
                        <a:t>glycaemic</a:t>
                      </a:r>
                      <a:r>
                        <a:rPr lang="en-US" sz="1050" dirty="0"/>
                        <a:t> control despite metformin, to decrease the risk of cardiovascular events and decrease the risk of </a:t>
                      </a:r>
                      <a:r>
                        <a:rPr lang="en-US" sz="1050" dirty="0" err="1"/>
                        <a:t>hospitalisation</a:t>
                      </a:r>
                      <a:r>
                        <a:rPr lang="en-US" sz="1050" dirty="0"/>
                        <a:t> for heart failure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50" kern="1200" dirty="0">
                          <a:solidFill>
                            <a:schemeClr val="dk1"/>
                          </a:solidFill>
                          <a:latin typeface="+mn-lt"/>
                          <a:ea typeface="+mn-ea"/>
                          <a:cs typeface="+mn-cs"/>
                        </a:rPr>
                        <a:t>3</a:t>
                      </a:r>
                    </a:p>
                    <a:p>
                      <a:r>
                        <a:rPr lang="en-US" sz="1050" kern="1200" dirty="0">
                          <a:solidFill>
                            <a:schemeClr val="dk1"/>
                          </a:solidFill>
                          <a:latin typeface="+mn-lt"/>
                          <a:ea typeface="+mn-ea"/>
                          <a:cs typeface="+mn-cs"/>
                        </a:rPr>
                        <a:t>Heart Foundation, 2018</a:t>
                      </a:r>
                    </a:p>
                    <a:p>
                      <a:endParaRPr lang="en-US" sz="1050" kern="120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50" kern="1200" dirty="0">
                          <a:solidFill>
                            <a:schemeClr val="dk1"/>
                          </a:solidFill>
                          <a:latin typeface="+mn-lt"/>
                          <a:ea typeface="+mn-ea"/>
                          <a:cs typeface="+mn-cs"/>
                        </a:rPr>
                        <a:t>Strong; </a:t>
                      </a:r>
                    </a:p>
                    <a:p>
                      <a:r>
                        <a:rPr lang="en-US" sz="1050" kern="1200" dirty="0">
                          <a:solidFill>
                            <a:schemeClr val="dk1"/>
                          </a:solidFill>
                          <a:latin typeface="+mn-lt"/>
                          <a:ea typeface="+mn-ea"/>
                          <a:cs typeface="+mn-cs"/>
                        </a:rPr>
                        <a:t>high-quality </a:t>
                      </a:r>
                    </a:p>
                    <a:p>
                      <a:r>
                        <a:rPr lang="en-US" sz="1050" kern="1200" dirty="0">
                          <a:solidFill>
                            <a:schemeClr val="dk1"/>
                          </a:solidFill>
                          <a:latin typeface="+mn-lt"/>
                          <a:ea typeface="+mn-ea"/>
                          <a:cs typeface="+mn-cs"/>
                        </a:rPr>
                        <a:t>evidence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9749267"/>
                  </a:ext>
                </a:extLst>
              </a:tr>
            </a:tbl>
          </a:graphicData>
        </a:graphic>
      </p:graphicFrame>
    </p:spTree>
    <p:extLst>
      <p:ext uri="{BB962C8B-B14F-4D97-AF65-F5344CB8AC3E}">
        <p14:creationId xmlns:p14="http://schemas.microsoft.com/office/powerpoint/2010/main" val="6528192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73058-D340-F241-803D-8C48E180F4F3}"/>
              </a:ext>
            </a:extLst>
          </p:cNvPr>
          <p:cNvSpPr>
            <a:spLocks noGrp="1"/>
          </p:cNvSpPr>
          <p:nvPr>
            <p:ph type="title"/>
          </p:nvPr>
        </p:nvSpPr>
        <p:spPr>
          <a:xfrm>
            <a:off x="1368000" y="1037666"/>
            <a:ext cx="9120000" cy="850439"/>
          </a:xfrm>
        </p:spPr>
        <p:txBody>
          <a:bodyPr/>
          <a:lstStyle/>
          <a:p>
            <a:r>
              <a:rPr lang="en-GB" dirty="0"/>
              <a:t>Other risk factors</a:t>
            </a:r>
            <a:endParaRPr lang="en-US" dirty="0"/>
          </a:p>
        </p:txBody>
      </p:sp>
      <p:sp>
        <p:nvSpPr>
          <p:cNvPr id="3" name="Content Placeholder 2">
            <a:extLst>
              <a:ext uri="{FF2B5EF4-FFF2-40B4-BE49-F238E27FC236}">
                <a16:creationId xmlns:a16="http://schemas.microsoft.com/office/drawing/2014/main" id="{B848F9FB-DF0D-1642-9D6C-0F4FD8717833}"/>
              </a:ext>
            </a:extLst>
          </p:cNvPr>
          <p:cNvSpPr>
            <a:spLocks noGrp="1"/>
          </p:cNvSpPr>
          <p:nvPr>
            <p:ph idx="1"/>
          </p:nvPr>
        </p:nvSpPr>
        <p:spPr>
          <a:xfrm>
            <a:off x="1379640" y="1627632"/>
            <a:ext cx="6075216" cy="4511201"/>
          </a:xfrm>
        </p:spPr>
        <p:txBody>
          <a:bodyPr>
            <a:normAutofit fontScale="85000" lnSpcReduction="10000"/>
          </a:bodyPr>
          <a:lstStyle/>
          <a:p>
            <a:r>
              <a:rPr lang="en-GB" sz="2200" b="1" dirty="0"/>
              <a:t>Alcohol</a:t>
            </a:r>
            <a:r>
              <a:rPr lang="en-GB" sz="2200" b="1" baseline="30000" dirty="0"/>
              <a:t>1</a:t>
            </a:r>
          </a:p>
          <a:p>
            <a:pPr lvl="1"/>
            <a:r>
              <a:rPr lang="en-GB" sz="1900" dirty="0">
                <a:hlinkClick r:id="rId2"/>
              </a:rPr>
              <a:t>Australian guidelines </a:t>
            </a:r>
            <a:r>
              <a:rPr lang="en-GB" sz="1900" dirty="0"/>
              <a:t>(2020) recommend:</a:t>
            </a:r>
          </a:p>
          <a:p>
            <a:pPr marL="0" lvl="2" indent="0">
              <a:buNone/>
            </a:pPr>
            <a:r>
              <a:rPr lang="en-US" sz="1900" dirty="0"/>
              <a:t>To reduce the risk of harm from alcohol-related disease </a:t>
            </a:r>
            <a:br>
              <a:rPr lang="en-US" sz="1900" dirty="0"/>
            </a:br>
            <a:r>
              <a:rPr lang="en-US" sz="1900" dirty="0"/>
              <a:t>or injury in healthy men and women:</a:t>
            </a:r>
            <a:endParaRPr lang="en-GB" sz="1900" dirty="0"/>
          </a:p>
          <a:p>
            <a:pPr lvl="2"/>
            <a:r>
              <a:rPr lang="en-GB" sz="1900" dirty="0"/>
              <a:t>No more than 10 standard drinks per week</a:t>
            </a:r>
          </a:p>
          <a:p>
            <a:pPr lvl="2"/>
            <a:r>
              <a:rPr lang="en-US" sz="1900" dirty="0"/>
              <a:t>No more than 4 standard drinks on any one day </a:t>
            </a:r>
            <a:endParaRPr lang="en-GB" sz="1900" dirty="0"/>
          </a:p>
          <a:p>
            <a:endParaRPr lang="en-GB" dirty="0"/>
          </a:p>
          <a:p>
            <a:r>
              <a:rPr lang="en-GB" sz="2200" b="1" dirty="0"/>
              <a:t>Weight (waist-to-hip ratio)</a:t>
            </a:r>
            <a:r>
              <a:rPr lang="en-GB" sz="2200" b="1" baseline="30000" dirty="0"/>
              <a:t>2</a:t>
            </a:r>
          </a:p>
          <a:p>
            <a:pPr lvl="1"/>
            <a:r>
              <a:rPr lang="en-GB" sz="1900" dirty="0">
                <a:hlinkClick r:id="rId3"/>
              </a:rPr>
              <a:t>Australian Obesity Management Algorithm</a:t>
            </a:r>
            <a:r>
              <a:rPr lang="en-GB" sz="1900" dirty="0"/>
              <a:t> options include: </a:t>
            </a:r>
          </a:p>
          <a:p>
            <a:pPr lvl="2"/>
            <a:r>
              <a:rPr lang="en-GB" sz="1900" dirty="0"/>
              <a:t>Diet and lifestyle interventions</a:t>
            </a:r>
          </a:p>
          <a:p>
            <a:pPr lvl="2"/>
            <a:r>
              <a:rPr lang="en-GB" sz="1900" dirty="0"/>
              <a:t>Low energy or very low energy diets with meal replacement</a:t>
            </a:r>
          </a:p>
          <a:p>
            <a:pPr lvl="2"/>
            <a:r>
              <a:rPr lang="en-GB" sz="1900" dirty="0"/>
              <a:t>Pharmacotherapy</a:t>
            </a:r>
          </a:p>
          <a:p>
            <a:pPr lvl="2"/>
            <a:r>
              <a:rPr lang="en-GB" sz="1900" dirty="0"/>
              <a:t>Bariatric surgery</a:t>
            </a:r>
          </a:p>
          <a:p>
            <a:endParaRPr lang="en-US" dirty="0"/>
          </a:p>
        </p:txBody>
      </p:sp>
      <p:sp>
        <p:nvSpPr>
          <p:cNvPr id="5" name="Slide Number Placeholder 4"/>
          <p:cNvSpPr>
            <a:spLocks noGrp="1"/>
          </p:cNvSpPr>
          <p:nvPr>
            <p:ph type="sldNum" sz="quarter" idx="12"/>
          </p:nvPr>
        </p:nvSpPr>
        <p:spPr/>
        <p:txBody>
          <a:bodyPr/>
          <a:lstStyle/>
          <a:p>
            <a:fld id="{94BD25F3-487B-4155-B89E-4C647BBB8B21}" type="slidenum">
              <a:rPr lang="en-AU" smtClean="0"/>
              <a:t>46</a:t>
            </a:fld>
            <a:endParaRPr lang="en-AU"/>
          </a:p>
        </p:txBody>
      </p:sp>
      <p:pic>
        <p:nvPicPr>
          <p:cNvPr id="6" name="Picture 5">
            <a:extLst>
              <a:ext uri="{FF2B5EF4-FFF2-40B4-BE49-F238E27FC236}">
                <a16:creationId xmlns:a16="http://schemas.microsoft.com/office/drawing/2014/main" id="{F6B9F981-9E3A-144F-A8A5-BF6C0EB26AA5}"/>
              </a:ext>
            </a:extLst>
          </p:cNvPr>
          <p:cNvPicPr>
            <a:picLocks noChangeAspect="1"/>
          </p:cNvPicPr>
          <p:nvPr/>
        </p:nvPicPr>
        <p:blipFill>
          <a:blip r:embed="rId4"/>
          <a:stretch>
            <a:fillRect/>
          </a:stretch>
        </p:blipFill>
        <p:spPr>
          <a:xfrm>
            <a:off x="8738223" y="1416356"/>
            <a:ext cx="2240023" cy="2936198"/>
          </a:xfrm>
          <a:prstGeom prst="rect">
            <a:avLst/>
          </a:prstGeom>
          <a:effectLst>
            <a:outerShdw blurRad="50800" dist="38100" dir="5400000" algn="t" rotWithShape="0">
              <a:prstClr val="black">
                <a:alpha val="40000"/>
              </a:prstClr>
            </a:outerShdw>
          </a:effectLst>
        </p:spPr>
      </p:pic>
      <p:pic>
        <p:nvPicPr>
          <p:cNvPr id="8" name="Picture 7">
            <a:extLst>
              <a:ext uri="{FF2B5EF4-FFF2-40B4-BE49-F238E27FC236}">
                <a16:creationId xmlns:a16="http://schemas.microsoft.com/office/drawing/2014/main" id="{7A1C456D-BDF7-8C41-9CC0-4800E473801A}"/>
              </a:ext>
            </a:extLst>
          </p:cNvPr>
          <p:cNvPicPr>
            <a:picLocks noChangeAspect="1"/>
          </p:cNvPicPr>
          <p:nvPr/>
        </p:nvPicPr>
        <p:blipFill>
          <a:blip r:embed="rId5"/>
          <a:stretch>
            <a:fillRect/>
          </a:stretch>
        </p:blipFill>
        <p:spPr>
          <a:xfrm>
            <a:off x="9540240" y="2624022"/>
            <a:ext cx="2172671" cy="3072351"/>
          </a:xfrm>
          <a:prstGeom prst="rect">
            <a:avLst/>
          </a:prstGeom>
          <a:effectLst>
            <a:outerShdw blurRad="50800" dist="38100" dir="5400000" algn="t" rotWithShape="0">
              <a:prstClr val="black">
                <a:alpha val="40000"/>
              </a:prstClr>
            </a:outerShdw>
          </a:effectLst>
        </p:spPr>
      </p:pic>
      <p:sp>
        <p:nvSpPr>
          <p:cNvPr id="9" name="Text Placeholder 2">
            <a:extLst>
              <a:ext uri="{FF2B5EF4-FFF2-40B4-BE49-F238E27FC236}">
                <a16:creationId xmlns:a16="http://schemas.microsoft.com/office/drawing/2014/main" id="{94F3D443-CE19-154E-AF44-AF189D4C4191}"/>
              </a:ext>
            </a:extLst>
          </p:cNvPr>
          <p:cNvSpPr txBox="1">
            <a:spLocks/>
          </p:cNvSpPr>
          <p:nvPr/>
        </p:nvSpPr>
        <p:spPr>
          <a:xfrm>
            <a:off x="548640" y="6341937"/>
            <a:ext cx="9853587" cy="485584"/>
          </a:xfrm>
          <a:prstGeom prst="rect">
            <a:avLst/>
          </a:prstGeom>
        </p:spPr>
        <p:txBody>
          <a:bodyPr>
            <a:noAutofit/>
          </a:bodyPr>
          <a:lstStyle>
            <a:lvl1pPr marL="0" indent="0" algn="l" defTabSz="914400" rtl="0" eaLnBrk="1" latinLnBrk="0" hangingPunct="1">
              <a:lnSpc>
                <a:spcPct val="105000"/>
              </a:lnSpc>
              <a:spcBef>
                <a:spcPts val="0"/>
              </a:spcBef>
              <a:spcAft>
                <a:spcPts val="975"/>
              </a:spcAft>
              <a:buFont typeface="Calibri" panose="020F0502020204030204" pitchFamily="34" charset="0"/>
              <a:buChar char="﻿"/>
              <a:defRPr sz="1900" kern="1200">
                <a:solidFill>
                  <a:schemeClr val="tx1"/>
                </a:solidFill>
                <a:latin typeface="+mn-lt"/>
                <a:ea typeface="+mn-ea"/>
                <a:cs typeface="+mn-cs"/>
              </a:defRPr>
            </a:lvl1pPr>
            <a:lvl2pPr marL="0" indent="0" algn="l" defTabSz="914400" rtl="0" eaLnBrk="1" latinLnBrk="0" hangingPunct="1">
              <a:lnSpc>
                <a:spcPct val="105000"/>
              </a:lnSpc>
              <a:spcBef>
                <a:spcPts val="0"/>
              </a:spcBef>
              <a:spcAft>
                <a:spcPts val="1280"/>
              </a:spcAft>
              <a:buFont typeface="Calibri" panose="020F0502020204030204" pitchFamily="34" charset="0"/>
              <a:buChar char="﻿"/>
              <a:defRPr sz="1600" kern="1200">
                <a:solidFill>
                  <a:schemeClr val="tx1"/>
                </a:solidFill>
                <a:latin typeface="+mn-lt"/>
                <a:ea typeface="+mn-ea"/>
                <a:cs typeface="+mn-cs"/>
              </a:defRPr>
            </a:lvl2pPr>
            <a:lvl3pPr marL="144000" indent="-144000" algn="l" defTabSz="914400" rtl="0" eaLnBrk="1" latinLnBrk="0" hangingPunct="1">
              <a:lnSpc>
                <a:spcPct val="105000"/>
              </a:lnSpc>
              <a:spcBef>
                <a:spcPts val="0"/>
              </a:spcBef>
              <a:spcAft>
                <a:spcPts val="575"/>
              </a:spcAft>
              <a:buFontTx/>
              <a:buBlip>
                <a:blip r:embed="rId6"/>
              </a:buBlip>
              <a:defRPr sz="1600" kern="1200">
                <a:solidFill>
                  <a:schemeClr val="tx1"/>
                </a:solidFill>
                <a:latin typeface="+mn-lt"/>
                <a:ea typeface="+mn-ea"/>
                <a:cs typeface="+mn-cs"/>
              </a:defRPr>
            </a:lvl3pPr>
            <a:lvl4pPr marL="288000" indent="-144000" algn="l" defTabSz="914400" rtl="0" eaLnBrk="1" latinLnBrk="0" hangingPunct="1">
              <a:lnSpc>
                <a:spcPct val="105000"/>
              </a:lnSpc>
              <a:spcBef>
                <a:spcPts val="0"/>
              </a:spcBef>
              <a:spcAft>
                <a:spcPts val="575"/>
              </a:spcAft>
              <a:buFontTx/>
              <a:buBlip>
                <a:blip r:embed="rId6"/>
              </a:buBlip>
              <a:defRPr sz="1600" kern="1200">
                <a:solidFill>
                  <a:schemeClr val="tx1"/>
                </a:solidFill>
                <a:latin typeface="+mn-lt"/>
                <a:ea typeface="+mn-ea"/>
                <a:cs typeface="+mn-cs"/>
              </a:defRPr>
            </a:lvl4pPr>
            <a:lvl5pPr marL="432000" indent="-144000" algn="l" defTabSz="914400" rtl="0" eaLnBrk="1" latinLnBrk="0" hangingPunct="1">
              <a:lnSpc>
                <a:spcPct val="105000"/>
              </a:lnSpc>
              <a:spcBef>
                <a:spcPts val="0"/>
              </a:spcBef>
              <a:spcAft>
                <a:spcPts val="575"/>
              </a:spcAft>
              <a:buFontTx/>
              <a:buBlip>
                <a:blip r:embed="rId6"/>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900" dirty="0"/>
              <a:t>1. NHMRC. </a:t>
            </a:r>
            <a:r>
              <a:rPr lang="en-US" sz="900" dirty="0"/>
              <a:t>Australian guidelines to reduce health risks from drinking alcohol. </a:t>
            </a:r>
            <a:r>
              <a:rPr lang="en-AU" sz="900" dirty="0"/>
              <a:t>Available at: </a:t>
            </a:r>
            <a:r>
              <a:rPr lang="en-US" sz="900" dirty="0"/>
              <a:t>https://</a:t>
            </a:r>
            <a:r>
              <a:rPr lang="en-US" sz="900" dirty="0" err="1"/>
              <a:t>www.nhmrc.gov.au</a:t>
            </a:r>
            <a:r>
              <a:rPr lang="en-US" sz="900" dirty="0"/>
              <a:t>/health-advice/alcohol. Accessed January 2022. 2. Australian Diabetes Society. The Australian Obesity Management Algorithm. Available at: https://</a:t>
            </a:r>
            <a:r>
              <a:rPr lang="en-US" sz="900" dirty="0" err="1"/>
              <a:t>diabetessociety.com.au</a:t>
            </a:r>
            <a:r>
              <a:rPr lang="en-US" sz="900" dirty="0"/>
              <a:t>/documents/ObesityManagementAlgorithm18.10.2016FINAL.pdf. Accessed </a:t>
            </a:r>
            <a:r>
              <a:rPr lang="en-AU" sz="900" dirty="0"/>
              <a:t>January 2022</a:t>
            </a:r>
            <a:r>
              <a:rPr lang="en-US" sz="900" dirty="0"/>
              <a:t>.</a:t>
            </a:r>
            <a:endParaRPr lang="en-AU" sz="900" dirty="0"/>
          </a:p>
        </p:txBody>
      </p:sp>
      <p:pic>
        <p:nvPicPr>
          <p:cNvPr id="4" name="Picture 3"/>
          <p:cNvPicPr>
            <a:picLocks noChangeAspect="1"/>
          </p:cNvPicPr>
          <p:nvPr/>
        </p:nvPicPr>
        <p:blipFill>
          <a:blip r:embed="rId7"/>
          <a:stretch>
            <a:fillRect/>
          </a:stretch>
        </p:blipFill>
        <p:spPr>
          <a:xfrm>
            <a:off x="7460839" y="2265211"/>
            <a:ext cx="1988859" cy="28145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228905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9270FBC-7E64-874B-8B11-CE06EE99772B}"/>
              </a:ext>
            </a:extLst>
          </p:cNvPr>
          <p:cNvSpPr>
            <a:spLocks noGrp="1"/>
          </p:cNvSpPr>
          <p:nvPr>
            <p:ph type="ctrTitle"/>
          </p:nvPr>
        </p:nvSpPr>
        <p:spPr>
          <a:xfrm>
            <a:off x="128333" y="4543200"/>
            <a:ext cx="3714816" cy="1900800"/>
          </a:xfrm>
        </p:spPr>
        <p:txBody>
          <a:bodyPr/>
          <a:lstStyle/>
          <a:p>
            <a:r>
              <a:rPr lang="en-US" sz="3200" dirty="0"/>
              <a:t>Case study hypotheticals </a:t>
            </a:r>
          </a:p>
        </p:txBody>
      </p:sp>
      <p:sp>
        <p:nvSpPr>
          <p:cNvPr id="5" name="Slide Number Placeholder 4">
            <a:extLst>
              <a:ext uri="{FF2B5EF4-FFF2-40B4-BE49-F238E27FC236}">
                <a16:creationId xmlns:a16="http://schemas.microsoft.com/office/drawing/2014/main" id="{24E07C75-2E03-3B40-9C68-A4A90B0E4D53}"/>
              </a:ext>
            </a:extLst>
          </p:cNvPr>
          <p:cNvSpPr>
            <a:spLocks noGrp="1"/>
          </p:cNvSpPr>
          <p:nvPr>
            <p:ph type="sldNum" sz="quarter" idx="4294967295"/>
          </p:nvPr>
        </p:nvSpPr>
        <p:spPr>
          <a:xfrm>
            <a:off x="0" y="6573838"/>
            <a:ext cx="549275" cy="254000"/>
          </a:xfrm>
        </p:spPr>
        <p:txBody>
          <a:bodyPr/>
          <a:lstStyle/>
          <a:p>
            <a:fld id="{94BD25F3-487B-4155-B89E-4C647BBB8B21}" type="slidenum">
              <a:rPr lang="en-AU" smtClean="0"/>
              <a:t>47</a:t>
            </a:fld>
            <a:endParaRPr lang="en-AU"/>
          </a:p>
        </p:txBody>
      </p:sp>
      <p:pic>
        <p:nvPicPr>
          <p:cNvPr id="4" name="Picture 3" descr="A black and white logo&#10;&#10;Description automatically generated with medium confidence">
            <a:extLst>
              <a:ext uri="{FF2B5EF4-FFF2-40B4-BE49-F238E27FC236}">
                <a16:creationId xmlns:a16="http://schemas.microsoft.com/office/drawing/2014/main" id="{E2700B29-0693-0F4F-B143-9CF47FFF8F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637" y="4450849"/>
            <a:ext cx="2630620" cy="751026"/>
          </a:xfrm>
          <a:prstGeom prst="rect">
            <a:avLst/>
          </a:prstGeom>
        </p:spPr>
      </p:pic>
    </p:spTree>
    <p:extLst>
      <p:ext uri="{BB962C8B-B14F-4D97-AF65-F5344CB8AC3E}">
        <p14:creationId xmlns:p14="http://schemas.microsoft.com/office/powerpoint/2010/main" val="13670463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40A407-5F2E-E244-A9C2-66DF42E6F5DA}"/>
              </a:ext>
            </a:extLst>
          </p:cNvPr>
          <p:cNvSpPr>
            <a:spLocks noGrp="1"/>
          </p:cNvSpPr>
          <p:nvPr>
            <p:ph type="title"/>
          </p:nvPr>
        </p:nvSpPr>
        <p:spPr>
          <a:xfrm>
            <a:off x="1507530" y="757264"/>
            <a:ext cx="9120000" cy="850439"/>
          </a:xfrm>
        </p:spPr>
        <p:txBody>
          <a:bodyPr/>
          <a:lstStyle/>
          <a:p>
            <a:r>
              <a:rPr lang="en-GB" dirty="0"/>
              <a:t>Case study: David’s management</a:t>
            </a:r>
            <a:endParaRPr lang="en-US" dirty="0"/>
          </a:p>
        </p:txBody>
      </p:sp>
      <p:sp>
        <p:nvSpPr>
          <p:cNvPr id="2" name="Rectangle 1">
            <a:extLst>
              <a:ext uri="{FF2B5EF4-FFF2-40B4-BE49-F238E27FC236}">
                <a16:creationId xmlns:a16="http://schemas.microsoft.com/office/drawing/2014/main" id="{8436FA33-EA7B-8E4B-A771-916C4C36BB74}"/>
              </a:ext>
            </a:extLst>
          </p:cNvPr>
          <p:cNvSpPr/>
          <p:nvPr/>
        </p:nvSpPr>
        <p:spPr>
          <a:xfrm>
            <a:off x="1225296" y="2157984"/>
            <a:ext cx="3200400" cy="4023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1B3E9E1-64EC-E549-A8DB-F8F2A0C4DED3}"/>
              </a:ext>
            </a:extLst>
          </p:cNvPr>
          <p:cNvSpPr txBox="1"/>
          <p:nvPr/>
        </p:nvSpPr>
        <p:spPr>
          <a:xfrm>
            <a:off x="40131" y="3784794"/>
            <a:ext cx="2807797" cy="553998"/>
          </a:xfrm>
          <a:prstGeom prst="rect">
            <a:avLst/>
          </a:prstGeom>
          <a:noFill/>
        </p:spPr>
        <p:txBody>
          <a:bodyPr wrap="square" rtlCol="0">
            <a:spAutoFit/>
          </a:bodyPr>
          <a:lstStyle/>
          <a:p>
            <a:r>
              <a:rPr lang="en-GB" sz="1600" dirty="0">
                <a:latin typeface="+mj-lt"/>
              </a:rPr>
              <a:t>DAVID</a:t>
            </a:r>
          </a:p>
          <a:p>
            <a:r>
              <a:rPr lang="en-GB" sz="1400" dirty="0">
                <a:latin typeface="+mj-lt"/>
              </a:rPr>
              <a:t>62 years old</a:t>
            </a:r>
            <a:endParaRPr lang="en-AU" sz="1400" dirty="0">
              <a:latin typeface="+mj-lt"/>
            </a:endParaRPr>
          </a:p>
        </p:txBody>
      </p:sp>
      <p:sp>
        <p:nvSpPr>
          <p:cNvPr id="11" name="Content Placeholder 3">
            <a:extLst>
              <a:ext uri="{FF2B5EF4-FFF2-40B4-BE49-F238E27FC236}">
                <a16:creationId xmlns:a16="http://schemas.microsoft.com/office/drawing/2014/main" id="{A1406D88-8726-2043-9D36-9C4CD56648B8}"/>
              </a:ext>
            </a:extLst>
          </p:cNvPr>
          <p:cNvSpPr>
            <a:spLocks noGrp="1"/>
          </p:cNvSpPr>
          <p:nvPr>
            <p:ph idx="1"/>
          </p:nvPr>
        </p:nvSpPr>
        <p:spPr>
          <a:xfrm>
            <a:off x="2770059" y="1608315"/>
            <a:ext cx="9395640" cy="2942152"/>
          </a:xfrm>
        </p:spPr>
        <p:txBody>
          <a:bodyPr>
            <a:normAutofit/>
          </a:bodyPr>
          <a:lstStyle/>
          <a:p>
            <a:pPr lvl="1"/>
            <a:r>
              <a:rPr lang="en-GB" sz="1800" b="1" i="1" dirty="0">
                <a:solidFill>
                  <a:schemeClr val="accent2"/>
                </a:solidFill>
              </a:rPr>
              <a:t>David is at high risk of a CV event, and his high blood pressure puts </a:t>
            </a:r>
            <a:br>
              <a:rPr lang="en-GB" sz="1800" b="1" i="1" dirty="0">
                <a:solidFill>
                  <a:schemeClr val="accent2"/>
                </a:solidFill>
              </a:rPr>
            </a:br>
            <a:r>
              <a:rPr lang="en-GB" sz="1800" b="1" i="1" dirty="0">
                <a:solidFill>
                  <a:schemeClr val="accent2"/>
                </a:solidFill>
              </a:rPr>
              <a:t>him at increased risk of stroke</a:t>
            </a:r>
            <a:r>
              <a:rPr lang="en-US" sz="1800" b="1" i="1" dirty="0">
                <a:solidFill>
                  <a:schemeClr val="accent2"/>
                </a:solidFill>
              </a:rPr>
              <a:t>. </a:t>
            </a:r>
          </a:p>
          <a:p>
            <a:pPr lvl="1">
              <a:lnSpc>
                <a:spcPct val="100000"/>
              </a:lnSpc>
            </a:pPr>
            <a:r>
              <a:rPr lang="en-US" sz="1800" dirty="0"/>
              <a:t>National Vascular Disease Prevention Alliance guidelines for the management of absolute cardiovascular disease risk recommendations for people at high risk of CVD:</a:t>
            </a:r>
          </a:p>
          <a:p>
            <a:pPr lvl="2">
              <a:lnSpc>
                <a:spcPct val="100000"/>
              </a:lnSpc>
            </a:pPr>
            <a:r>
              <a:rPr lang="en-US" sz="1800" dirty="0"/>
              <a:t>Frequent and sustained specific advice and support regarding diet and physical activity</a:t>
            </a:r>
          </a:p>
          <a:p>
            <a:pPr lvl="2">
              <a:lnSpc>
                <a:spcPct val="100000"/>
              </a:lnSpc>
            </a:pPr>
            <a:r>
              <a:rPr lang="en-US" sz="1800" dirty="0"/>
              <a:t>Simultaneous treatment with lipid lowering and BP lowering, unless contraindicated or clinically inappropriate</a:t>
            </a:r>
          </a:p>
        </p:txBody>
      </p:sp>
      <p:sp>
        <p:nvSpPr>
          <p:cNvPr id="12" name="Rectangle 11">
            <a:extLst>
              <a:ext uri="{FF2B5EF4-FFF2-40B4-BE49-F238E27FC236}">
                <a16:creationId xmlns:a16="http://schemas.microsoft.com/office/drawing/2014/main" id="{31D1ABD6-2ED3-CB4A-A800-D9B5F3831B8B}"/>
              </a:ext>
            </a:extLst>
          </p:cNvPr>
          <p:cNvSpPr/>
          <p:nvPr/>
        </p:nvSpPr>
        <p:spPr>
          <a:xfrm>
            <a:off x="7488854" y="4969234"/>
            <a:ext cx="4272170" cy="1661993"/>
          </a:xfrm>
          <a:prstGeom prst="rect">
            <a:avLst/>
          </a:prstGeom>
        </p:spPr>
        <p:txBody>
          <a:bodyPr wrap="square">
            <a:spAutoFit/>
          </a:bodyPr>
          <a:lstStyle/>
          <a:p>
            <a:pPr>
              <a:spcBef>
                <a:spcPts val="1200"/>
              </a:spcBef>
            </a:pPr>
            <a:r>
              <a:rPr lang="en-US" sz="2000" b="1" dirty="0">
                <a:solidFill>
                  <a:schemeClr val="accent2"/>
                </a:solidFill>
              </a:rPr>
              <a:t>Lifestyle</a:t>
            </a:r>
          </a:p>
          <a:p>
            <a:pPr>
              <a:spcBef>
                <a:spcPts val="600"/>
              </a:spcBef>
            </a:pPr>
            <a:r>
              <a:rPr lang="en-US" dirty="0"/>
              <a:t>Refer to dietitian for nutritional advice and support for weight loss.</a:t>
            </a:r>
          </a:p>
          <a:p>
            <a:pPr>
              <a:spcBef>
                <a:spcPts val="600"/>
              </a:spcBef>
            </a:pPr>
            <a:r>
              <a:rPr lang="en-US" dirty="0"/>
              <a:t>Discuss options for fitting physical activity into daily routine.</a:t>
            </a:r>
          </a:p>
        </p:txBody>
      </p:sp>
      <p:sp>
        <p:nvSpPr>
          <p:cNvPr id="13" name="Rectangle 12">
            <a:extLst>
              <a:ext uri="{FF2B5EF4-FFF2-40B4-BE49-F238E27FC236}">
                <a16:creationId xmlns:a16="http://schemas.microsoft.com/office/drawing/2014/main" id="{484CCAD4-35F9-2642-AEEB-6CE64F6C4D65}"/>
              </a:ext>
            </a:extLst>
          </p:cNvPr>
          <p:cNvSpPr/>
          <p:nvPr/>
        </p:nvSpPr>
        <p:spPr>
          <a:xfrm>
            <a:off x="7452760" y="4117164"/>
            <a:ext cx="4437888" cy="754053"/>
          </a:xfrm>
          <a:prstGeom prst="rect">
            <a:avLst/>
          </a:prstGeom>
        </p:spPr>
        <p:txBody>
          <a:bodyPr wrap="square">
            <a:spAutoFit/>
          </a:bodyPr>
          <a:lstStyle/>
          <a:p>
            <a:pPr>
              <a:spcBef>
                <a:spcPts val="1200"/>
              </a:spcBef>
            </a:pPr>
            <a:r>
              <a:rPr lang="en-US" sz="2000" b="1" dirty="0">
                <a:solidFill>
                  <a:schemeClr val="accent2"/>
                </a:solidFill>
              </a:rPr>
              <a:t>Lipids</a:t>
            </a:r>
          </a:p>
          <a:p>
            <a:pPr>
              <a:spcBef>
                <a:spcPts val="600"/>
              </a:spcBef>
            </a:pPr>
            <a:r>
              <a:rPr lang="en-US" dirty="0"/>
              <a:t>Initiate lipid-lowering therapy with a statin.</a:t>
            </a:r>
          </a:p>
        </p:txBody>
      </p:sp>
      <p:sp>
        <p:nvSpPr>
          <p:cNvPr id="14" name="Rectangle 13">
            <a:extLst>
              <a:ext uri="{FF2B5EF4-FFF2-40B4-BE49-F238E27FC236}">
                <a16:creationId xmlns:a16="http://schemas.microsoft.com/office/drawing/2014/main" id="{F0408581-A1B0-6841-8255-CD2DDBD8B8FF}"/>
              </a:ext>
            </a:extLst>
          </p:cNvPr>
          <p:cNvSpPr/>
          <p:nvPr/>
        </p:nvSpPr>
        <p:spPr>
          <a:xfrm>
            <a:off x="2745402" y="4139813"/>
            <a:ext cx="4451487" cy="2693045"/>
          </a:xfrm>
          <a:prstGeom prst="rect">
            <a:avLst/>
          </a:prstGeom>
        </p:spPr>
        <p:txBody>
          <a:bodyPr wrap="square">
            <a:spAutoFit/>
          </a:bodyPr>
          <a:lstStyle/>
          <a:p>
            <a:pPr>
              <a:spcBef>
                <a:spcPts val="1200"/>
              </a:spcBef>
            </a:pPr>
            <a:r>
              <a:rPr lang="en-US" sz="2000" b="1" dirty="0">
                <a:solidFill>
                  <a:schemeClr val="accent2"/>
                </a:solidFill>
              </a:rPr>
              <a:t>Blood pressure</a:t>
            </a:r>
          </a:p>
          <a:p>
            <a:pPr>
              <a:spcBef>
                <a:spcPts val="600"/>
              </a:spcBef>
            </a:pPr>
            <a:r>
              <a:rPr lang="en-US" dirty="0"/>
              <a:t>Initiate antihypertensive monotherapy with an ACE inhibitor or angiotensin receptor (ARB), and arrange early follow up. It is likely that David will need a combination of at least two antihypertensive agents (ACE inhibitor or ARB plus a calcium channel blocker [CCB]) to reach a target SBP of 130–140 mmHg.</a:t>
            </a:r>
          </a:p>
        </p:txBody>
      </p:sp>
      <p:sp>
        <p:nvSpPr>
          <p:cNvPr id="10" name="Slide Number Placeholder 4">
            <a:extLst>
              <a:ext uri="{FF2B5EF4-FFF2-40B4-BE49-F238E27FC236}">
                <a16:creationId xmlns:a16="http://schemas.microsoft.com/office/drawing/2014/main" id="{EBE83B5F-D02F-B94A-9766-737C4394750E}"/>
              </a:ext>
            </a:extLst>
          </p:cNvPr>
          <p:cNvSpPr>
            <a:spLocks noGrp="1"/>
          </p:cNvSpPr>
          <p:nvPr>
            <p:ph type="sldNum" sz="quarter" idx="12"/>
          </p:nvPr>
        </p:nvSpPr>
        <p:spPr>
          <a:xfrm>
            <a:off x="0" y="6573521"/>
            <a:ext cx="548640" cy="254000"/>
          </a:xfrm>
        </p:spPr>
        <p:txBody>
          <a:bodyPr/>
          <a:lstStyle/>
          <a:p>
            <a:fld id="{94BD25F3-487B-4155-B89E-4C647BBB8B21}" type="slidenum">
              <a:rPr lang="en-AU" smtClean="0"/>
              <a:t>48</a:t>
            </a:fld>
            <a:endParaRPr lang="en-AU"/>
          </a:p>
        </p:txBody>
      </p:sp>
      <p:pic>
        <p:nvPicPr>
          <p:cNvPr id="15" name="Picture 14" descr="A person wearing glasses&#10;&#10;Description automatically generated with medium confidence">
            <a:extLst>
              <a:ext uri="{FF2B5EF4-FFF2-40B4-BE49-F238E27FC236}">
                <a16:creationId xmlns:a16="http://schemas.microsoft.com/office/drawing/2014/main" id="{FD852FB2-EB64-0044-BF1F-A93ECAE37739}"/>
              </a:ext>
            </a:extLst>
          </p:cNvPr>
          <p:cNvPicPr>
            <a:picLocks noChangeAspect="1"/>
          </p:cNvPicPr>
          <p:nvPr/>
        </p:nvPicPr>
        <p:blipFill rotWithShape="1">
          <a:blip r:embed="rId2">
            <a:extLst>
              <a:ext uri="{28A0092B-C50C-407E-A947-70E740481C1C}">
                <a14:useLocalDpi xmlns:a14="http://schemas.microsoft.com/office/drawing/2010/main" val="0"/>
              </a:ext>
            </a:extLst>
          </a:blip>
          <a:srcRect l="20763"/>
          <a:stretch/>
        </p:blipFill>
        <p:spPr>
          <a:xfrm>
            <a:off x="9651" y="1607703"/>
            <a:ext cx="2383517" cy="2005392"/>
          </a:xfrm>
          <a:prstGeom prst="rect">
            <a:avLst/>
          </a:prstGeom>
        </p:spPr>
      </p:pic>
    </p:spTree>
    <p:extLst>
      <p:ext uri="{BB962C8B-B14F-4D97-AF65-F5344CB8AC3E}">
        <p14:creationId xmlns:p14="http://schemas.microsoft.com/office/powerpoint/2010/main" val="26901344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36FA33-EA7B-8E4B-A771-916C4C36BB74}"/>
              </a:ext>
            </a:extLst>
          </p:cNvPr>
          <p:cNvSpPr/>
          <p:nvPr/>
        </p:nvSpPr>
        <p:spPr>
          <a:xfrm>
            <a:off x="1225296" y="2157984"/>
            <a:ext cx="3200400" cy="4023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D40A407-5F2E-E244-A9C2-66DF42E6F5DA}"/>
              </a:ext>
            </a:extLst>
          </p:cNvPr>
          <p:cNvSpPr>
            <a:spLocks noGrp="1"/>
          </p:cNvSpPr>
          <p:nvPr>
            <p:ph type="title"/>
          </p:nvPr>
        </p:nvSpPr>
        <p:spPr>
          <a:xfrm>
            <a:off x="1355121" y="759317"/>
            <a:ext cx="7794288" cy="1321486"/>
          </a:xfrm>
        </p:spPr>
        <p:txBody>
          <a:bodyPr/>
          <a:lstStyle/>
          <a:p>
            <a:r>
              <a:rPr lang="en-GB" sz="4000" dirty="0"/>
              <a:t>What if…</a:t>
            </a:r>
            <a:br>
              <a:rPr lang="en-GB" sz="4000" dirty="0"/>
            </a:br>
            <a:r>
              <a:rPr lang="en-US" sz="1800" dirty="0">
                <a:solidFill>
                  <a:schemeClr val="accent1">
                    <a:lumMod val="75000"/>
                  </a:schemeClr>
                </a:solidFill>
              </a:rPr>
              <a:t>David was diagnosed with atrial fibrillation and smoked about 10 cigarettes a day. How would your proposed management differ?</a:t>
            </a:r>
            <a:endParaRPr lang="en-AU" sz="1400" dirty="0">
              <a:solidFill>
                <a:schemeClr val="accent1">
                  <a:lumMod val="75000"/>
                </a:schemeClr>
              </a:solidFill>
            </a:endParaRPr>
          </a:p>
        </p:txBody>
      </p:sp>
      <p:sp>
        <p:nvSpPr>
          <p:cNvPr id="15" name="Title 4">
            <a:extLst>
              <a:ext uri="{FF2B5EF4-FFF2-40B4-BE49-F238E27FC236}">
                <a16:creationId xmlns:a16="http://schemas.microsoft.com/office/drawing/2014/main" id="{DEA90C5C-21ED-C247-A493-654CA3803F4B}"/>
              </a:ext>
            </a:extLst>
          </p:cNvPr>
          <p:cNvSpPr txBox="1">
            <a:spLocks/>
          </p:cNvSpPr>
          <p:nvPr/>
        </p:nvSpPr>
        <p:spPr>
          <a:xfrm>
            <a:off x="298492" y="2194110"/>
            <a:ext cx="2999232" cy="43021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000" b="1" kern="1200" baseline="0">
                <a:solidFill>
                  <a:schemeClr val="accent1"/>
                </a:solidFill>
                <a:latin typeface="+mj-lt"/>
                <a:ea typeface="+mj-ea"/>
                <a:cs typeface="+mj-cs"/>
              </a:defRPr>
            </a:lvl1pPr>
          </a:lstStyle>
          <a:p>
            <a:r>
              <a:rPr lang="en-GB" sz="2800" dirty="0"/>
              <a:t>Hypothetical 1</a:t>
            </a:r>
            <a:endParaRPr lang="en-AU" sz="2800" dirty="0"/>
          </a:p>
        </p:txBody>
      </p:sp>
      <p:sp>
        <p:nvSpPr>
          <p:cNvPr id="16" name="TextBox 15">
            <a:extLst>
              <a:ext uri="{FF2B5EF4-FFF2-40B4-BE49-F238E27FC236}">
                <a16:creationId xmlns:a16="http://schemas.microsoft.com/office/drawing/2014/main" id="{7798D16B-52C2-8442-A823-80CCD559571D}"/>
              </a:ext>
            </a:extLst>
          </p:cNvPr>
          <p:cNvSpPr txBox="1"/>
          <p:nvPr/>
        </p:nvSpPr>
        <p:spPr>
          <a:xfrm>
            <a:off x="274320" y="2660448"/>
            <a:ext cx="2528251" cy="3139321"/>
          </a:xfrm>
          <a:prstGeom prst="rect">
            <a:avLst/>
          </a:prstGeom>
          <a:solidFill>
            <a:schemeClr val="accent2">
              <a:lumMod val="20000"/>
              <a:lumOff val="80000"/>
            </a:schemeClr>
          </a:solidFill>
        </p:spPr>
        <p:txBody>
          <a:bodyPr wrap="square" rtlCol="0">
            <a:spAutoFit/>
          </a:bodyPr>
          <a:lstStyle/>
          <a:p>
            <a:pPr algn="ctr"/>
            <a:r>
              <a:rPr lang="en-GB" dirty="0"/>
              <a:t>Please consider how your management of David would change in this case scenario</a:t>
            </a:r>
          </a:p>
          <a:p>
            <a:pPr algn="ctr"/>
            <a:endParaRPr lang="en-GB" dirty="0"/>
          </a:p>
          <a:p>
            <a:pPr algn="ctr"/>
            <a:r>
              <a:rPr lang="en-GB" dirty="0"/>
              <a:t>Note down your reflections as these case scenarios will be revisited in the next module</a:t>
            </a:r>
          </a:p>
          <a:p>
            <a:pPr algn="ctr"/>
            <a:endParaRPr lang="en-GB" dirty="0"/>
          </a:p>
        </p:txBody>
      </p:sp>
      <p:sp>
        <p:nvSpPr>
          <p:cNvPr id="18" name="Rectangle 17">
            <a:extLst>
              <a:ext uri="{FF2B5EF4-FFF2-40B4-BE49-F238E27FC236}">
                <a16:creationId xmlns:a16="http://schemas.microsoft.com/office/drawing/2014/main" id="{C30B4B6F-9CC3-8043-9B99-99FE7C8C29BC}"/>
              </a:ext>
            </a:extLst>
          </p:cNvPr>
          <p:cNvSpPr/>
          <p:nvPr/>
        </p:nvSpPr>
        <p:spPr>
          <a:xfrm>
            <a:off x="3036768" y="2172315"/>
            <a:ext cx="4888017" cy="2523768"/>
          </a:xfrm>
          <a:prstGeom prst="rect">
            <a:avLst/>
          </a:prstGeom>
        </p:spPr>
        <p:txBody>
          <a:bodyPr wrap="square">
            <a:spAutoFit/>
          </a:bodyPr>
          <a:lstStyle/>
          <a:p>
            <a:pPr>
              <a:spcBef>
                <a:spcPts val="300"/>
              </a:spcBef>
            </a:pPr>
            <a:r>
              <a:rPr lang="en-US" sz="2000" b="1" dirty="0">
                <a:solidFill>
                  <a:schemeClr val="accent2"/>
                </a:solidFill>
              </a:rPr>
              <a:t>LIFESTYLE</a:t>
            </a:r>
            <a:endParaRPr lang="en-US" b="1" dirty="0">
              <a:solidFill>
                <a:schemeClr val="accent2"/>
              </a:solidFill>
            </a:endParaRPr>
          </a:p>
          <a:p>
            <a:pPr>
              <a:spcBef>
                <a:spcPts val="300"/>
              </a:spcBef>
            </a:pPr>
            <a:r>
              <a:rPr lang="en-US" b="1" dirty="0">
                <a:solidFill>
                  <a:srgbClr val="181717"/>
                </a:solidFill>
              </a:rPr>
              <a:t>Tobacco use</a:t>
            </a:r>
            <a:r>
              <a:rPr lang="en-US" dirty="0">
                <a:solidFill>
                  <a:srgbClr val="181717"/>
                </a:solidFill>
              </a:rPr>
              <a:t>: Smoker (~10/day) </a:t>
            </a:r>
          </a:p>
          <a:p>
            <a:pPr>
              <a:spcBef>
                <a:spcPts val="300"/>
              </a:spcBef>
            </a:pPr>
            <a:r>
              <a:rPr lang="en-US" b="1" dirty="0">
                <a:solidFill>
                  <a:srgbClr val="181717"/>
                </a:solidFill>
              </a:rPr>
              <a:t>Alcohol</a:t>
            </a:r>
            <a:r>
              <a:rPr lang="en-US" dirty="0">
                <a:solidFill>
                  <a:srgbClr val="181717"/>
                </a:solidFill>
              </a:rPr>
              <a:t>: 2–3 glasses of wine about 4–5 </a:t>
            </a:r>
            <a:r>
              <a:rPr lang="en-US" dirty="0"/>
              <a:t>times a week </a:t>
            </a:r>
          </a:p>
          <a:p>
            <a:pPr>
              <a:spcBef>
                <a:spcPts val="300"/>
              </a:spcBef>
            </a:pPr>
            <a:r>
              <a:rPr lang="en-US" b="1" dirty="0"/>
              <a:t>Physical activity: </a:t>
            </a:r>
            <a:r>
              <a:rPr lang="en-US" dirty="0"/>
              <a:t>Cancelled gym membership 5 years ago, walks the dog occasionally</a:t>
            </a:r>
          </a:p>
          <a:p>
            <a:pPr>
              <a:spcBef>
                <a:spcPts val="300"/>
              </a:spcBef>
            </a:pPr>
            <a:r>
              <a:rPr lang="en-US" b="1" dirty="0"/>
              <a:t>Diet: </a:t>
            </a:r>
            <a:r>
              <a:rPr lang="en-US" dirty="0"/>
              <a:t>Reasonably well-balanced </a:t>
            </a:r>
            <a:r>
              <a:rPr lang="en-US" sz="2000" dirty="0"/>
              <a:t>diet</a:t>
            </a:r>
          </a:p>
        </p:txBody>
      </p:sp>
      <p:sp>
        <p:nvSpPr>
          <p:cNvPr id="19" name="Rectangle 18">
            <a:extLst>
              <a:ext uri="{FF2B5EF4-FFF2-40B4-BE49-F238E27FC236}">
                <a16:creationId xmlns:a16="http://schemas.microsoft.com/office/drawing/2014/main" id="{69CAC8A2-0154-AA46-BE94-210751C7EE5B}"/>
              </a:ext>
            </a:extLst>
          </p:cNvPr>
          <p:cNvSpPr/>
          <p:nvPr/>
        </p:nvSpPr>
        <p:spPr>
          <a:xfrm>
            <a:off x="8086399" y="2212416"/>
            <a:ext cx="3707229" cy="2223686"/>
          </a:xfrm>
          <a:prstGeom prst="rect">
            <a:avLst/>
          </a:prstGeom>
        </p:spPr>
        <p:txBody>
          <a:bodyPr wrap="square">
            <a:spAutoFit/>
          </a:bodyPr>
          <a:lstStyle/>
          <a:p>
            <a:pPr>
              <a:spcBef>
                <a:spcPts val="300"/>
              </a:spcBef>
            </a:pPr>
            <a:r>
              <a:rPr lang="en-US" b="1" dirty="0">
                <a:solidFill>
                  <a:schemeClr val="accent2"/>
                </a:solidFill>
              </a:rPr>
              <a:t>EXAMINATION</a:t>
            </a:r>
          </a:p>
          <a:p>
            <a:pPr>
              <a:spcBef>
                <a:spcPts val="300"/>
              </a:spcBef>
            </a:pPr>
            <a:r>
              <a:rPr lang="en-US" b="1" dirty="0">
                <a:solidFill>
                  <a:srgbClr val="181717"/>
                </a:solidFill>
              </a:rPr>
              <a:t>Blood pressure</a:t>
            </a:r>
            <a:r>
              <a:rPr lang="en-US" dirty="0">
                <a:solidFill>
                  <a:srgbClr val="181717"/>
                </a:solidFill>
              </a:rPr>
              <a:t>: 160/100 mmHg </a:t>
            </a:r>
          </a:p>
          <a:p>
            <a:pPr>
              <a:spcBef>
                <a:spcPts val="300"/>
              </a:spcBef>
            </a:pPr>
            <a:r>
              <a:rPr lang="en-US" b="1" dirty="0">
                <a:solidFill>
                  <a:srgbClr val="181717"/>
                </a:solidFill>
              </a:rPr>
              <a:t>Pulse</a:t>
            </a:r>
            <a:r>
              <a:rPr lang="en-US" dirty="0">
                <a:solidFill>
                  <a:srgbClr val="181717"/>
                </a:solidFill>
              </a:rPr>
              <a:t>: Irregular – ECG confirms newly diagnosed atrial fibrillation</a:t>
            </a:r>
          </a:p>
          <a:p>
            <a:pPr>
              <a:spcBef>
                <a:spcPts val="300"/>
              </a:spcBef>
            </a:pPr>
            <a:r>
              <a:rPr lang="en-US" b="1" dirty="0">
                <a:solidFill>
                  <a:srgbClr val="181717"/>
                </a:solidFill>
              </a:rPr>
              <a:t>BMI: </a:t>
            </a:r>
            <a:r>
              <a:rPr lang="en-US" dirty="0">
                <a:solidFill>
                  <a:srgbClr val="181717"/>
                </a:solidFill>
              </a:rPr>
              <a:t>29 kg/</a:t>
            </a:r>
            <a:r>
              <a:rPr lang="en-US" dirty="0"/>
              <a:t>m</a:t>
            </a:r>
            <a:r>
              <a:rPr lang="en-US" baseline="30000" dirty="0"/>
              <a:t>2</a:t>
            </a:r>
          </a:p>
          <a:p>
            <a:pPr>
              <a:spcBef>
                <a:spcPts val="300"/>
              </a:spcBef>
            </a:pPr>
            <a:r>
              <a:rPr lang="en-US" b="1" dirty="0"/>
              <a:t>Waist-to-hip ratio: </a:t>
            </a:r>
            <a:r>
              <a:rPr lang="en-US" dirty="0"/>
              <a:t>0.95</a:t>
            </a:r>
          </a:p>
          <a:p>
            <a:pPr>
              <a:spcBef>
                <a:spcPts val="300"/>
              </a:spcBef>
            </a:pPr>
            <a:r>
              <a:rPr lang="en-US" b="1" dirty="0"/>
              <a:t>Proteinuria</a:t>
            </a:r>
            <a:r>
              <a:rPr lang="en-US" dirty="0"/>
              <a:t>: none</a:t>
            </a:r>
          </a:p>
        </p:txBody>
      </p:sp>
      <p:sp>
        <p:nvSpPr>
          <p:cNvPr id="20" name="Rectangle 19">
            <a:extLst>
              <a:ext uri="{FF2B5EF4-FFF2-40B4-BE49-F238E27FC236}">
                <a16:creationId xmlns:a16="http://schemas.microsoft.com/office/drawing/2014/main" id="{CA8F9301-B300-C743-8B65-9C24F8383816}"/>
              </a:ext>
            </a:extLst>
          </p:cNvPr>
          <p:cNvSpPr/>
          <p:nvPr/>
        </p:nvSpPr>
        <p:spPr>
          <a:xfrm>
            <a:off x="3036768" y="4787595"/>
            <a:ext cx="4132505" cy="1831271"/>
          </a:xfrm>
          <a:prstGeom prst="rect">
            <a:avLst/>
          </a:prstGeom>
        </p:spPr>
        <p:txBody>
          <a:bodyPr wrap="square">
            <a:spAutoFit/>
          </a:bodyPr>
          <a:lstStyle/>
          <a:p>
            <a:pPr>
              <a:spcBef>
                <a:spcPts val="300"/>
              </a:spcBef>
            </a:pPr>
            <a:r>
              <a:rPr lang="en-US" b="1" dirty="0">
                <a:solidFill>
                  <a:schemeClr val="accent2"/>
                </a:solidFill>
              </a:rPr>
              <a:t>PATHOLOGY</a:t>
            </a:r>
          </a:p>
          <a:p>
            <a:pPr>
              <a:spcBef>
                <a:spcPts val="300"/>
              </a:spcBef>
            </a:pPr>
            <a:r>
              <a:rPr lang="en-US" b="1" dirty="0"/>
              <a:t>Cholesterol</a:t>
            </a:r>
            <a:r>
              <a:rPr lang="en-US" dirty="0"/>
              <a:t>: </a:t>
            </a:r>
          </a:p>
          <a:p>
            <a:pPr lvl="1">
              <a:spcBef>
                <a:spcPts val="300"/>
              </a:spcBef>
            </a:pPr>
            <a:r>
              <a:rPr lang="en-US" dirty="0"/>
              <a:t>Total	6.6 mmol/L</a:t>
            </a:r>
            <a:br>
              <a:rPr lang="en-US" dirty="0"/>
            </a:br>
            <a:r>
              <a:rPr lang="en-US" dirty="0"/>
              <a:t>LDL-C	4.2 mmol/L</a:t>
            </a:r>
            <a:br>
              <a:rPr lang="en-US" dirty="0"/>
            </a:br>
            <a:r>
              <a:rPr lang="en-US" dirty="0"/>
              <a:t>HDL-C	1.1 mmol/L</a:t>
            </a:r>
            <a:br>
              <a:rPr lang="en-US" dirty="0"/>
            </a:br>
            <a:r>
              <a:rPr lang="en-US" dirty="0"/>
              <a:t>TG		2.8 mmol/L</a:t>
            </a:r>
          </a:p>
        </p:txBody>
      </p:sp>
      <p:sp>
        <p:nvSpPr>
          <p:cNvPr id="21" name="Rectangle 20">
            <a:extLst>
              <a:ext uri="{FF2B5EF4-FFF2-40B4-BE49-F238E27FC236}">
                <a16:creationId xmlns:a16="http://schemas.microsoft.com/office/drawing/2014/main" id="{F5CFAA2D-645D-424B-8C12-BE52605439EC}"/>
              </a:ext>
            </a:extLst>
          </p:cNvPr>
          <p:cNvSpPr/>
          <p:nvPr/>
        </p:nvSpPr>
        <p:spPr>
          <a:xfrm>
            <a:off x="8230331" y="4924384"/>
            <a:ext cx="4437888" cy="400110"/>
          </a:xfrm>
          <a:prstGeom prst="rect">
            <a:avLst/>
          </a:prstGeom>
        </p:spPr>
        <p:txBody>
          <a:bodyPr wrap="square">
            <a:spAutoFit/>
          </a:bodyPr>
          <a:lstStyle/>
          <a:p>
            <a:pPr>
              <a:spcBef>
                <a:spcPts val="300"/>
              </a:spcBef>
            </a:pPr>
            <a:endParaRPr lang="en-US" sz="2000" dirty="0"/>
          </a:p>
        </p:txBody>
      </p:sp>
      <p:sp>
        <p:nvSpPr>
          <p:cNvPr id="22" name="TextBox 21">
            <a:extLst>
              <a:ext uri="{FF2B5EF4-FFF2-40B4-BE49-F238E27FC236}">
                <a16:creationId xmlns:a16="http://schemas.microsoft.com/office/drawing/2014/main" id="{3B0F3387-375F-2343-B5F9-B7C876DCE6A6}"/>
              </a:ext>
            </a:extLst>
          </p:cNvPr>
          <p:cNvSpPr txBox="1"/>
          <p:nvPr/>
        </p:nvSpPr>
        <p:spPr>
          <a:xfrm>
            <a:off x="10600368" y="1661833"/>
            <a:ext cx="2807797" cy="553998"/>
          </a:xfrm>
          <a:prstGeom prst="rect">
            <a:avLst/>
          </a:prstGeom>
          <a:noFill/>
        </p:spPr>
        <p:txBody>
          <a:bodyPr wrap="square" rtlCol="0">
            <a:spAutoFit/>
          </a:bodyPr>
          <a:lstStyle/>
          <a:p>
            <a:r>
              <a:rPr lang="en-GB" sz="1600" dirty="0">
                <a:latin typeface="+mj-lt"/>
              </a:rPr>
              <a:t>DAVID</a:t>
            </a:r>
          </a:p>
          <a:p>
            <a:r>
              <a:rPr lang="en-GB" sz="1400" dirty="0">
                <a:latin typeface="+mj-lt"/>
              </a:rPr>
              <a:t>62 years old</a:t>
            </a:r>
            <a:endParaRPr lang="en-AU" sz="1400" dirty="0">
              <a:latin typeface="+mj-lt"/>
            </a:endParaRPr>
          </a:p>
        </p:txBody>
      </p:sp>
      <p:sp>
        <p:nvSpPr>
          <p:cNvPr id="13" name="Slide Number Placeholder 4">
            <a:extLst>
              <a:ext uri="{FF2B5EF4-FFF2-40B4-BE49-F238E27FC236}">
                <a16:creationId xmlns:a16="http://schemas.microsoft.com/office/drawing/2014/main" id="{8D820D7F-89CE-2644-B582-FD32FDF72C51}"/>
              </a:ext>
            </a:extLst>
          </p:cNvPr>
          <p:cNvSpPr>
            <a:spLocks noGrp="1"/>
          </p:cNvSpPr>
          <p:nvPr>
            <p:ph type="sldNum" sz="quarter" idx="12"/>
          </p:nvPr>
        </p:nvSpPr>
        <p:spPr>
          <a:xfrm>
            <a:off x="0" y="6573521"/>
            <a:ext cx="548640" cy="254000"/>
          </a:xfrm>
        </p:spPr>
        <p:txBody>
          <a:bodyPr/>
          <a:lstStyle/>
          <a:p>
            <a:fld id="{94BD25F3-487B-4155-B89E-4C647BBB8B21}" type="slidenum">
              <a:rPr lang="en-AU" smtClean="0"/>
              <a:t>49</a:t>
            </a:fld>
            <a:endParaRPr lang="en-AU"/>
          </a:p>
        </p:txBody>
      </p:sp>
      <p:pic>
        <p:nvPicPr>
          <p:cNvPr id="17" name="Picture 16" descr="A person wearing glasses&#10;&#10;Description automatically generated with medium confidence">
            <a:extLst>
              <a:ext uri="{FF2B5EF4-FFF2-40B4-BE49-F238E27FC236}">
                <a16:creationId xmlns:a16="http://schemas.microsoft.com/office/drawing/2014/main" id="{1B870F6F-38DC-B947-8907-093E0F389FEF}"/>
              </a:ext>
            </a:extLst>
          </p:cNvPr>
          <p:cNvPicPr>
            <a:picLocks noChangeAspect="1"/>
          </p:cNvPicPr>
          <p:nvPr/>
        </p:nvPicPr>
        <p:blipFill rotWithShape="1">
          <a:blip r:embed="rId2">
            <a:extLst>
              <a:ext uri="{28A0092B-C50C-407E-A947-70E740481C1C}">
                <a14:useLocalDpi xmlns:a14="http://schemas.microsoft.com/office/drawing/2010/main" val="0"/>
              </a:ext>
            </a:extLst>
          </a:blip>
          <a:srcRect l="20763"/>
          <a:stretch/>
        </p:blipFill>
        <p:spPr>
          <a:xfrm>
            <a:off x="10518602" y="-21386"/>
            <a:ext cx="1673398" cy="1407928"/>
          </a:xfrm>
          <a:prstGeom prst="rect">
            <a:avLst/>
          </a:prstGeom>
        </p:spPr>
      </p:pic>
      <p:sp>
        <p:nvSpPr>
          <p:cNvPr id="3" name="Rectangle 2"/>
          <p:cNvSpPr/>
          <p:nvPr/>
        </p:nvSpPr>
        <p:spPr>
          <a:xfrm>
            <a:off x="6788661" y="5293434"/>
            <a:ext cx="4838245" cy="1000274"/>
          </a:xfrm>
          <a:prstGeom prst="rect">
            <a:avLst/>
          </a:prstGeom>
        </p:spPr>
        <p:txBody>
          <a:bodyPr wrap="square">
            <a:spAutoFit/>
          </a:bodyPr>
          <a:lstStyle/>
          <a:p>
            <a:pPr>
              <a:spcBef>
                <a:spcPts val="300"/>
              </a:spcBef>
            </a:pPr>
            <a:r>
              <a:rPr lang="en-US" b="1" dirty="0"/>
              <a:t>Blood glucose:</a:t>
            </a:r>
            <a:r>
              <a:rPr lang="en-US" dirty="0"/>
              <a:t> 6.3 </a:t>
            </a:r>
            <a:r>
              <a:rPr lang="en-US" dirty="0" err="1"/>
              <a:t>mmol</a:t>
            </a:r>
            <a:r>
              <a:rPr lang="en-US" dirty="0"/>
              <a:t>/L (pre-diabetes)</a:t>
            </a:r>
          </a:p>
          <a:p>
            <a:pPr>
              <a:spcBef>
                <a:spcPts val="300"/>
              </a:spcBef>
            </a:pPr>
            <a:r>
              <a:rPr lang="en-US" b="1" dirty="0"/>
              <a:t>Kidney function</a:t>
            </a:r>
            <a:r>
              <a:rPr lang="en-US" dirty="0"/>
              <a:t>: Normal</a:t>
            </a:r>
          </a:p>
          <a:p>
            <a:pPr>
              <a:spcBef>
                <a:spcPts val="300"/>
              </a:spcBef>
            </a:pPr>
            <a:r>
              <a:rPr lang="en-US" b="1" dirty="0"/>
              <a:t>Liver function</a:t>
            </a:r>
            <a:r>
              <a:rPr lang="en-US" dirty="0"/>
              <a:t>: Normal</a:t>
            </a:r>
            <a:endParaRPr lang="en-US" sz="2000" dirty="0"/>
          </a:p>
        </p:txBody>
      </p:sp>
    </p:spTree>
    <p:extLst>
      <p:ext uri="{BB962C8B-B14F-4D97-AF65-F5344CB8AC3E}">
        <p14:creationId xmlns:p14="http://schemas.microsoft.com/office/powerpoint/2010/main" val="2344866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536000" y="781603"/>
            <a:ext cx="9120000" cy="850439"/>
          </a:xfrm>
        </p:spPr>
        <p:txBody>
          <a:bodyPr/>
          <a:lstStyle/>
          <a:p>
            <a:r>
              <a:rPr lang="en-GB" dirty="0"/>
              <a:t>Stroke facts and figures</a:t>
            </a:r>
            <a:endParaRPr lang="en-AU" dirty="0"/>
          </a:p>
        </p:txBody>
      </p:sp>
      <p:sp>
        <p:nvSpPr>
          <p:cNvPr id="5" name="Slide Number Placeholder 4"/>
          <p:cNvSpPr>
            <a:spLocks noGrp="1"/>
          </p:cNvSpPr>
          <p:nvPr>
            <p:ph type="sldNum" sz="quarter" idx="12"/>
          </p:nvPr>
        </p:nvSpPr>
        <p:spPr/>
        <p:txBody>
          <a:bodyPr/>
          <a:lstStyle/>
          <a:p>
            <a:fld id="{94BD25F3-487B-4155-B89E-4C647BBB8B21}" type="slidenum">
              <a:rPr lang="en-AU" smtClean="0"/>
              <a:t>5</a:t>
            </a:fld>
            <a:endParaRPr lang="en-AU"/>
          </a:p>
        </p:txBody>
      </p:sp>
      <p:sp>
        <p:nvSpPr>
          <p:cNvPr id="2" name="TextBox 1">
            <a:extLst>
              <a:ext uri="{FF2B5EF4-FFF2-40B4-BE49-F238E27FC236}">
                <a16:creationId xmlns:a16="http://schemas.microsoft.com/office/drawing/2014/main" id="{C56A7C43-2C77-C443-9339-C97EB1E8D9AD}"/>
              </a:ext>
            </a:extLst>
          </p:cNvPr>
          <p:cNvSpPr txBox="1"/>
          <p:nvPr/>
        </p:nvSpPr>
        <p:spPr>
          <a:xfrm>
            <a:off x="2798064" y="2231136"/>
            <a:ext cx="184731" cy="369332"/>
          </a:xfrm>
          <a:prstGeom prst="rect">
            <a:avLst/>
          </a:prstGeom>
          <a:solidFill>
            <a:schemeClr val="bg1"/>
          </a:solidFill>
        </p:spPr>
        <p:txBody>
          <a:bodyPr wrap="none" rtlCol="0">
            <a:spAutoFit/>
          </a:bodyPr>
          <a:lstStyle/>
          <a:p>
            <a:endParaRPr lang="en-US"/>
          </a:p>
        </p:txBody>
      </p:sp>
      <p:sp>
        <p:nvSpPr>
          <p:cNvPr id="7" name="Rectangle 6">
            <a:extLst>
              <a:ext uri="{FF2B5EF4-FFF2-40B4-BE49-F238E27FC236}">
                <a16:creationId xmlns:a16="http://schemas.microsoft.com/office/drawing/2014/main" id="{F387971C-7814-1D47-9BE9-66EF04C9F1B0}"/>
              </a:ext>
            </a:extLst>
          </p:cNvPr>
          <p:cNvSpPr/>
          <p:nvPr/>
        </p:nvSpPr>
        <p:spPr>
          <a:xfrm>
            <a:off x="1261872" y="2231136"/>
            <a:ext cx="3127248" cy="288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3">
            <a:extLst>
              <a:ext uri="{FF2B5EF4-FFF2-40B4-BE49-F238E27FC236}">
                <a16:creationId xmlns:a16="http://schemas.microsoft.com/office/drawing/2014/main" id="{B5057380-673E-574C-A104-CCFFDE09DD4C}"/>
              </a:ext>
            </a:extLst>
          </p:cNvPr>
          <p:cNvSpPr>
            <a:spLocks noGrp="1"/>
          </p:cNvSpPr>
          <p:nvPr>
            <p:ph idx="1"/>
          </p:nvPr>
        </p:nvSpPr>
        <p:spPr>
          <a:xfrm>
            <a:off x="676822" y="1731960"/>
            <a:ext cx="4428530" cy="924090"/>
          </a:xfrm>
        </p:spPr>
        <p:txBody>
          <a:bodyPr>
            <a:normAutofit/>
          </a:bodyPr>
          <a:lstStyle/>
          <a:p>
            <a:pPr marL="0" indent="0" algn="ctr" fontAlgn="base">
              <a:buNone/>
            </a:pPr>
            <a:r>
              <a:rPr lang="en-US" sz="2000" b="0" dirty="0"/>
              <a:t>Stroke is the third-leading </a:t>
            </a:r>
            <a:br>
              <a:rPr lang="en-US" sz="2000" b="0" dirty="0"/>
            </a:br>
            <a:r>
              <a:rPr lang="en-US" sz="2000" b="0" dirty="0"/>
              <a:t>cause of death in Australia</a:t>
            </a:r>
            <a:r>
              <a:rPr lang="en-US" sz="2000" b="0" baseline="30000" dirty="0"/>
              <a:t>1</a:t>
            </a:r>
            <a:endParaRPr lang="en-US" sz="2000" dirty="0"/>
          </a:p>
          <a:p>
            <a:pPr algn="ctr"/>
            <a:endParaRPr lang="en-US" dirty="0"/>
          </a:p>
          <a:p>
            <a:pPr algn="ctr"/>
            <a:endParaRPr lang="en-US" dirty="0"/>
          </a:p>
        </p:txBody>
      </p:sp>
      <p:sp>
        <p:nvSpPr>
          <p:cNvPr id="21" name="Rectangle 20">
            <a:extLst>
              <a:ext uri="{FF2B5EF4-FFF2-40B4-BE49-F238E27FC236}">
                <a16:creationId xmlns:a16="http://schemas.microsoft.com/office/drawing/2014/main" id="{4A0D6B1C-C23B-FF4A-A417-581E70B76DFE}"/>
              </a:ext>
            </a:extLst>
          </p:cNvPr>
          <p:cNvSpPr/>
          <p:nvPr/>
        </p:nvSpPr>
        <p:spPr>
          <a:xfrm>
            <a:off x="572658" y="1469092"/>
            <a:ext cx="5094061" cy="22627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23" name="Group 22">
            <a:extLst>
              <a:ext uri="{FF2B5EF4-FFF2-40B4-BE49-F238E27FC236}">
                <a16:creationId xmlns:a16="http://schemas.microsoft.com/office/drawing/2014/main" id="{383927BA-6C3E-BB4F-957F-C1C17C15C0E3}"/>
              </a:ext>
            </a:extLst>
          </p:cNvPr>
          <p:cNvGrpSpPr/>
          <p:nvPr/>
        </p:nvGrpSpPr>
        <p:grpSpPr>
          <a:xfrm>
            <a:off x="8057526" y="2807347"/>
            <a:ext cx="1537795" cy="450937"/>
            <a:chOff x="10457285" y="2430049"/>
            <a:chExt cx="1537795" cy="450937"/>
          </a:xfrm>
        </p:grpSpPr>
        <p:sp>
          <p:nvSpPr>
            <p:cNvPr id="24" name="Rectangle 23">
              <a:extLst>
                <a:ext uri="{FF2B5EF4-FFF2-40B4-BE49-F238E27FC236}">
                  <a16:creationId xmlns:a16="http://schemas.microsoft.com/office/drawing/2014/main" id="{06692A6F-B7EF-B34E-B175-EE2FC27FACF3}"/>
                </a:ext>
              </a:extLst>
            </p:cNvPr>
            <p:cNvSpPr/>
            <p:nvPr/>
          </p:nvSpPr>
          <p:spPr>
            <a:xfrm>
              <a:off x="10457285" y="2430049"/>
              <a:ext cx="264994" cy="4509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lumMod val="75000"/>
                      <a:lumOff val="25000"/>
                    </a:schemeClr>
                  </a:solidFill>
                  <a:latin typeface="Courier New" panose="02070309020205020404" pitchFamily="49" charset="0"/>
                  <a:cs typeface="Courier New" panose="02070309020205020404" pitchFamily="49" charset="0"/>
                </a:rPr>
                <a:t>4</a:t>
              </a:r>
              <a:endParaRPr lang="en-AU" sz="2400" b="1" dirty="0">
                <a:solidFill>
                  <a:schemeClr val="tx1">
                    <a:lumMod val="75000"/>
                    <a:lumOff val="25000"/>
                  </a:schemeClr>
                </a:solidFill>
                <a:latin typeface="Courier New" panose="02070309020205020404" pitchFamily="49" charset="0"/>
                <a:cs typeface="Courier New" panose="02070309020205020404" pitchFamily="49" charset="0"/>
              </a:endParaRPr>
            </a:p>
          </p:txBody>
        </p:sp>
        <p:sp>
          <p:nvSpPr>
            <p:cNvPr id="25" name="Rectangle 24">
              <a:extLst>
                <a:ext uri="{FF2B5EF4-FFF2-40B4-BE49-F238E27FC236}">
                  <a16:creationId xmlns:a16="http://schemas.microsoft.com/office/drawing/2014/main" id="{62B789DD-4F26-154C-BB2E-1003A6371F1A}"/>
                </a:ext>
              </a:extLst>
            </p:cNvPr>
            <p:cNvSpPr/>
            <p:nvPr/>
          </p:nvSpPr>
          <p:spPr>
            <a:xfrm>
              <a:off x="10701542" y="2430049"/>
              <a:ext cx="264994" cy="4509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lumMod val="75000"/>
                      <a:lumOff val="25000"/>
                    </a:schemeClr>
                  </a:solidFill>
                  <a:latin typeface="Courier New" panose="02070309020205020404" pitchFamily="49" charset="0"/>
                  <a:cs typeface="Courier New" panose="02070309020205020404" pitchFamily="49" charset="0"/>
                </a:rPr>
                <a:t>4</a:t>
              </a:r>
              <a:endParaRPr lang="en-AU" sz="2400" b="1" dirty="0">
                <a:solidFill>
                  <a:schemeClr val="tx1">
                    <a:lumMod val="75000"/>
                    <a:lumOff val="25000"/>
                  </a:schemeClr>
                </a:solidFill>
                <a:latin typeface="Courier New" panose="02070309020205020404" pitchFamily="49" charset="0"/>
                <a:cs typeface="Courier New" panose="02070309020205020404" pitchFamily="49" charset="0"/>
              </a:endParaRPr>
            </a:p>
          </p:txBody>
        </p:sp>
        <p:sp>
          <p:nvSpPr>
            <p:cNvPr id="26" name="Rectangle 25">
              <a:extLst>
                <a:ext uri="{FF2B5EF4-FFF2-40B4-BE49-F238E27FC236}">
                  <a16:creationId xmlns:a16="http://schemas.microsoft.com/office/drawing/2014/main" id="{2D476BAD-43DE-4741-9DFC-D2ED94C4F429}"/>
                </a:ext>
              </a:extLst>
            </p:cNvPr>
            <p:cNvSpPr/>
            <p:nvPr/>
          </p:nvSpPr>
          <p:spPr>
            <a:xfrm>
              <a:off x="10945799" y="2430049"/>
              <a:ext cx="264994" cy="4509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lumMod val="75000"/>
                      <a:lumOff val="25000"/>
                    </a:schemeClr>
                  </a:solidFill>
                  <a:latin typeface="Courier New" panose="02070309020205020404" pitchFamily="49" charset="0"/>
                  <a:cs typeface="Courier New" panose="02070309020205020404" pitchFamily="49" charset="0"/>
                </a:rPr>
                <a:t>5</a:t>
              </a:r>
              <a:endParaRPr lang="en-AU" sz="2400" b="1" dirty="0">
                <a:solidFill>
                  <a:schemeClr val="tx1">
                    <a:lumMod val="75000"/>
                    <a:lumOff val="25000"/>
                  </a:schemeClr>
                </a:solidFill>
                <a:latin typeface="Courier New" panose="02070309020205020404" pitchFamily="49" charset="0"/>
                <a:cs typeface="Courier New" panose="02070309020205020404" pitchFamily="49" charset="0"/>
              </a:endParaRPr>
            </a:p>
          </p:txBody>
        </p:sp>
        <p:sp>
          <p:nvSpPr>
            <p:cNvPr id="27" name="Rectangle 26">
              <a:extLst>
                <a:ext uri="{FF2B5EF4-FFF2-40B4-BE49-F238E27FC236}">
                  <a16:creationId xmlns:a16="http://schemas.microsoft.com/office/drawing/2014/main" id="{77470930-3191-C042-A70D-D1D12A3926CA}"/>
                </a:ext>
              </a:extLst>
            </p:cNvPr>
            <p:cNvSpPr/>
            <p:nvPr/>
          </p:nvSpPr>
          <p:spPr>
            <a:xfrm>
              <a:off x="11241572" y="2430049"/>
              <a:ext cx="264994" cy="4509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lumMod val="75000"/>
                      <a:lumOff val="25000"/>
                    </a:schemeClr>
                  </a:solidFill>
                  <a:latin typeface="Courier New" panose="02070309020205020404" pitchFamily="49" charset="0"/>
                  <a:cs typeface="Courier New" panose="02070309020205020404" pitchFamily="49" charset="0"/>
                </a:rPr>
                <a:t>0</a:t>
              </a:r>
              <a:endParaRPr lang="en-AU" sz="2400" b="1" dirty="0">
                <a:solidFill>
                  <a:schemeClr val="tx1">
                    <a:lumMod val="75000"/>
                    <a:lumOff val="25000"/>
                  </a:schemeClr>
                </a:solidFill>
                <a:latin typeface="Courier New" panose="02070309020205020404" pitchFamily="49" charset="0"/>
                <a:cs typeface="Courier New" panose="02070309020205020404" pitchFamily="49" charset="0"/>
              </a:endParaRPr>
            </a:p>
          </p:txBody>
        </p:sp>
        <p:sp>
          <p:nvSpPr>
            <p:cNvPr id="28" name="Rectangle 27">
              <a:extLst>
                <a:ext uri="{FF2B5EF4-FFF2-40B4-BE49-F238E27FC236}">
                  <a16:creationId xmlns:a16="http://schemas.microsoft.com/office/drawing/2014/main" id="{3A16C368-ECFC-B44E-A316-0CCAF0160E6D}"/>
                </a:ext>
              </a:extLst>
            </p:cNvPr>
            <p:cNvSpPr/>
            <p:nvPr/>
          </p:nvSpPr>
          <p:spPr>
            <a:xfrm>
              <a:off x="11485829" y="2430049"/>
              <a:ext cx="264994" cy="4509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lumMod val="75000"/>
                      <a:lumOff val="25000"/>
                    </a:schemeClr>
                  </a:solidFill>
                  <a:latin typeface="Courier New" panose="02070309020205020404" pitchFamily="49" charset="0"/>
                  <a:cs typeface="Courier New" panose="02070309020205020404" pitchFamily="49" charset="0"/>
                </a:rPr>
                <a:t>0</a:t>
              </a:r>
              <a:endParaRPr lang="en-AU" sz="2400" b="1" dirty="0">
                <a:solidFill>
                  <a:schemeClr val="tx1">
                    <a:lumMod val="75000"/>
                    <a:lumOff val="25000"/>
                  </a:schemeClr>
                </a:solidFill>
                <a:latin typeface="Courier New" panose="02070309020205020404" pitchFamily="49" charset="0"/>
                <a:cs typeface="Courier New" panose="02070309020205020404" pitchFamily="49" charset="0"/>
              </a:endParaRPr>
            </a:p>
          </p:txBody>
        </p:sp>
        <p:sp>
          <p:nvSpPr>
            <p:cNvPr id="29" name="Rectangle 28">
              <a:extLst>
                <a:ext uri="{FF2B5EF4-FFF2-40B4-BE49-F238E27FC236}">
                  <a16:creationId xmlns:a16="http://schemas.microsoft.com/office/drawing/2014/main" id="{D8154FFA-2CC5-D44C-B2A7-E3FBE32BB5A4}"/>
                </a:ext>
              </a:extLst>
            </p:cNvPr>
            <p:cNvSpPr/>
            <p:nvPr/>
          </p:nvSpPr>
          <p:spPr>
            <a:xfrm>
              <a:off x="11730086" y="2430049"/>
              <a:ext cx="264994" cy="4509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lumMod val="75000"/>
                      <a:lumOff val="25000"/>
                    </a:schemeClr>
                  </a:solidFill>
                  <a:latin typeface="Courier New" panose="02070309020205020404" pitchFamily="49" charset="0"/>
                  <a:cs typeface="Courier New" panose="02070309020205020404" pitchFamily="49" charset="0"/>
                </a:rPr>
                <a:t>0</a:t>
              </a:r>
              <a:endParaRPr lang="en-AU" sz="2400" b="1" dirty="0">
                <a:solidFill>
                  <a:schemeClr val="tx1">
                    <a:lumMod val="75000"/>
                    <a:lumOff val="25000"/>
                  </a:schemeClr>
                </a:solidFill>
                <a:latin typeface="Courier New" panose="02070309020205020404" pitchFamily="49" charset="0"/>
                <a:cs typeface="Courier New" panose="02070309020205020404" pitchFamily="49" charset="0"/>
              </a:endParaRPr>
            </a:p>
          </p:txBody>
        </p:sp>
      </p:grpSp>
      <p:sp>
        <p:nvSpPr>
          <p:cNvPr id="30" name="Rectangle 29">
            <a:extLst>
              <a:ext uri="{FF2B5EF4-FFF2-40B4-BE49-F238E27FC236}">
                <a16:creationId xmlns:a16="http://schemas.microsoft.com/office/drawing/2014/main" id="{FB7B6861-DCF7-DD4B-BFAC-A620AC16857B}"/>
              </a:ext>
            </a:extLst>
          </p:cNvPr>
          <p:cNvSpPr/>
          <p:nvPr/>
        </p:nvSpPr>
        <p:spPr>
          <a:xfrm>
            <a:off x="6365319" y="1741705"/>
            <a:ext cx="4985958" cy="651460"/>
          </a:xfrm>
          <a:prstGeom prst="rect">
            <a:avLst/>
          </a:prstGeom>
        </p:spPr>
        <p:txBody>
          <a:bodyPr wrap="square">
            <a:spAutoFit/>
          </a:bodyPr>
          <a:lstStyle/>
          <a:p>
            <a:pPr marL="91440" lvl="0" indent="-91440" algn="ctr" defTabSz="914400">
              <a:lnSpc>
                <a:spcPct val="90000"/>
              </a:lnSpc>
              <a:spcBef>
                <a:spcPts val="1200"/>
              </a:spcBef>
              <a:spcAft>
                <a:spcPts val="200"/>
              </a:spcAft>
              <a:buClr>
                <a:srgbClr val="06357A"/>
              </a:buClr>
              <a:buSzPct val="100000"/>
              <a:buFont typeface="Calibri" panose="020F0502020204030204" pitchFamily="34" charset="0"/>
              <a:buChar char=" "/>
            </a:pPr>
            <a:r>
              <a:rPr lang="en-US" sz="2000" dirty="0">
                <a:solidFill>
                  <a:srgbClr val="000000">
                    <a:lumMod val="75000"/>
                    <a:lumOff val="25000"/>
                  </a:srgbClr>
                </a:solidFill>
              </a:rPr>
              <a:t>In 2020, there were &gt;445,000 Australians living with the effects of stroke</a:t>
            </a:r>
            <a:r>
              <a:rPr lang="en-US" sz="2000" baseline="30000" dirty="0">
                <a:solidFill>
                  <a:srgbClr val="000000">
                    <a:lumMod val="75000"/>
                    <a:lumOff val="25000"/>
                  </a:srgbClr>
                </a:solidFill>
              </a:rPr>
              <a:t>2</a:t>
            </a:r>
          </a:p>
        </p:txBody>
      </p:sp>
      <p:sp>
        <p:nvSpPr>
          <p:cNvPr id="31" name="Rectangle 30">
            <a:extLst>
              <a:ext uri="{FF2B5EF4-FFF2-40B4-BE49-F238E27FC236}">
                <a16:creationId xmlns:a16="http://schemas.microsoft.com/office/drawing/2014/main" id="{F6E8DDAA-7B8D-8D45-BAF6-A58CA642A7BC}"/>
              </a:ext>
            </a:extLst>
          </p:cNvPr>
          <p:cNvSpPr/>
          <p:nvPr/>
        </p:nvSpPr>
        <p:spPr>
          <a:xfrm>
            <a:off x="6297294" y="1469092"/>
            <a:ext cx="5094061" cy="22627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Rectangle 31">
            <a:extLst>
              <a:ext uri="{FF2B5EF4-FFF2-40B4-BE49-F238E27FC236}">
                <a16:creationId xmlns:a16="http://schemas.microsoft.com/office/drawing/2014/main" id="{4C64D7B9-9C73-EB49-9AC0-EE688BCFC2E0}"/>
              </a:ext>
            </a:extLst>
          </p:cNvPr>
          <p:cNvSpPr/>
          <p:nvPr/>
        </p:nvSpPr>
        <p:spPr>
          <a:xfrm>
            <a:off x="574683" y="4033424"/>
            <a:ext cx="5064209" cy="928459"/>
          </a:xfrm>
          <a:prstGeom prst="rect">
            <a:avLst/>
          </a:prstGeom>
        </p:spPr>
        <p:txBody>
          <a:bodyPr wrap="square">
            <a:spAutoFit/>
          </a:bodyPr>
          <a:lstStyle/>
          <a:p>
            <a:pPr marL="91440" lvl="0" indent="-91440" algn="ctr" defTabSz="914400">
              <a:lnSpc>
                <a:spcPct val="90000"/>
              </a:lnSpc>
              <a:spcBef>
                <a:spcPts val="1200"/>
              </a:spcBef>
              <a:spcAft>
                <a:spcPts val="200"/>
              </a:spcAft>
              <a:buClr>
                <a:srgbClr val="06357A"/>
              </a:buClr>
              <a:buSzPct val="100000"/>
              <a:buFont typeface="Calibri" panose="020F0502020204030204" pitchFamily="34" charset="0"/>
              <a:buChar char=" "/>
            </a:pPr>
            <a:r>
              <a:rPr lang="en-US" sz="2000" dirty="0">
                <a:solidFill>
                  <a:srgbClr val="000000">
                    <a:lumMod val="75000"/>
                    <a:lumOff val="25000"/>
                  </a:srgbClr>
                </a:solidFill>
              </a:rPr>
              <a:t>Two in three stroke survivors are dependent on another person </a:t>
            </a:r>
            <a:br>
              <a:rPr lang="en-US" sz="2000" dirty="0">
                <a:solidFill>
                  <a:srgbClr val="000000">
                    <a:lumMod val="75000"/>
                    <a:lumOff val="25000"/>
                  </a:srgbClr>
                </a:solidFill>
              </a:rPr>
            </a:br>
            <a:r>
              <a:rPr lang="en-US" sz="2000" dirty="0">
                <a:solidFill>
                  <a:srgbClr val="000000">
                    <a:lumMod val="75000"/>
                    <a:lumOff val="25000"/>
                  </a:srgbClr>
                </a:solidFill>
              </a:rPr>
              <a:t>for their daily needs</a:t>
            </a:r>
            <a:r>
              <a:rPr lang="en-US" sz="2000" baseline="30000" dirty="0">
                <a:solidFill>
                  <a:srgbClr val="000000">
                    <a:lumMod val="75000"/>
                    <a:lumOff val="25000"/>
                  </a:srgbClr>
                </a:solidFill>
              </a:rPr>
              <a:t>3</a:t>
            </a:r>
          </a:p>
        </p:txBody>
      </p:sp>
      <p:sp>
        <p:nvSpPr>
          <p:cNvPr id="33" name="Rectangle 32">
            <a:extLst>
              <a:ext uri="{FF2B5EF4-FFF2-40B4-BE49-F238E27FC236}">
                <a16:creationId xmlns:a16="http://schemas.microsoft.com/office/drawing/2014/main" id="{25FF4ADD-5034-874D-8845-A44E59934C80}"/>
              </a:ext>
            </a:extLst>
          </p:cNvPr>
          <p:cNvSpPr/>
          <p:nvPr/>
        </p:nvSpPr>
        <p:spPr>
          <a:xfrm>
            <a:off x="561228" y="3840343"/>
            <a:ext cx="5094061" cy="22627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Rectangle 36">
            <a:extLst>
              <a:ext uri="{FF2B5EF4-FFF2-40B4-BE49-F238E27FC236}">
                <a16:creationId xmlns:a16="http://schemas.microsoft.com/office/drawing/2014/main" id="{2BFC9760-2F72-D642-9E51-8182714504E3}"/>
              </a:ext>
            </a:extLst>
          </p:cNvPr>
          <p:cNvSpPr/>
          <p:nvPr/>
        </p:nvSpPr>
        <p:spPr>
          <a:xfrm>
            <a:off x="6891277" y="4942319"/>
            <a:ext cx="3839514" cy="923330"/>
          </a:xfrm>
          <a:prstGeom prst="rect">
            <a:avLst/>
          </a:prstGeom>
          <a:noFill/>
        </p:spPr>
        <p:txBody>
          <a:bodyPr wrap="none" lIns="91440" tIns="45720" rIns="91440" bIns="45720">
            <a:spAutoFit/>
          </a:bodyPr>
          <a:lstStyle/>
          <a:p>
            <a:pPr algn="ctr"/>
            <a:r>
              <a:rPr lang="en-US" sz="5400" b="1" cap="none" spc="50" dirty="0">
                <a:ln w="0"/>
                <a:solidFill>
                  <a:schemeClr val="accent1"/>
                </a:solidFill>
                <a:effectLst>
                  <a:innerShdw blurRad="63500" dist="50800" dir="13500000">
                    <a:srgbClr val="000000">
                      <a:alpha val="50000"/>
                    </a:srgbClr>
                  </a:innerShdw>
                </a:effectLst>
              </a:rPr>
              <a:t>$6.2 billion</a:t>
            </a:r>
          </a:p>
        </p:txBody>
      </p:sp>
      <p:sp>
        <p:nvSpPr>
          <p:cNvPr id="38" name="Rectangle 37">
            <a:extLst>
              <a:ext uri="{FF2B5EF4-FFF2-40B4-BE49-F238E27FC236}">
                <a16:creationId xmlns:a16="http://schemas.microsoft.com/office/drawing/2014/main" id="{4E6A30F1-D6B5-1846-9809-093839355913}"/>
              </a:ext>
            </a:extLst>
          </p:cNvPr>
          <p:cNvSpPr/>
          <p:nvPr/>
        </p:nvSpPr>
        <p:spPr>
          <a:xfrm>
            <a:off x="6553506" y="4069078"/>
            <a:ext cx="4534779" cy="928459"/>
          </a:xfrm>
          <a:prstGeom prst="rect">
            <a:avLst/>
          </a:prstGeom>
        </p:spPr>
        <p:txBody>
          <a:bodyPr wrap="square">
            <a:spAutoFit/>
          </a:bodyPr>
          <a:lstStyle/>
          <a:p>
            <a:pPr marL="91440" lvl="0" indent="-91440" algn="ctr" defTabSz="914400">
              <a:lnSpc>
                <a:spcPct val="90000"/>
              </a:lnSpc>
              <a:spcBef>
                <a:spcPts val="1200"/>
              </a:spcBef>
              <a:spcAft>
                <a:spcPts val="200"/>
              </a:spcAft>
              <a:buClr>
                <a:srgbClr val="06357A"/>
              </a:buClr>
              <a:buSzPct val="100000"/>
              <a:buFont typeface="Calibri" panose="020F0502020204030204" pitchFamily="34" charset="0"/>
              <a:buChar char=" "/>
            </a:pPr>
            <a:r>
              <a:rPr lang="en-US" sz="2000" dirty="0">
                <a:solidFill>
                  <a:srgbClr val="000000">
                    <a:lumMod val="75000"/>
                    <a:lumOff val="25000"/>
                  </a:srgbClr>
                </a:solidFill>
              </a:rPr>
              <a:t>The financial cost of stroke in Australia was estimated to be </a:t>
            </a:r>
            <a:br>
              <a:rPr lang="en-US" sz="2000" dirty="0">
                <a:solidFill>
                  <a:srgbClr val="000000">
                    <a:lumMod val="75000"/>
                    <a:lumOff val="25000"/>
                  </a:srgbClr>
                </a:solidFill>
              </a:rPr>
            </a:br>
            <a:r>
              <a:rPr lang="en-US" sz="2000" dirty="0">
                <a:solidFill>
                  <a:srgbClr val="000000">
                    <a:lumMod val="75000"/>
                    <a:lumOff val="25000"/>
                  </a:srgbClr>
                </a:solidFill>
              </a:rPr>
              <a:t>$6.2 billion in 2020</a:t>
            </a:r>
            <a:r>
              <a:rPr lang="en-US" sz="2000" baseline="30000" dirty="0">
                <a:solidFill>
                  <a:srgbClr val="000000">
                    <a:lumMod val="75000"/>
                    <a:lumOff val="25000"/>
                  </a:srgbClr>
                </a:solidFill>
              </a:rPr>
              <a:t>4</a:t>
            </a:r>
            <a:endParaRPr lang="en-AU" sz="2000" baseline="30000" dirty="0">
              <a:solidFill>
                <a:srgbClr val="000000">
                  <a:lumMod val="75000"/>
                  <a:lumOff val="25000"/>
                </a:srgbClr>
              </a:solidFill>
            </a:endParaRPr>
          </a:p>
        </p:txBody>
      </p:sp>
      <p:sp>
        <p:nvSpPr>
          <p:cNvPr id="39" name="Rectangle 38">
            <a:extLst>
              <a:ext uri="{FF2B5EF4-FFF2-40B4-BE49-F238E27FC236}">
                <a16:creationId xmlns:a16="http://schemas.microsoft.com/office/drawing/2014/main" id="{2161F907-28FF-B84A-8698-17F688111071}"/>
              </a:ext>
            </a:extLst>
          </p:cNvPr>
          <p:cNvSpPr/>
          <p:nvPr/>
        </p:nvSpPr>
        <p:spPr>
          <a:xfrm>
            <a:off x="6294782" y="3842168"/>
            <a:ext cx="5094061" cy="22627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Text Placeholder 2">
            <a:extLst>
              <a:ext uri="{FF2B5EF4-FFF2-40B4-BE49-F238E27FC236}">
                <a16:creationId xmlns:a16="http://schemas.microsoft.com/office/drawing/2014/main" id="{D1973CFB-CA46-5F4D-88FA-0A08B2A9A449}"/>
              </a:ext>
            </a:extLst>
          </p:cNvPr>
          <p:cNvSpPr txBox="1">
            <a:spLocks/>
          </p:cNvSpPr>
          <p:nvPr/>
        </p:nvSpPr>
        <p:spPr>
          <a:xfrm>
            <a:off x="855988" y="6326688"/>
            <a:ext cx="10792968" cy="477387"/>
          </a:xfrm>
          <a:prstGeom prst="rect">
            <a:avLst/>
          </a:prstGeom>
        </p:spPr>
        <p:txBody>
          <a:bodyPr>
            <a:noAutofit/>
          </a:bodyPr>
          <a:lstStyle>
            <a:lvl1pPr marL="0" indent="0" algn="l" defTabSz="914400" rtl="0" eaLnBrk="1" latinLnBrk="0" hangingPunct="1">
              <a:lnSpc>
                <a:spcPct val="105000"/>
              </a:lnSpc>
              <a:spcBef>
                <a:spcPts val="0"/>
              </a:spcBef>
              <a:spcAft>
                <a:spcPts val="975"/>
              </a:spcAft>
              <a:buFont typeface="Calibri" panose="020F0502020204030204" pitchFamily="34" charset="0"/>
              <a:buChar char="﻿"/>
              <a:defRPr sz="1900" kern="1200">
                <a:solidFill>
                  <a:schemeClr val="tx1"/>
                </a:solidFill>
                <a:latin typeface="+mn-lt"/>
                <a:ea typeface="+mn-ea"/>
                <a:cs typeface="+mn-cs"/>
              </a:defRPr>
            </a:lvl1pPr>
            <a:lvl2pPr marL="0" indent="0" algn="l" defTabSz="914400" rtl="0" eaLnBrk="1" latinLnBrk="0" hangingPunct="1">
              <a:lnSpc>
                <a:spcPct val="105000"/>
              </a:lnSpc>
              <a:spcBef>
                <a:spcPts val="0"/>
              </a:spcBef>
              <a:spcAft>
                <a:spcPts val="1280"/>
              </a:spcAft>
              <a:buFont typeface="Calibri" panose="020F0502020204030204" pitchFamily="34" charset="0"/>
              <a:buChar char="﻿"/>
              <a:defRPr sz="1600" kern="1200">
                <a:solidFill>
                  <a:schemeClr val="tx1"/>
                </a:solidFill>
                <a:latin typeface="+mn-lt"/>
                <a:ea typeface="+mn-ea"/>
                <a:cs typeface="+mn-cs"/>
              </a:defRPr>
            </a:lvl2pPr>
            <a:lvl3pPr marL="144000" indent="-144000" algn="l" defTabSz="914400" rtl="0" eaLnBrk="1" latinLnBrk="0" hangingPunct="1">
              <a:lnSpc>
                <a:spcPct val="105000"/>
              </a:lnSpc>
              <a:spcBef>
                <a:spcPts val="0"/>
              </a:spcBef>
              <a:spcAft>
                <a:spcPts val="575"/>
              </a:spcAft>
              <a:buFontTx/>
              <a:buBlip>
                <a:blip r:embed="rId2"/>
              </a:buBlip>
              <a:defRPr sz="1600" kern="1200">
                <a:solidFill>
                  <a:schemeClr val="tx1"/>
                </a:solidFill>
                <a:latin typeface="+mn-lt"/>
                <a:ea typeface="+mn-ea"/>
                <a:cs typeface="+mn-cs"/>
              </a:defRPr>
            </a:lvl3pPr>
            <a:lvl4pPr marL="288000" indent="-144000" algn="l" defTabSz="914400" rtl="0" eaLnBrk="1" latinLnBrk="0" hangingPunct="1">
              <a:lnSpc>
                <a:spcPct val="105000"/>
              </a:lnSpc>
              <a:spcBef>
                <a:spcPts val="0"/>
              </a:spcBef>
              <a:spcAft>
                <a:spcPts val="575"/>
              </a:spcAft>
              <a:buFontTx/>
              <a:buBlip>
                <a:blip r:embed="rId2"/>
              </a:buBlip>
              <a:defRPr sz="1600" kern="1200">
                <a:solidFill>
                  <a:schemeClr val="tx1"/>
                </a:solidFill>
                <a:latin typeface="+mn-lt"/>
                <a:ea typeface="+mn-ea"/>
                <a:cs typeface="+mn-cs"/>
              </a:defRPr>
            </a:lvl4pPr>
            <a:lvl5pPr marL="432000" indent="-144000" algn="l" defTabSz="914400" rtl="0" eaLnBrk="1" latinLnBrk="0" hangingPunct="1">
              <a:lnSpc>
                <a:spcPct val="105000"/>
              </a:lnSpc>
              <a:spcBef>
                <a:spcPts val="0"/>
              </a:spcBef>
              <a:spcAft>
                <a:spcPts val="575"/>
              </a:spcAft>
              <a:buFontTx/>
              <a:buBlip>
                <a:blip r:embed="rId2"/>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900" dirty="0"/>
              <a:t>1. Australian Bureau of Statistics. Causes of death, 2020. Available from: </a:t>
            </a:r>
            <a:r>
              <a:rPr lang="en-GB" sz="900" dirty="0" err="1"/>
              <a:t>www.abs.gov.au</a:t>
            </a:r>
            <a:r>
              <a:rPr lang="en-GB" sz="900" dirty="0"/>
              <a:t>/Causes-of-Death. Accessed </a:t>
            </a:r>
            <a:r>
              <a:rPr lang="en-AU" sz="900" dirty="0"/>
              <a:t>January 2022</a:t>
            </a:r>
            <a:r>
              <a:rPr lang="en-GB" sz="900" dirty="0"/>
              <a:t>. 2. Stroke Foundation. No postcode untouched. Stroke in Australia in 2020. Available from: h</a:t>
            </a:r>
            <a:r>
              <a:rPr lang="en-AU" sz="900" dirty="0" err="1"/>
              <a:t>ttps</a:t>
            </a:r>
            <a:r>
              <a:rPr lang="en-AU" sz="900" dirty="0"/>
              <a:t>://</a:t>
            </a:r>
            <a:r>
              <a:rPr lang="en-AU" sz="900" dirty="0" err="1"/>
              <a:t>strokefoundation.org.au</a:t>
            </a:r>
            <a:r>
              <a:rPr lang="en-AU" sz="900" dirty="0"/>
              <a:t>/What-we-do/Research/No-postcode-untouched. Accessed January 2022</a:t>
            </a:r>
            <a:r>
              <a:rPr lang="en-GB" sz="900" dirty="0"/>
              <a:t>.</a:t>
            </a:r>
            <a:r>
              <a:rPr lang="en-AU" sz="900" dirty="0"/>
              <a:t> </a:t>
            </a:r>
            <a:r>
              <a:rPr lang="en-GB" sz="900" dirty="0"/>
              <a:t>3.</a:t>
            </a:r>
            <a:r>
              <a:rPr lang="en-US" sz="900" dirty="0"/>
              <a:t> </a:t>
            </a:r>
            <a:r>
              <a:rPr lang="en-GB" sz="900" dirty="0"/>
              <a:t>Stroke Foundation. Available at: https://</a:t>
            </a:r>
            <a:r>
              <a:rPr lang="en-GB" sz="900" dirty="0" err="1"/>
              <a:t>strokefoundation.org.au</a:t>
            </a:r>
            <a:r>
              <a:rPr lang="en-GB" sz="900" dirty="0"/>
              <a:t>/What-we-do/Prevention-programs/Position%20and%20submissions. Accessed January 2022. </a:t>
            </a:r>
            <a:r>
              <a:rPr lang="en-US" sz="900" dirty="0"/>
              <a:t>4. </a:t>
            </a:r>
            <a:r>
              <a:rPr lang="en-AU" sz="900" dirty="0"/>
              <a:t>Deloitte Access Economics. 2020. The economic impact of stroke in Australia, 2020.</a:t>
            </a:r>
          </a:p>
        </p:txBody>
      </p:sp>
      <p:sp>
        <p:nvSpPr>
          <p:cNvPr id="41" name="TextBox 40">
            <a:extLst>
              <a:ext uri="{FF2B5EF4-FFF2-40B4-BE49-F238E27FC236}">
                <a16:creationId xmlns:a16="http://schemas.microsoft.com/office/drawing/2014/main" id="{6E1A2257-9266-C74C-BC71-BFDD29B291BF}"/>
              </a:ext>
            </a:extLst>
          </p:cNvPr>
          <p:cNvSpPr txBox="1"/>
          <p:nvPr/>
        </p:nvSpPr>
        <p:spPr>
          <a:xfrm>
            <a:off x="2262971" y="2415839"/>
            <a:ext cx="594567" cy="369332"/>
          </a:xfrm>
          <a:prstGeom prst="rect">
            <a:avLst/>
          </a:prstGeom>
          <a:noFill/>
        </p:spPr>
        <p:txBody>
          <a:bodyPr wrap="square" rtlCol="0">
            <a:spAutoFit/>
          </a:bodyPr>
          <a:lstStyle/>
          <a:p>
            <a:r>
              <a:rPr lang="en-GB" dirty="0">
                <a:solidFill>
                  <a:schemeClr val="tx1">
                    <a:lumMod val="75000"/>
                    <a:lumOff val="25000"/>
                  </a:schemeClr>
                </a:solidFill>
              </a:rPr>
              <a:t>1</a:t>
            </a:r>
            <a:r>
              <a:rPr lang="en-GB" baseline="30000" dirty="0">
                <a:solidFill>
                  <a:schemeClr val="tx1">
                    <a:lumMod val="75000"/>
                    <a:lumOff val="25000"/>
                  </a:schemeClr>
                </a:solidFill>
              </a:rPr>
              <a:t>st</a:t>
            </a:r>
            <a:endParaRPr lang="en-AU" dirty="0">
              <a:solidFill>
                <a:schemeClr val="tx1">
                  <a:lumMod val="75000"/>
                  <a:lumOff val="25000"/>
                </a:schemeClr>
              </a:solidFill>
            </a:endParaRPr>
          </a:p>
        </p:txBody>
      </p:sp>
      <p:sp>
        <p:nvSpPr>
          <p:cNvPr id="42" name="TextBox 41">
            <a:extLst>
              <a:ext uri="{FF2B5EF4-FFF2-40B4-BE49-F238E27FC236}">
                <a16:creationId xmlns:a16="http://schemas.microsoft.com/office/drawing/2014/main" id="{D3518176-2706-D846-9266-816FBBE56A9A}"/>
              </a:ext>
            </a:extLst>
          </p:cNvPr>
          <p:cNvSpPr txBox="1"/>
          <p:nvPr/>
        </p:nvSpPr>
        <p:spPr>
          <a:xfrm>
            <a:off x="2262971" y="2787549"/>
            <a:ext cx="461986" cy="369332"/>
          </a:xfrm>
          <a:prstGeom prst="rect">
            <a:avLst/>
          </a:prstGeom>
          <a:noFill/>
        </p:spPr>
        <p:txBody>
          <a:bodyPr wrap="none" rtlCol="0">
            <a:spAutoFit/>
          </a:bodyPr>
          <a:lstStyle/>
          <a:p>
            <a:r>
              <a:rPr lang="en-GB" dirty="0">
                <a:solidFill>
                  <a:schemeClr val="tx1">
                    <a:lumMod val="75000"/>
                    <a:lumOff val="25000"/>
                  </a:schemeClr>
                </a:solidFill>
              </a:rPr>
              <a:t>2</a:t>
            </a:r>
            <a:r>
              <a:rPr lang="en-GB" baseline="30000" dirty="0">
                <a:solidFill>
                  <a:schemeClr val="tx1">
                    <a:lumMod val="75000"/>
                    <a:lumOff val="25000"/>
                  </a:schemeClr>
                </a:solidFill>
              </a:rPr>
              <a:t>nd</a:t>
            </a:r>
            <a:endParaRPr lang="en-AU" dirty="0">
              <a:solidFill>
                <a:schemeClr val="tx1">
                  <a:lumMod val="75000"/>
                  <a:lumOff val="25000"/>
                </a:schemeClr>
              </a:solidFill>
            </a:endParaRPr>
          </a:p>
        </p:txBody>
      </p:sp>
      <p:sp>
        <p:nvSpPr>
          <p:cNvPr id="43" name="TextBox 42">
            <a:extLst>
              <a:ext uri="{FF2B5EF4-FFF2-40B4-BE49-F238E27FC236}">
                <a16:creationId xmlns:a16="http://schemas.microsoft.com/office/drawing/2014/main" id="{2109E338-DC7A-1942-986D-5EC1BFBD070F}"/>
              </a:ext>
            </a:extLst>
          </p:cNvPr>
          <p:cNvSpPr txBox="1"/>
          <p:nvPr/>
        </p:nvSpPr>
        <p:spPr>
          <a:xfrm>
            <a:off x="2262971" y="3126943"/>
            <a:ext cx="597237" cy="400110"/>
          </a:xfrm>
          <a:prstGeom prst="rect">
            <a:avLst/>
          </a:prstGeom>
          <a:noFill/>
        </p:spPr>
        <p:txBody>
          <a:bodyPr wrap="square" rtlCol="0">
            <a:spAutoFit/>
          </a:bodyPr>
          <a:lstStyle/>
          <a:p>
            <a:r>
              <a:rPr lang="en-GB" sz="2000" b="1" dirty="0">
                <a:solidFill>
                  <a:schemeClr val="accent2"/>
                </a:solidFill>
              </a:rPr>
              <a:t>3</a:t>
            </a:r>
            <a:r>
              <a:rPr lang="en-GB" sz="2000" b="1" baseline="30000" dirty="0">
                <a:solidFill>
                  <a:schemeClr val="accent2"/>
                </a:solidFill>
              </a:rPr>
              <a:t>rd</a:t>
            </a:r>
            <a:endParaRPr lang="en-AU" sz="2000" b="1" dirty="0">
              <a:solidFill>
                <a:schemeClr val="accent2"/>
              </a:solidFill>
            </a:endParaRPr>
          </a:p>
        </p:txBody>
      </p:sp>
      <p:sp>
        <p:nvSpPr>
          <p:cNvPr id="44" name="TextBox 43">
            <a:extLst>
              <a:ext uri="{FF2B5EF4-FFF2-40B4-BE49-F238E27FC236}">
                <a16:creationId xmlns:a16="http://schemas.microsoft.com/office/drawing/2014/main" id="{9F27B470-685F-834D-9E2E-BBAAD36E72D8}"/>
              </a:ext>
            </a:extLst>
          </p:cNvPr>
          <p:cNvSpPr txBox="1"/>
          <p:nvPr/>
        </p:nvSpPr>
        <p:spPr>
          <a:xfrm>
            <a:off x="2817504" y="2476047"/>
            <a:ext cx="2219825" cy="276999"/>
          </a:xfrm>
          <a:prstGeom prst="rect">
            <a:avLst/>
          </a:prstGeom>
          <a:noFill/>
        </p:spPr>
        <p:txBody>
          <a:bodyPr wrap="square" rtlCol="0">
            <a:spAutoFit/>
          </a:bodyPr>
          <a:lstStyle/>
          <a:p>
            <a:r>
              <a:rPr lang="en-GB" sz="1200" dirty="0">
                <a:solidFill>
                  <a:schemeClr val="tx1">
                    <a:lumMod val="75000"/>
                    <a:lumOff val="25000"/>
                  </a:schemeClr>
                </a:solidFill>
              </a:rPr>
              <a:t>Ischaemic heart disease</a:t>
            </a:r>
            <a:endParaRPr lang="en-AU" sz="1200" dirty="0">
              <a:solidFill>
                <a:schemeClr val="tx1">
                  <a:lumMod val="75000"/>
                  <a:lumOff val="25000"/>
                </a:schemeClr>
              </a:solidFill>
            </a:endParaRPr>
          </a:p>
        </p:txBody>
      </p:sp>
      <p:sp>
        <p:nvSpPr>
          <p:cNvPr id="45" name="TextBox 44">
            <a:extLst>
              <a:ext uri="{FF2B5EF4-FFF2-40B4-BE49-F238E27FC236}">
                <a16:creationId xmlns:a16="http://schemas.microsoft.com/office/drawing/2014/main" id="{7188C591-D58C-7C48-B90B-1949BA407248}"/>
              </a:ext>
            </a:extLst>
          </p:cNvPr>
          <p:cNvSpPr txBox="1"/>
          <p:nvPr/>
        </p:nvSpPr>
        <p:spPr>
          <a:xfrm>
            <a:off x="2817504" y="2736431"/>
            <a:ext cx="2480075" cy="461665"/>
          </a:xfrm>
          <a:prstGeom prst="rect">
            <a:avLst/>
          </a:prstGeom>
          <a:noFill/>
        </p:spPr>
        <p:txBody>
          <a:bodyPr wrap="square" rtlCol="0">
            <a:spAutoFit/>
          </a:bodyPr>
          <a:lstStyle/>
          <a:p>
            <a:r>
              <a:rPr lang="en-GB" sz="1200" dirty="0">
                <a:solidFill>
                  <a:schemeClr val="tx1">
                    <a:lumMod val="75000"/>
                    <a:lumOff val="25000"/>
                  </a:schemeClr>
                </a:solidFill>
              </a:rPr>
              <a:t>Dementia, including vascular dementia and Alzheimer’s</a:t>
            </a:r>
            <a:endParaRPr lang="en-AU" sz="1200" dirty="0">
              <a:solidFill>
                <a:schemeClr val="tx1">
                  <a:lumMod val="75000"/>
                  <a:lumOff val="25000"/>
                </a:schemeClr>
              </a:solidFill>
            </a:endParaRPr>
          </a:p>
        </p:txBody>
      </p:sp>
      <p:sp>
        <p:nvSpPr>
          <p:cNvPr id="46" name="TextBox 45">
            <a:extLst>
              <a:ext uri="{FF2B5EF4-FFF2-40B4-BE49-F238E27FC236}">
                <a16:creationId xmlns:a16="http://schemas.microsoft.com/office/drawing/2014/main" id="{29A641A7-ACD5-0549-B3A6-349B18942476}"/>
              </a:ext>
            </a:extLst>
          </p:cNvPr>
          <p:cNvSpPr txBox="1"/>
          <p:nvPr/>
        </p:nvSpPr>
        <p:spPr>
          <a:xfrm>
            <a:off x="2817504" y="3198395"/>
            <a:ext cx="2532105" cy="307777"/>
          </a:xfrm>
          <a:prstGeom prst="rect">
            <a:avLst/>
          </a:prstGeom>
          <a:noFill/>
        </p:spPr>
        <p:txBody>
          <a:bodyPr wrap="square" rtlCol="0">
            <a:spAutoFit/>
          </a:bodyPr>
          <a:lstStyle/>
          <a:p>
            <a:r>
              <a:rPr lang="en-GB" sz="1400" b="1" dirty="0">
                <a:solidFill>
                  <a:schemeClr val="accent2"/>
                </a:solidFill>
              </a:rPr>
              <a:t>Cerebrovascular disease</a:t>
            </a:r>
            <a:endParaRPr lang="en-AU" sz="1400" b="1" dirty="0">
              <a:solidFill>
                <a:schemeClr val="accent2"/>
              </a:solidFill>
            </a:endParaRPr>
          </a:p>
        </p:txBody>
      </p:sp>
      <p:pic>
        <p:nvPicPr>
          <p:cNvPr id="4" name="Picture 3" descr="Icon&#10;&#10;Description automatically generated">
            <a:extLst>
              <a:ext uri="{FF2B5EF4-FFF2-40B4-BE49-F238E27FC236}">
                <a16:creationId xmlns:a16="http://schemas.microsoft.com/office/drawing/2014/main" id="{3DC43A1C-24C6-5147-A38A-7473EA0768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174" y="2303053"/>
            <a:ext cx="1211957" cy="1211957"/>
          </a:xfrm>
          <a:prstGeom prst="rect">
            <a:avLst/>
          </a:prstGeom>
        </p:spPr>
      </p:pic>
      <p:pic>
        <p:nvPicPr>
          <p:cNvPr id="10" name="Picture 9">
            <a:extLst>
              <a:ext uri="{FF2B5EF4-FFF2-40B4-BE49-F238E27FC236}">
                <a16:creationId xmlns:a16="http://schemas.microsoft.com/office/drawing/2014/main" id="{4B4E59FC-895A-F84F-936E-4352F2210A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192534" y="4992018"/>
            <a:ext cx="337898" cy="850900"/>
          </a:xfrm>
          <a:prstGeom prst="rect">
            <a:avLst/>
          </a:prstGeom>
        </p:spPr>
      </p:pic>
      <p:pic>
        <p:nvPicPr>
          <p:cNvPr id="14" name="Picture 13">
            <a:extLst>
              <a:ext uri="{FF2B5EF4-FFF2-40B4-BE49-F238E27FC236}">
                <a16:creationId xmlns:a16="http://schemas.microsoft.com/office/drawing/2014/main" id="{7C720EEC-2F1C-F24C-884B-F9E46DF974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923824" y="5024580"/>
            <a:ext cx="360424" cy="850900"/>
          </a:xfrm>
          <a:prstGeom prst="rect">
            <a:avLst/>
          </a:prstGeom>
        </p:spPr>
      </p:pic>
      <p:pic>
        <p:nvPicPr>
          <p:cNvPr id="17" name="Picture 16">
            <a:extLst>
              <a:ext uri="{FF2B5EF4-FFF2-40B4-BE49-F238E27FC236}">
                <a16:creationId xmlns:a16="http://schemas.microsoft.com/office/drawing/2014/main" id="{25A3087D-9CBA-6944-9E89-C0681ECB90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706094" y="4955907"/>
            <a:ext cx="349161" cy="889000"/>
          </a:xfrm>
          <a:prstGeom prst="rect">
            <a:avLst/>
          </a:prstGeom>
        </p:spPr>
      </p:pic>
      <p:sp>
        <p:nvSpPr>
          <p:cNvPr id="34" name="Rectangle 33">
            <a:extLst>
              <a:ext uri="{FF2B5EF4-FFF2-40B4-BE49-F238E27FC236}">
                <a16:creationId xmlns:a16="http://schemas.microsoft.com/office/drawing/2014/main" id="{06C8B0D5-BA0E-0E49-B5A5-172D7AA70B51}"/>
              </a:ext>
            </a:extLst>
          </p:cNvPr>
          <p:cNvSpPr/>
          <p:nvPr/>
        </p:nvSpPr>
        <p:spPr>
          <a:xfrm>
            <a:off x="7770579" y="2810161"/>
            <a:ext cx="264994" cy="4509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lumMod val="75000"/>
                    <a:lumOff val="25000"/>
                  </a:schemeClr>
                </a:solidFill>
                <a:latin typeface="Courier New" panose="02070309020205020404" pitchFamily="49" charset="0"/>
                <a:cs typeface="Courier New" panose="02070309020205020404" pitchFamily="49" charset="0"/>
              </a:rPr>
              <a:t>&gt;</a:t>
            </a:r>
            <a:endParaRPr lang="en-AU" sz="2400" b="1" dirty="0">
              <a:solidFill>
                <a:schemeClr val="tx1">
                  <a:lumMod val="75000"/>
                  <a:lumOff val="25000"/>
                </a:schemeClr>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5089279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36FA33-EA7B-8E4B-A771-916C4C36BB74}"/>
              </a:ext>
            </a:extLst>
          </p:cNvPr>
          <p:cNvSpPr/>
          <p:nvPr/>
        </p:nvSpPr>
        <p:spPr>
          <a:xfrm>
            <a:off x="1225296" y="2157984"/>
            <a:ext cx="3200400" cy="4023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D40A407-5F2E-E244-A9C2-66DF42E6F5DA}"/>
              </a:ext>
            </a:extLst>
          </p:cNvPr>
          <p:cNvSpPr>
            <a:spLocks noGrp="1"/>
          </p:cNvSpPr>
          <p:nvPr>
            <p:ph type="title"/>
          </p:nvPr>
        </p:nvSpPr>
        <p:spPr>
          <a:xfrm>
            <a:off x="1453316" y="761635"/>
            <a:ext cx="7794288" cy="1321486"/>
          </a:xfrm>
        </p:spPr>
        <p:txBody>
          <a:bodyPr/>
          <a:lstStyle/>
          <a:p>
            <a:r>
              <a:rPr lang="en-GB" sz="4000" dirty="0"/>
              <a:t>What if…</a:t>
            </a:r>
            <a:br>
              <a:rPr lang="en-GB" sz="4000" dirty="0"/>
            </a:br>
            <a:r>
              <a:rPr lang="en-US" sz="1800" dirty="0">
                <a:solidFill>
                  <a:schemeClr val="accent1">
                    <a:lumMod val="75000"/>
                  </a:schemeClr>
                </a:solidFill>
              </a:rPr>
              <a:t>David was 82 years old, living in aged care, and had atrial fibrillation. How would your proposed management differ?</a:t>
            </a:r>
            <a:br>
              <a:rPr lang="en-AU" sz="1800" dirty="0"/>
            </a:br>
            <a:endParaRPr lang="en-AU" sz="1400" dirty="0">
              <a:solidFill>
                <a:schemeClr val="accent1">
                  <a:lumMod val="75000"/>
                </a:schemeClr>
              </a:solidFill>
            </a:endParaRPr>
          </a:p>
        </p:txBody>
      </p:sp>
      <p:sp>
        <p:nvSpPr>
          <p:cNvPr id="8" name="TextBox 7">
            <a:extLst>
              <a:ext uri="{FF2B5EF4-FFF2-40B4-BE49-F238E27FC236}">
                <a16:creationId xmlns:a16="http://schemas.microsoft.com/office/drawing/2014/main" id="{B1B3E9E1-64EC-E549-A8DB-F8F2A0C4DED3}"/>
              </a:ext>
            </a:extLst>
          </p:cNvPr>
          <p:cNvSpPr txBox="1"/>
          <p:nvPr/>
        </p:nvSpPr>
        <p:spPr>
          <a:xfrm>
            <a:off x="10600368" y="1661833"/>
            <a:ext cx="2807797" cy="338554"/>
          </a:xfrm>
          <a:prstGeom prst="rect">
            <a:avLst/>
          </a:prstGeom>
          <a:noFill/>
        </p:spPr>
        <p:txBody>
          <a:bodyPr wrap="square" rtlCol="0">
            <a:spAutoFit/>
          </a:bodyPr>
          <a:lstStyle/>
          <a:p>
            <a:r>
              <a:rPr lang="en-GB" sz="1600" dirty="0">
                <a:latin typeface="+mj-lt"/>
              </a:rPr>
              <a:t>DAVID</a:t>
            </a:r>
          </a:p>
        </p:txBody>
      </p:sp>
      <p:sp>
        <p:nvSpPr>
          <p:cNvPr id="15" name="Title 4">
            <a:extLst>
              <a:ext uri="{FF2B5EF4-FFF2-40B4-BE49-F238E27FC236}">
                <a16:creationId xmlns:a16="http://schemas.microsoft.com/office/drawing/2014/main" id="{DEA90C5C-21ED-C247-A493-654CA3803F4B}"/>
              </a:ext>
            </a:extLst>
          </p:cNvPr>
          <p:cNvSpPr txBox="1">
            <a:spLocks/>
          </p:cNvSpPr>
          <p:nvPr/>
        </p:nvSpPr>
        <p:spPr>
          <a:xfrm>
            <a:off x="193076" y="2359152"/>
            <a:ext cx="2999232" cy="43021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000" b="1" kern="1200" baseline="0">
                <a:solidFill>
                  <a:schemeClr val="accent1"/>
                </a:solidFill>
                <a:latin typeface="+mj-lt"/>
                <a:ea typeface="+mj-ea"/>
                <a:cs typeface="+mj-cs"/>
              </a:defRPr>
            </a:lvl1pPr>
          </a:lstStyle>
          <a:p>
            <a:r>
              <a:rPr lang="en-GB" sz="2800" dirty="0"/>
              <a:t>Hypothetical 2</a:t>
            </a:r>
            <a:endParaRPr lang="en-AU" sz="2800" dirty="0"/>
          </a:p>
        </p:txBody>
      </p:sp>
      <p:sp>
        <p:nvSpPr>
          <p:cNvPr id="18" name="Rectangle 17">
            <a:extLst>
              <a:ext uri="{FF2B5EF4-FFF2-40B4-BE49-F238E27FC236}">
                <a16:creationId xmlns:a16="http://schemas.microsoft.com/office/drawing/2014/main" id="{C30B4B6F-9CC3-8043-9B99-99FE7C8C29BC}"/>
              </a:ext>
            </a:extLst>
          </p:cNvPr>
          <p:cNvSpPr/>
          <p:nvPr/>
        </p:nvSpPr>
        <p:spPr>
          <a:xfrm>
            <a:off x="2966611" y="2337162"/>
            <a:ext cx="4066911" cy="1623521"/>
          </a:xfrm>
          <a:prstGeom prst="rect">
            <a:avLst/>
          </a:prstGeom>
        </p:spPr>
        <p:txBody>
          <a:bodyPr wrap="square">
            <a:spAutoFit/>
          </a:bodyPr>
          <a:lstStyle/>
          <a:p>
            <a:pPr>
              <a:spcBef>
                <a:spcPts val="300"/>
              </a:spcBef>
            </a:pPr>
            <a:r>
              <a:rPr lang="en-US" sz="2000" b="1" dirty="0">
                <a:solidFill>
                  <a:schemeClr val="accent2"/>
                </a:solidFill>
              </a:rPr>
              <a:t>LIFESTYLE</a:t>
            </a:r>
          </a:p>
          <a:p>
            <a:pPr>
              <a:spcBef>
                <a:spcPts val="300"/>
              </a:spcBef>
            </a:pPr>
            <a:r>
              <a:rPr lang="en-US" b="1" dirty="0"/>
              <a:t>Tobacco use</a:t>
            </a:r>
            <a:r>
              <a:rPr lang="en-US" dirty="0"/>
              <a:t>: Non-smoker </a:t>
            </a:r>
            <a:br>
              <a:rPr lang="en-US" dirty="0"/>
            </a:br>
            <a:r>
              <a:rPr lang="en-US" b="1" dirty="0"/>
              <a:t>Alcohol</a:t>
            </a:r>
            <a:r>
              <a:rPr lang="en-US" dirty="0"/>
              <a:t>: Rarely drinks</a:t>
            </a:r>
          </a:p>
          <a:p>
            <a:pPr>
              <a:spcBef>
                <a:spcPts val="300"/>
              </a:spcBef>
            </a:pPr>
            <a:r>
              <a:rPr lang="en-US" b="1" dirty="0"/>
              <a:t>Physical activity: </a:t>
            </a:r>
            <a:r>
              <a:rPr lang="en-US" dirty="0"/>
              <a:t>Limited</a:t>
            </a:r>
          </a:p>
          <a:p>
            <a:pPr>
              <a:spcBef>
                <a:spcPts val="300"/>
              </a:spcBef>
            </a:pPr>
            <a:r>
              <a:rPr lang="en-US" b="1" dirty="0"/>
              <a:t>Diet: </a:t>
            </a:r>
            <a:r>
              <a:rPr lang="en-US" dirty="0"/>
              <a:t>Reasonably well-balanced diet</a:t>
            </a:r>
            <a:endParaRPr lang="en-US" sz="2000" dirty="0"/>
          </a:p>
        </p:txBody>
      </p:sp>
      <p:sp>
        <p:nvSpPr>
          <p:cNvPr id="19" name="Rectangle 18">
            <a:extLst>
              <a:ext uri="{FF2B5EF4-FFF2-40B4-BE49-F238E27FC236}">
                <a16:creationId xmlns:a16="http://schemas.microsoft.com/office/drawing/2014/main" id="{69CAC8A2-0154-AA46-BE94-210751C7EE5B}"/>
              </a:ext>
            </a:extLst>
          </p:cNvPr>
          <p:cNvSpPr/>
          <p:nvPr/>
        </p:nvSpPr>
        <p:spPr>
          <a:xfrm>
            <a:off x="7096150" y="2336568"/>
            <a:ext cx="3707229" cy="1977464"/>
          </a:xfrm>
          <a:prstGeom prst="rect">
            <a:avLst/>
          </a:prstGeom>
        </p:spPr>
        <p:txBody>
          <a:bodyPr wrap="square">
            <a:spAutoFit/>
          </a:bodyPr>
          <a:lstStyle/>
          <a:p>
            <a:pPr>
              <a:spcBef>
                <a:spcPts val="300"/>
              </a:spcBef>
            </a:pPr>
            <a:r>
              <a:rPr lang="en-US" sz="2000" b="1" dirty="0">
                <a:solidFill>
                  <a:schemeClr val="accent2"/>
                </a:solidFill>
              </a:rPr>
              <a:t>EXAMINATION</a:t>
            </a:r>
          </a:p>
          <a:p>
            <a:pPr>
              <a:spcBef>
                <a:spcPts val="300"/>
              </a:spcBef>
            </a:pPr>
            <a:r>
              <a:rPr lang="en-US" b="1" dirty="0"/>
              <a:t>Blood pressure</a:t>
            </a:r>
            <a:r>
              <a:rPr lang="en-US" dirty="0"/>
              <a:t>: 160/100 mmHg </a:t>
            </a:r>
          </a:p>
          <a:p>
            <a:pPr>
              <a:spcBef>
                <a:spcPts val="300"/>
              </a:spcBef>
            </a:pPr>
            <a:r>
              <a:rPr lang="en-US" b="1" dirty="0"/>
              <a:t>Pulse</a:t>
            </a:r>
            <a:r>
              <a:rPr lang="en-US" dirty="0"/>
              <a:t>: 78 </a:t>
            </a:r>
            <a:r>
              <a:rPr lang="en-US" dirty="0" err="1"/>
              <a:t>bpm</a:t>
            </a:r>
            <a:r>
              <a:rPr lang="en-US" dirty="0"/>
              <a:t>, regular</a:t>
            </a:r>
          </a:p>
          <a:p>
            <a:pPr>
              <a:spcBef>
                <a:spcPts val="300"/>
              </a:spcBef>
            </a:pPr>
            <a:r>
              <a:rPr lang="en-US" b="1" dirty="0"/>
              <a:t>BMI: </a:t>
            </a:r>
            <a:r>
              <a:rPr lang="en-US" dirty="0"/>
              <a:t>27 kg/m</a:t>
            </a:r>
            <a:r>
              <a:rPr lang="en-US" baseline="30000" dirty="0"/>
              <a:t>2</a:t>
            </a:r>
          </a:p>
          <a:p>
            <a:pPr>
              <a:spcBef>
                <a:spcPts val="300"/>
              </a:spcBef>
            </a:pPr>
            <a:r>
              <a:rPr lang="en-US" b="1" dirty="0"/>
              <a:t>Waist-to-hip ratio: </a:t>
            </a:r>
            <a:r>
              <a:rPr lang="en-US" dirty="0"/>
              <a:t>0.90</a:t>
            </a:r>
          </a:p>
          <a:p>
            <a:pPr>
              <a:spcBef>
                <a:spcPts val="300"/>
              </a:spcBef>
            </a:pPr>
            <a:r>
              <a:rPr lang="en-US" b="1" dirty="0"/>
              <a:t>Proteinuria</a:t>
            </a:r>
            <a:r>
              <a:rPr lang="en-US" dirty="0"/>
              <a:t>: none</a:t>
            </a:r>
          </a:p>
        </p:txBody>
      </p:sp>
      <p:sp>
        <p:nvSpPr>
          <p:cNvPr id="20" name="Rectangle 19">
            <a:extLst>
              <a:ext uri="{FF2B5EF4-FFF2-40B4-BE49-F238E27FC236}">
                <a16:creationId xmlns:a16="http://schemas.microsoft.com/office/drawing/2014/main" id="{CA8F9301-B300-C743-8B65-9C24F8383816}"/>
              </a:ext>
            </a:extLst>
          </p:cNvPr>
          <p:cNvSpPr/>
          <p:nvPr/>
        </p:nvSpPr>
        <p:spPr>
          <a:xfrm>
            <a:off x="2966611" y="4161851"/>
            <a:ext cx="3612801" cy="1892826"/>
          </a:xfrm>
          <a:prstGeom prst="rect">
            <a:avLst/>
          </a:prstGeom>
        </p:spPr>
        <p:txBody>
          <a:bodyPr wrap="square">
            <a:spAutoFit/>
          </a:bodyPr>
          <a:lstStyle/>
          <a:p>
            <a:pPr>
              <a:spcBef>
                <a:spcPts val="300"/>
              </a:spcBef>
            </a:pPr>
            <a:r>
              <a:rPr lang="en-US" sz="2000" b="1" dirty="0">
                <a:solidFill>
                  <a:schemeClr val="accent2"/>
                </a:solidFill>
              </a:rPr>
              <a:t>PATHOLOGY</a:t>
            </a:r>
          </a:p>
          <a:p>
            <a:pPr>
              <a:spcBef>
                <a:spcPts val="300"/>
              </a:spcBef>
            </a:pPr>
            <a:r>
              <a:rPr lang="en-US" b="1" dirty="0"/>
              <a:t>Cholesterol</a:t>
            </a:r>
            <a:r>
              <a:rPr lang="en-US" dirty="0"/>
              <a:t>: </a:t>
            </a:r>
          </a:p>
          <a:p>
            <a:pPr lvl="1">
              <a:spcBef>
                <a:spcPts val="300"/>
              </a:spcBef>
            </a:pPr>
            <a:r>
              <a:rPr lang="en-US" dirty="0"/>
              <a:t>Total	6.6 mmol/L</a:t>
            </a:r>
            <a:br>
              <a:rPr lang="en-US" dirty="0"/>
            </a:br>
            <a:r>
              <a:rPr lang="en-US" dirty="0"/>
              <a:t>LDL-C	4.2 mmol/L</a:t>
            </a:r>
            <a:br>
              <a:rPr lang="en-US" dirty="0"/>
            </a:br>
            <a:r>
              <a:rPr lang="en-US" dirty="0"/>
              <a:t>HDL-C	1.1 mmol/L</a:t>
            </a:r>
            <a:br>
              <a:rPr lang="en-US" dirty="0"/>
            </a:br>
            <a:r>
              <a:rPr lang="en-US" dirty="0"/>
              <a:t>TG		2.8 mmol</a:t>
            </a:r>
            <a:r>
              <a:rPr lang="en-US" sz="2000" dirty="0"/>
              <a:t>/L</a:t>
            </a:r>
          </a:p>
        </p:txBody>
      </p:sp>
      <p:sp>
        <p:nvSpPr>
          <p:cNvPr id="21" name="Rectangle 20">
            <a:extLst>
              <a:ext uri="{FF2B5EF4-FFF2-40B4-BE49-F238E27FC236}">
                <a16:creationId xmlns:a16="http://schemas.microsoft.com/office/drawing/2014/main" id="{F5CFAA2D-645D-424B-8C12-BE52605439EC}"/>
              </a:ext>
            </a:extLst>
          </p:cNvPr>
          <p:cNvSpPr/>
          <p:nvPr/>
        </p:nvSpPr>
        <p:spPr>
          <a:xfrm>
            <a:off x="7096149" y="4434260"/>
            <a:ext cx="4597867" cy="1623521"/>
          </a:xfrm>
          <a:prstGeom prst="rect">
            <a:avLst/>
          </a:prstGeom>
        </p:spPr>
        <p:txBody>
          <a:bodyPr wrap="square">
            <a:spAutoFit/>
          </a:bodyPr>
          <a:lstStyle/>
          <a:p>
            <a:pPr>
              <a:spcBef>
                <a:spcPts val="300"/>
              </a:spcBef>
            </a:pPr>
            <a:r>
              <a:rPr lang="en-US" sz="2000" b="1" dirty="0">
                <a:solidFill>
                  <a:schemeClr val="accent2"/>
                </a:solidFill>
              </a:rPr>
              <a:t>HISTORY</a:t>
            </a:r>
            <a:br>
              <a:rPr lang="en-US" sz="1600" b="1" dirty="0">
                <a:solidFill>
                  <a:srgbClr val="06357A"/>
                </a:solidFill>
              </a:rPr>
            </a:br>
            <a:r>
              <a:rPr lang="en-US" b="1" dirty="0"/>
              <a:t>Atrial fibrillation diagnosed 20 years ago</a:t>
            </a:r>
          </a:p>
          <a:p>
            <a:pPr lvl="1">
              <a:spcBef>
                <a:spcPts val="300"/>
              </a:spcBef>
            </a:pPr>
            <a:r>
              <a:rPr lang="en-US" dirty="0"/>
              <a:t>Managed with dabigatran and sotalol</a:t>
            </a:r>
          </a:p>
          <a:p>
            <a:pPr>
              <a:spcBef>
                <a:spcPts val="300"/>
              </a:spcBef>
            </a:pPr>
            <a:r>
              <a:rPr lang="en-US" b="1" dirty="0"/>
              <a:t>Kidney function</a:t>
            </a:r>
            <a:r>
              <a:rPr lang="en-US" dirty="0"/>
              <a:t>: eGFR 65 mL/min/1.73m</a:t>
            </a:r>
            <a:r>
              <a:rPr lang="en-US" baseline="30000" dirty="0"/>
              <a:t>2</a:t>
            </a:r>
            <a:r>
              <a:rPr lang="en-US" dirty="0"/>
              <a:t> </a:t>
            </a:r>
          </a:p>
          <a:p>
            <a:pPr>
              <a:spcBef>
                <a:spcPts val="300"/>
              </a:spcBef>
            </a:pPr>
            <a:r>
              <a:rPr lang="en-US" b="1" dirty="0"/>
              <a:t>Liver function</a:t>
            </a:r>
            <a:r>
              <a:rPr lang="en-US" dirty="0"/>
              <a:t>: Normal</a:t>
            </a:r>
          </a:p>
        </p:txBody>
      </p:sp>
      <p:sp>
        <p:nvSpPr>
          <p:cNvPr id="14" name="Slide Number Placeholder 4">
            <a:extLst>
              <a:ext uri="{FF2B5EF4-FFF2-40B4-BE49-F238E27FC236}">
                <a16:creationId xmlns:a16="http://schemas.microsoft.com/office/drawing/2014/main" id="{46BA1B51-8215-714C-A34B-52C267954C41}"/>
              </a:ext>
            </a:extLst>
          </p:cNvPr>
          <p:cNvSpPr>
            <a:spLocks noGrp="1"/>
          </p:cNvSpPr>
          <p:nvPr>
            <p:ph type="sldNum" sz="quarter" idx="12"/>
          </p:nvPr>
        </p:nvSpPr>
        <p:spPr>
          <a:xfrm>
            <a:off x="0" y="6573521"/>
            <a:ext cx="548640" cy="254000"/>
          </a:xfrm>
        </p:spPr>
        <p:txBody>
          <a:bodyPr/>
          <a:lstStyle/>
          <a:p>
            <a:fld id="{94BD25F3-487B-4155-B89E-4C647BBB8B21}" type="slidenum">
              <a:rPr lang="en-AU" smtClean="0"/>
              <a:t>50</a:t>
            </a:fld>
            <a:endParaRPr lang="en-AU"/>
          </a:p>
        </p:txBody>
      </p:sp>
      <p:sp>
        <p:nvSpPr>
          <p:cNvPr id="23" name="TextBox 22">
            <a:extLst>
              <a:ext uri="{FF2B5EF4-FFF2-40B4-BE49-F238E27FC236}">
                <a16:creationId xmlns:a16="http://schemas.microsoft.com/office/drawing/2014/main" id="{3CCE179E-C42E-0C4A-87E7-19CB4722129A}"/>
              </a:ext>
            </a:extLst>
          </p:cNvPr>
          <p:cNvSpPr txBox="1"/>
          <p:nvPr/>
        </p:nvSpPr>
        <p:spPr>
          <a:xfrm>
            <a:off x="189191" y="2814524"/>
            <a:ext cx="2528251" cy="3139321"/>
          </a:xfrm>
          <a:prstGeom prst="rect">
            <a:avLst/>
          </a:prstGeom>
          <a:solidFill>
            <a:schemeClr val="accent2">
              <a:lumMod val="20000"/>
              <a:lumOff val="80000"/>
            </a:schemeClr>
          </a:solidFill>
        </p:spPr>
        <p:txBody>
          <a:bodyPr wrap="square" rtlCol="0">
            <a:spAutoFit/>
          </a:bodyPr>
          <a:lstStyle/>
          <a:p>
            <a:pPr algn="ctr"/>
            <a:r>
              <a:rPr lang="en-GB" dirty="0"/>
              <a:t>Please consider how your management of David would change in this case scenario</a:t>
            </a:r>
          </a:p>
          <a:p>
            <a:pPr algn="ctr"/>
            <a:endParaRPr lang="en-GB" dirty="0"/>
          </a:p>
          <a:p>
            <a:pPr algn="ctr"/>
            <a:r>
              <a:rPr lang="en-GB" dirty="0"/>
              <a:t>Note down your reflections as these case scenarios will be revisited in the next module</a:t>
            </a:r>
          </a:p>
          <a:p>
            <a:pPr algn="ctr"/>
            <a:endParaRPr lang="en-GB" dirty="0"/>
          </a:p>
        </p:txBody>
      </p:sp>
      <p:pic>
        <p:nvPicPr>
          <p:cNvPr id="13" name="Picture 12" descr="A person wearing glasses&#10;&#10;Description automatically generated with medium confidence">
            <a:extLst>
              <a:ext uri="{FF2B5EF4-FFF2-40B4-BE49-F238E27FC236}">
                <a16:creationId xmlns:a16="http://schemas.microsoft.com/office/drawing/2014/main" id="{893FA11F-D450-3F41-B95A-24B545EBFCB1}"/>
              </a:ext>
            </a:extLst>
          </p:cNvPr>
          <p:cNvPicPr>
            <a:picLocks noChangeAspect="1"/>
          </p:cNvPicPr>
          <p:nvPr/>
        </p:nvPicPr>
        <p:blipFill rotWithShape="1">
          <a:blip r:embed="rId2">
            <a:extLst>
              <a:ext uri="{28A0092B-C50C-407E-A947-70E740481C1C}">
                <a14:useLocalDpi xmlns:a14="http://schemas.microsoft.com/office/drawing/2010/main" val="0"/>
              </a:ext>
            </a:extLst>
          </a:blip>
          <a:srcRect l="20763"/>
          <a:stretch/>
        </p:blipFill>
        <p:spPr>
          <a:xfrm>
            <a:off x="10518602" y="-21386"/>
            <a:ext cx="1673398" cy="1407928"/>
          </a:xfrm>
          <a:prstGeom prst="rect">
            <a:avLst/>
          </a:prstGeom>
        </p:spPr>
      </p:pic>
    </p:spTree>
    <p:extLst>
      <p:ext uri="{BB962C8B-B14F-4D97-AF65-F5344CB8AC3E}">
        <p14:creationId xmlns:p14="http://schemas.microsoft.com/office/powerpoint/2010/main" val="15371942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36FA33-EA7B-8E4B-A771-916C4C36BB74}"/>
              </a:ext>
            </a:extLst>
          </p:cNvPr>
          <p:cNvSpPr/>
          <p:nvPr/>
        </p:nvSpPr>
        <p:spPr>
          <a:xfrm>
            <a:off x="1225296" y="2157984"/>
            <a:ext cx="3200400" cy="4023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D40A407-5F2E-E244-A9C2-66DF42E6F5DA}"/>
              </a:ext>
            </a:extLst>
          </p:cNvPr>
          <p:cNvSpPr>
            <a:spLocks noGrp="1"/>
          </p:cNvSpPr>
          <p:nvPr>
            <p:ph type="title"/>
          </p:nvPr>
        </p:nvSpPr>
        <p:spPr>
          <a:xfrm>
            <a:off x="1453315" y="729906"/>
            <a:ext cx="8011501" cy="1321486"/>
          </a:xfrm>
        </p:spPr>
        <p:txBody>
          <a:bodyPr/>
          <a:lstStyle/>
          <a:p>
            <a:r>
              <a:rPr lang="en-GB" sz="4000" dirty="0"/>
              <a:t>What if…</a:t>
            </a:r>
            <a:br>
              <a:rPr lang="en-GB" sz="4000" dirty="0"/>
            </a:br>
            <a:r>
              <a:rPr lang="en-US" sz="1800" dirty="0">
                <a:solidFill>
                  <a:schemeClr val="accent1">
                    <a:lumMod val="75000"/>
                  </a:schemeClr>
                </a:solidFill>
              </a:rPr>
              <a:t>David was obese and had obstructive sleep </a:t>
            </a:r>
            <a:r>
              <a:rPr lang="en-US" sz="1800" dirty="0" err="1">
                <a:solidFill>
                  <a:schemeClr val="accent1">
                    <a:lumMod val="75000"/>
                  </a:schemeClr>
                </a:solidFill>
              </a:rPr>
              <a:t>apnoea</a:t>
            </a:r>
            <a:r>
              <a:rPr lang="en-US" sz="1800" dirty="0">
                <a:solidFill>
                  <a:schemeClr val="accent1">
                    <a:lumMod val="75000"/>
                  </a:schemeClr>
                </a:solidFill>
              </a:rPr>
              <a:t>, type 2 diabetes and chronic kidney disease. How would your proposed management differ?</a:t>
            </a:r>
            <a:br>
              <a:rPr lang="en-AU" sz="1800" dirty="0"/>
            </a:br>
            <a:br>
              <a:rPr lang="en-AU" sz="1800" dirty="0"/>
            </a:br>
            <a:endParaRPr lang="en-AU" sz="1400" dirty="0">
              <a:solidFill>
                <a:schemeClr val="accent1">
                  <a:lumMod val="75000"/>
                </a:schemeClr>
              </a:solidFill>
            </a:endParaRPr>
          </a:p>
        </p:txBody>
      </p:sp>
      <p:sp>
        <p:nvSpPr>
          <p:cNvPr id="8" name="TextBox 7">
            <a:extLst>
              <a:ext uri="{FF2B5EF4-FFF2-40B4-BE49-F238E27FC236}">
                <a16:creationId xmlns:a16="http://schemas.microsoft.com/office/drawing/2014/main" id="{B1B3E9E1-64EC-E549-A8DB-F8F2A0C4DED3}"/>
              </a:ext>
            </a:extLst>
          </p:cNvPr>
          <p:cNvSpPr txBox="1"/>
          <p:nvPr/>
        </p:nvSpPr>
        <p:spPr>
          <a:xfrm>
            <a:off x="10600368" y="1661833"/>
            <a:ext cx="2807797" cy="553998"/>
          </a:xfrm>
          <a:prstGeom prst="rect">
            <a:avLst/>
          </a:prstGeom>
          <a:noFill/>
        </p:spPr>
        <p:txBody>
          <a:bodyPr wrap="square" rtlCol="0">
            <a:spAutoFit/>
          </a:bodyPr>
          <a:lstStyle/>
          <a:p>
            <a:r>
              <a:rPr lang="en-GB" sz="1600" dirty="0">
                <a:latin typeface="+mj-lt"/>
              </a:rPr>
              <a:t>DAVID</a:t>
            </a:r>
          </a:p>
          <a:p>
            <a:r>
              <a:rPr lang="en-GB" sz="1400" dirty="0">
                <a:latin typeface="+mj-lt"/>
              </a:rPr>
              <a:t>62 years old</a:t>
            </a:r>
            <a:endParaRPr lang="en-AU" sz="1400" dirty="0">
              <a:latin typeface="+mj-lt"/>
            </a:endParaRPr>
          </a:p>
        </p:txBody>
      </p:sp>
      <p:sp>
        <p:nvSpPr>
          <p:cNvPr id="15" name="Title 4">
            <a:extLst>
              <a:ext uri="{FF2B5EF4-FFF2-40B4-BE49-F238E27FC236}">
                <a16:creationId xmlns:a16="http://schemas.microsoft.com/office/drawing/2014/main" id="{DEA90C5C-21ED-C247-A493-654CA3803F4B}"/>
              </a:ext>
            </a:extLst>
          </p:cNvPr>
          <p:cNvSpPr txBox="1">
            <a:spLocks/>
          </p:cNvSpPr>
          <p:nvPr/>
        </p:nvSpPr>
        <p:spPr>
          <a:xfrm>
            <a:off x="274320" y="2361674"/>
            <a:ext cx="2999232" cy="43021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000" b="1" kern="1200" baseline="0">
                <a:solidFill>
                  <a:schemeClr val="accent1"/>
                </a:solidFill>
                <a:latin typeface="+mj-lt"/>
                <a:ea typeface="+mj-ea"/>
                <a:cs typeface="+mj-cs"/>
              </a:defRPr>
            </a:lvl1pPr>
          </a:lstStyle>
          <a:p>
            <a:r>
              <a:rPr lang="en-GB" sz="2800" dirty="0"/>
              <a:t>Hypothetical 3</a:t>
            </a:r>
            <a:endParaRPr lang="en-AU" sz="2800" dirty="0"/>
          </a:p>
        </p:txBody>
      </p:sp>
      <p:sp>
        <p:nvSpPr>
          <p:cNvPr id="18" name="Rectangle 17">
            <a:extLst>
              <a:ext uri="{FF2B5EF4-FFF2-40B4-BE49-F238E27FC236}">
                <a16:creationId xmlns:a16="http://schemas.microsoft.com/office/drawing/2014/main" id="{C30B4B6F-9CC3-8043-9B99-99FE7C8C29BC}"/>
              </a:ext>
            </a:extLst>
          </p:cNvPr>
          <p:cNvSpPr/>
          <p:nvPr/>
        </p:nvSpPr>
        <p:spPr>
          <a:xfrm>
            <a:off x="3000270" y="2347696"/>
            <a:ext cx="4265737" cy="2523768"/>
          </a:xfrm>
          <a:prstGeom prst="rect">
            <a:avLst/>
          </a:prstGeom>
        </p:spPr>
        <p:txBody>
          <a:bodyPr wrap="square">
            <a:spAutoFit/>
          </a:bodyPr>
          <a:lstStyle/>
          <a:p>
            <a:pPr>
              <a:spcBef>
                <a:spcPts val="300"/>
              </a:spcBef>
            </a:pPr>
            <a:r>
              <a:rPr lang="en-US" sz="2000" b="1" dirty="0">
                <a:solidFill>
                  <a:schemeClr val="accent2"/>
                </a:solidFill>
              </a:rPr>
              <a:t>LIFESTYLE</a:t>
            </a:r>
          </a:p>
          <a:p>
            <a:pPr>
              <a:spcBef>
                <a:spcPts val="300"/>
              </a:spcBef>
            </a:pPr>
            <a:r>
              <a:rPr lang="en-US" sz="1600" b="1" dirty="0"/>
              <a:t>Tobacco use</a:t>
            </a:r>
            <a:r>
              <a:rPr lang="en-US" sz="1600" dirty="0"/>
              <a:t>: Non-smoker (approximately 10 per day) </a:t>
            </a:r>
          </a:p>
          <a:p>
            <a:pPr>
              <a:spcBef>
                <a:spcPts val="300"/>
              </a:spcBef>
            </a:pPr>
            <a:r>
              <a:rPr lang="en-US" sz="1600" b="1" dirty="0"/>
              <a:t>Alcohol</a:t>
            </a:r>
            <a:r>
              <a:rPr lang="en-US" sz="1600" dirty="0"/>
              <a:t>: 2–3 glasses of wine about 4–5 times a week </a:t>
            </a:r>
          </a:p>
          <a:p>
            <a:pPr>
              <a:spcBef>
                <a:spcPts val="300"/>
              </a:spcBef>
            </a:pPr>
            <a:r>
              <a:rPr lang="en-US" sz="1600" b="1" dirty="0"/>
              <a:t>Physical activity: </a:t>
            </a:r>
            <a:r>
              <a:rPr lang="en-US" sz="1600" dirty="0"/>
              <a:t>Cancelled gym membership 5 years ago, walks the dog occasionally</a:t>
            </a:r>
          </a:p>
          <a:p>
            <a:pPr>
              <a:spcBef>
                <a:spcPts val="300"/>
              </a:spcBef>
            </a:pPr>
            <a:r>
              <a:rPr lang="en-US" sz="1600" b="1" dirty="0"/>
              <a:t>Diet: </a:t>
            </a:r>
            <a:r>
              <a:rPr lang="en-US" sz="1600" dirty="0"/>
              <a:t>Reasonably well-balanced diet</a:t>
            </a:r>
          </a:p>
        </p:txBody>
      </p:sp>
      <p:sp>
        <p:nvSpPr>
          <p:cNvPr id="19" name="Rectangle 18">
            <a:extLst>
              <a:ext uri="{FF2B5EF4-FFF2-40B4-BE49-F238E27FC236}">
                <a16:creationId xmlns:a16="http://schemas.microsoft.com/office/drawing/2014/main" id="{69CAC8A2-0154-AA46-BE94-210751C7EE5B}"/>
              </a:ext>
            </a:extLst>
          </p:cNvPr>
          <p:cNvSpPr/>
          <p:nvPr/>
        </p:nvSpPr>
        <p:spPr>
          <a:xfrm>
            <a:off x="7343997" y="2359030"/>
            <a:ext cx="4000056" cy="1854354"/>
          </a:xfrm>
          <a:prstGeom prst="rect">
            <a:avLst/>
          </a:prstGeom>
        </p:spPr>
        <p:txBody>
          <a:bodyPr wrap="square">
            <a:spAutoFit/>
          </a:bodyPr>
          <a:lstStyle/>
          <a:p>
            <a:pPr>
              <a:spcBef>
                <a:spcPts val="300"/>
              </a:spcBef>
            </a:pPr>
            <a:r>
              <a:rPr lang="en-US" sz="2000" b="1" dirty="0">
                <a:solidFill>
                  <a:schemeClr val="accent2"/>
                </a:solidFill>
              </a:rPr>
              <a:t>EXAMINATION</a:t>
            </a:r>
          </a:p>
          <a:p>
            <a:pPr>
              <a:spcBef>
                <a:spcPts val="300"/>
              </a:spcBef>
            </a:pPr>
            <a:r>
              <a:rPr lang="en-US" sz="1600" b="1" dirty="0"/>
              <a:t>Blood pressure</a:t>
            </a:r>
            <a:r>
              <a:rPr lang="en-US" sz="1600" dirty="0"/>
              <a:t>: 160/100 mmHg </a:t>
            </a:r>
          </a:p>
          <a:p>
            <a:pPr>
              <a:spcBef>
                <a:spcPts val="300"/>
              </a:spcBef>
            </a:pPr>
            <a:r>
              <a:rPr lang="en-US" sz="1600" b="1" dirty="0"/>
              <a:t>Pulse</a:t>
            </a:r>
            <a:r>
              <a:rPr lang="en-US" sz="1600" dirty="0"/>
              <a:t>: 72 </a:t>
            </a:r>
            <a:r>
              <a:rPr lang="en-US" sz="1600" dirty="0" err="1"/>
              <a:t>bpm</a:t>
            </a:r>
            <a:r>
              <a:rPr lang="en-US" sz="1600" dirty="0"/>
              <a:t>, regular</a:t>
            </a:r>
          </a:p>
          <a:p>
            <a:pPr>
              <a:spcBef>
                <a:spcPts val="300"/>
              </a:spcBef>
            </a:pPr>
            <a:r>
              <a:rPr lang="en-US" sz="1600" b="1" dirty="0"/>
              <a:t>BMI: </a:t>
            </a:r>
            <a:r>
              <a:rPr lang="en-US" sz="1600" dirty="0"/>
              <a:t>32 kg/m</a:t>
            </a:r>
            <a:r>
              <a:rPr lang="en-US" sz="1600" baseline="30000" dirty="0"/>
              <a:t>2</a:t>
            </a:r>
          </a:p>
          <a:p>
            <a:pPr>
              <a:spcBef>
                <a:spcPts val="300"/>
              </a:spcBef>
            </a:pPr>
            <a:r>
              <a:rPr lang="en-US" sz="1600" b="1" dirty="0"/>
              <a:t>Waist-to-hip ratio: </a:t>
            </a:r>
            <a:r>
              <a:rPr lang="en-US" sz="1600" dirty="0"/>
              <a:t>1.05</a:t>
            </a:r>
          </a:p>
          <a:p>
            <a:pPr>
              <a:spcBef>
                <a:spcPts val="300"/>
              </a:spcBef>
            </a:pPr>
            <a:r>
              <a:rPr lang="en-US" sz="1600" b="1" dirty="0"/>
              <a:t>Proteinuria</a:t>
            </a:r>
            <a:r>
              <a:rPr lang="en-US" sz="1600" dirty="0"/>
              <a:t>: none</a:t>
            </a:r>
          </a:p>
        </p:txBody>
      </p:sp>
      <p:sp>
        <p:nvSpPr>
          <p:cNvPr id="20" name="Rectangle 19">
            <a:extLst>
              <a:ext uri="{FF2B5EF4-FFF2-40B4-BE49-F238E27FC236}">
                <a16:creationId xmlns:a16="http://schemas.microsoft.com/office/drawing/2014/main" id="{CA8F9301-B300-C743-8B65-9C24F8383816}"/>
              </a:ext>
            </a:extLst>
          </p:cNvPr>
          <p:cNvSpPr/>
          <p:nvPr/>
        </p:nvSpPr>
        <p:spPr>
          <a:xfrm>
            <a:off x="3000270" y="4962179"/>
            <a:ext cx="3612801" cy="1708160"/>
          </a:xfrm>
          <a:prstGeom prst="rect">
            <a:avLst/>
          </a:prstGeom>
        </p:spPr>
        <p:txBody>
          <a:bodyPr wrap="square">
            <a:spAutoFit/>
          </a:bodyPr>
          <a:lstStyle/>
          <a:p>
            <a:pPr>
              <a:spcBef>
                <a:spcPts val="300"/>
              </a:spcBef>
            </a:pPr>
            <a:r>
              <a:rPr lang="en-US" sz="2000" b="1" dirty="0">
                <a:solidFill>
                  <a:schemeClr val="accent2"/>
                </a:solidFill>
              </a:rPr>
              <a:t>PATHOLOGY</a:t>
            </a:r>
          </a:p>
          <a:p>
            <a:pPr>
              <a:spcBef>
                <a:spcPts val="300"/>
              </a:spcBef>
            </a:pPr>
            <a:r>
              <a:rPr lang="en-US" sz="1600" b="1" dirty="0"/>
              <a:t>Cholesterol</a:t>
            </a:r>
            <a:r>
              <a:rPr lang="en-US" sz="1600" dirty="0"/>
              <a:t>: </a:t>
            </a:r>
          </a:p>
          <a:p>
            <a:pPr lvl="1">
              <a:spcBef>
                <a:spcPts val="300"/>
              </a:spcBef>
            </a:pPr>
            <a:r>
              <a:rPr lang="en-US" sz="1600" dirty="0"/>
              <a:t>Total		6.6 mmol/L</a:t>
            </a:r>
            <a:br>
              <a:rPr lang="en-US" sz="1600" dirty="0"/>
            </a:br>
            <a:r>
              <a:rPr lang="en-US" sz="1600" dirty="0"/>
              <a:t>LDL-C	4.2 mmol/L</a:t>
            </a:r>
            <a:br>
              <a:rPr lang="en-US" sz="1600" dirty="0"/>
            </a:br>
            <a:r>
              <a:rPr lang="en-US" sz="1600" dirty="0"/>
              <a:t>HDL-C	1.1 mmol/L</a:t>
            </a:r>
            <a:br>
              <a:rPr lang="en-US" sz="1600" dirty="0"/>
            </a:br>
            <a:r>
              <a:rPr lang="en-US" sz="1600" dirty="0"/>
              <a:t>TG		2.8 mmol/L</a:t>
            </a:r>
          </a:p>
        </p:txBody>
      </p:sp>
      <p:sp>
        <p:nvSpPr>
          <p:cNvPr id="21" name="Rectangle 20">
            <a:extLst>
              <a:ext uri="{FF2B5EF4-FFF2-40B4-BE49-F238E27FC236}">
                <a16:creationId xmlns:a16="http://schemas.microsoft.com/office/drawing/2014/main" id="{F5CFAA2D-645D-424B-8C12-BE52605439EC}"/>
              </a:ext>
            </a:extLst>
          </p:cNvPr>
          <p:cNvSpPr/>
          <p:nvPr/>
        </p:nvSpPr>
        <p:spPr>
          <a:xfrm>
            <a:off x="7266007" y="4289584"/>
            <a:ext cx="4736802" cy="2354491"/>
          </a:xfrm>
          <a:prstGeom prst="rect">
            <a:avLst/>
          </a:prstGeom>
        </p:spPr>
        <p:txBody>
          <a:bodyPr wrap="square">
            <a:spAutoFit/>
          </a:bodyPr>
          <a:lstStyle/>
          <a:p>
            <a:pPr>
              <a:spcBef>
                <a:spcPts val="300"/>
              </a:spcBef>
            </a:pPr>
            <a:r>
              <a:rPr lang="en-US" sz="2000" b="1" dirty="0">
                <a:solidFill>
                  <a:schemeClr val="accent2"/>
                </a:solidFill>
              </a:rPr>
              <a:t>HISTORY</a:t>
            </a:r>
          </a:p>
          <a:p>
            <a:pPr>
              <a:spcBef>
                <a:spcPts val="300"/>
              </a:spcBef>
            </a:pPr>
            <a:r>
              <a:rPr lang="en-US" sz="1600" b="1" dirty="0"/>
              <a:t>Obstructive sleep </a:t>
            </a:r>
            <a:r>
              <a:rPr lang="en-US" sz="1600" b="1" dirty="0" err="1"/>
              <a:t>apnoea</a:t>
            </a:r>
            <a:r>
              <a:rPr lang="en-US" sz="1600" b="1" dirty="0"/>
              <a:t> diagnosed </a:t>
            </a:r>
            <a:br>
              <a:rPr lang="en-US" sz="1600" b="1" dirty="0"/>
            </a:br>
            <a:r>
              <a:rPr lang="en-US" sz="1600" b="1" dirty="0"/>
              <a:t>5 years ago</a:t>
            </a:r>
          </a:p>
          <a:p>
            <a:pPr>
              <a:spcBef>
                <a:spcPts val="300"/>
              </a:spcBef>
            </a:pPr>
            <a:r>
              <a:rPr lang="en-US" sz="1600" b="1" dirty="0"/>
              <a:t>Type 2 diabetes diagnosed 3 years ago</a:t>
            </a:r>
          </a:p>
          <a:p>
            <a:pPr lvl="1">
              <a:spcBef>
                <a:spcPts val="300"/>
              </a:spcBef>
            </a:pPr>
            <a:r>
              <a:rPr lang="en-US" sz="1600" dirty="0"/>
              <a:t>HbA</a:t>
            </a:r>
            <a:r>
              <a:rPr lang="en-US" sz="1600" baseline="-25000" dirty="0"/>
              <a:t>1c</a:t>
            </a:r>
            <a:r>
              <a:rPr lang="en-US" sz="1600" dirty="0"/>
              <a:t>: 57 mmol/mol (7.4%)</a:t>
            </a:r>
          </a:p>
          <a:p>
            <a:pPr lvl="1">
              <a:spcBef>
                <a:spcPts val="300"/>
              </a:spcBef>
            </a:pPr>
            <a:r>
              <a:rPr lang="en-US" sz="1600" dirty="0"/>
              <a:t>Managed with empagliflozin + </a:t>
            </a:r>
            <a:r>
              <a:rPr lang="en-US" sz="1600" dirty="0" err="1"/>
              <a:t>linagliptin</a:t>
            </a:r>
            <a:endParaRPr lang="en-US" sz="1600" dirty="0"/>
          </a:p>
          <a:p>
            <a:pPr>
              <a:spcBef>
                <a:spcPts val="300"/>
              </a:spcBef>
            </a:pPr>
            <a:r>
              <a:rPr lang="en-US" sz="1600" b="1" dirty="0"/>
              <a:t>Chronic kidney disease diagnosed 2 years ago</a:t>
            </a:r>
          </a:p>
          <a:p>
            <a:pPr lvl="1">
              <a:spcBef>
                <a:spcPts val="300"/>
              </a:spcBef>
            </a:pPr>
            <a:r>
              <a:rPr lang="en-US" sz="1600" dirty="0"/>
              <a:t>eGFR: 58 mL/min/1.73m</a:t>
            </a:r>
            <a:r>
              <a:rPr lang="en-US" sz="1600" baseline="30000" dirty="0"/>
              <a:t>2</a:t>
            </a:r>
            <a:r>
              <a:rPr lang="en-US" sz="1600" dirty="0"/>
              <a:t> (stage 3a)</a:t>
            </a:r>
          </a:p>
        </p:txBody>
      </p:sp>
      <p:sp>
        <p:nvSpPr>
          <p:cNvPr id="14" name="Slide Number Placeholder 4">
            <a:extLst>
              <a:ext uri="{FF2B5EF4-FFF2-40B4-BE49-F238E27FC236}">
                <a16:creationId xmlns:a16="http://schemas.microsoft.com/office/drawing/2014/main" id="{F5EE1D31-C74C-FE45-8157-1DC0DF1E5662}"/>
              </a:ext>
            </a:extLst>
          </p:cNvPr>
          <p:cNvSpPr>
            <a:spLocks noGrp="1"/>
          </p:cNvSpPr>
          <p:nvPr>
            <p:ph type="sldNum" sz="quarter" idx="12"/>
          </p:nvPr>
        </p:nvSpPr>
        <p:spPr>
          <a:xfrm>
            <a:off x="0" y="6573521"/>
            <a:ext cx="548640" cy="254000"/>
          </a:xfrm>
        </p:spPr>
        <p:txBody>
          <a:bodyPr/>
          <a:lstStyle/>
          <a:p>
            <a:fld id="{94BD25F3-487B-4155-B89E-4C647BBB8B21}" type="slidenum">
              <a:rPr lang="en-AU" smtClean="0"/>
              <a:t>51</a:t>
            </a:fld>
            <a:endParaRPr lang="en-AU"/>
          </a:p>
        </p:txBody>
      </p:sp>
      <p:sp>
        <p:nvSpPr>
          <p:cNvPr id="23" name="TextBox 22">
            <a:extLst>
              <a:ext uri="{FF2B5EF4-FFF2-40B4-BE49-F238E27FC236}">
                <a16:creationId xmlns:a16="http://schemas.microsoft.com/office/drawing/2014/main" id="{CBE47560-7AA5-2842-9E8D-DFBF34E0892A}"/>
              </a:ext>
            </a:extLst>
          </p:cNvPr>
          <p:cNvSpPr txBox="1"/>
          <p:nvPr/>
        </p:nvSpPr>
        <p:spPr>
          <a:xfrm>
            <a:off x="189191" y="2814524"/>
            <a:ext cx="2528251" cy="3139321"/>
          </a:xfrm>
          <a:prstGeom prst="rect">
            <a:avLst/>
          </a:prstGeom>
          <a:solidFill>
            <a:schemeClr val="accent2">
              <a:lumMod val="20000"/>
              <a:lumOff val="80000"/>
            </a:schemeClr>
          </a:solidFill>
        </p:spPr>
        <p:txBody>
          <a:bodyPr wrap="square" rtlCol="0">
            <a:spAutoFit/>
          </a:bodyPr>
          <a:lstStyle/>
          <a:p>
            <a:pPr algn="ctr"/>
            <a:r>
              <a:rPr lang="en-GB" dirty="0"/>
              <a:t>Please consider how your management of David would change in this case scenario</a:t>
            </a:r>
          </a:p>
          <a:p>
            <a:pPr algn="ctr"/>
            <a:endParaRPr lang="en-GB" dirty="0"/>
          </a:p>
          <a:p>
            <a:pPr algn="ctr"/>
            <a:r>
              <a:rPr lang="en-GB" dirty="0"/>
              <a:t>Note down your reflections as these case scenarios will be revisited in the next module</a:t>
            </a:r>
          </a:p>
          <a:p>
            <a:pPr algn="ctr"/>
            <a:endParaRPr lang="en-GB" dirty="0"/>
          </a:p>
        </p:txBody>
      </p:sp>
      <p:pic>
        <p:nvPicPr>
          <p:cNvPr id="13" name="Picture 12" descr="A person wearing glasses&#10;&#10;Description automatically generated with medium confidence">
            <a:extLst>
              <a:ext uri="{FF2B5EF4-FFF2-40B4-BE49-F238E27FC236}">
                <a16:creationId xmlns:a16="http://schemas.microsoft.com/office/drawing/2014/main" id="{57191F71-0933-0446-84C6-2298357E0DFC}"/>
              </a:ext>
            </a:extLst>
          </p:cNvPr>
          <p:cNvPicPr>
            <a:picLocks noChangeAspect="1"/>
          </p:cNvPicPr>
          <p:nvPr/>
        </p:nvPicPr>
        <p:blipFill rotWithShape="1">
          <a:blip r:embed="rId2">
            <a:extLst>
              <a:ext uri="{28A0092B-C50C-407E-A947-70E740481C1C}">
                <a14:useLocalDpi xmlns:a14="http://schemas.microsoft.com/office/drawing/2010/main" val="0"/>
              </a:ext>
            </a:extLst>
          </a:blip>
          <a:srcRect l="20763"/>
          <a:stretch/>
        </p:blipFill>
        <p:spPr>
          <a:xfrm>
            <a:off x="10518602" y="-21386"/>
            <a:ext cx="1673398" cy="1407928"/>
          </a:xfrm>
          <a:prstGeom prst="rect">
            <a:avLst/>
          </a:prstGeom>
        </p:spPr>
      </p:pic>
    </p:spTree>
    <p:extLst>
      <p:ext uri="{BB962C8B-B14F-4D97-AF65-F5344CB8AC3E}">
        <p14:creationId xmlns:p14="http://schemas.microsoft.com/office/powerpoint/2010/main" val="112015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145E85-9F73-4546-B619-9BB771AABDBB}"/>
              </a:ext>
            </a:extLst>
          </p:cNvPr>
          <p:cNvSpPr/>
          <p:nvPr/>
        </p:nvSpPr>
        <p:spPr>
          <a:xfrm>
            <a:off x="1188720" y="2304288"/>
            <a:ext cx="3200400" cy="2377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873058-D340-F241-803D-8C48E180F4F3}"/>
              </a:ext>
            </a:extLst>
          </p:cNvPr>
          <p:cNvSpPr>
            <a:spLocks noGrp="1"/>
          </p:cNvSpPr>
          <p:nvPr>
            <p:ph type="title"/>
          </p:nvPr>
        </p:nvSpPr>
        <p:spPr>
          <a:xfrm>
            <a:off x="1368000" y="1096431"/>
            <a:ext cx="9120000" cy="850439"/>
          </a:xfrm>
        </p:spPr>
        <p:txBody>
          <a:bodyPr/>
          <a:lstStyle/>
          <a:p>
            <a:r>
              <a:rPr lang="en-US" sz="2800" dirty="0">
                <a:solidFill>
                  <a:schemeClr val="accent2"/>
                </a:solidFill>
              </a:rPr>
              <a:t>National Heart Foundation of Australia and the Cardiac Society of Australia and New Zealand: Australian Clinical Guidelines for the Diagnosis and Management of Atrial Fibrillation 2018</a:t>
            </a:r>
            <a:r>
              <a:rPr lang="en-US" sz="2800" baseline="30000" dirty="0">
                <a:solidFill>
                  <a:schemeClr val="accent2"/>
                </a:solidFill>
              </a:rPr>
              <a:t>1</a:t>
            </a:r>
            <a:br>
              <a:rPr lang="en-US" sz="2800" baseline="30000" dirty="0">
                <a:solidFill>
                  <a:srgbClr val="00516B"/>
                </a:solidFill>
              </a:rPr>
            </a:br>
            <a:endParaRPr lang="en-US" sz="2800" dirty="0"/>
          </a:p>
        </p:txBody>
      </p:sp>
      <p:sp>
        <p:nvSpPr>
          <p:cNvPr id="3" name="Content Placeholder 2">
            <a:extLst>
              <a:ext uri="{FF2B5EF4-FFF2-40B4-BE49-F238E27FC236}">
                <a16:creationId xmlns:a16="http://schemas.microsoft.com/office/drawing/2014/main" id="{B848F9FB-DF0D-1642-9D6C-0F4FD8717833}"/>
              </a:ext>
            </a:extLst>
          </p:cNvPr>
          <p:cNvSpPr>
            <a:spLocks noGrp="1"/>
          </p:cNvSpPr>
          <p:nvPr>
            <p:ph idx="1"/>
          </p:nvPr>
        </p:nvSpPr>
        <p:spPr>
          <a:xfrm>
            <a:off x="1368000" y="2899450"/>
            <a:ext cx="9120000" cy="3656351"/>
          </a:xfrm>
        </p:spPr>
        <p:txBody>
          <a:bodyPr/>
          <a:lstStyle/>
          <a:p>
            <a:pPr lvl="2"/>
            <a:r>
              <a:rPr lang="en-US" sz="1800" dirty="0"/>
              <a:t>Opportunistic point-of-care screening for silent AF in the clinic or community should be conducted in people aged ≥65 years</a:t>
            </a:r>
          </a:p>
          <a:p>
            <a:pPr lvl="2"/>
            <a:r>
              <a:rPr lang="en-US" sz="1800" dirty="0"/>
              <a:t>Intercurrent risk factors and comorbidities - including hypertension, diabetes, heart failure, valvular heart disease and alcohol excess - should be identified and their management considered an important component of treatment in patients with AF</a:t>
            </a:r>
          </a:p>
          <a:p>
            <a:pPr lvl="2"/>
            <a:r>
              <a:rPr lang="en-US" sz="1800" dirty="0"/>
              <a:t>Oral anticoagulation therapy to prevent stroke and systemic embolism is recommended in patients with non-valvular AF whose CHA</a:t>
            </a:r>
            <a:r>
              <a:rPr lang="en-US" sz="1800" baseline="-25000" dirty="0"/>
              <a:t>2</a:t>
            </a:r>
            <a:r>
              <a:rPr lang="en-US" sz="1800" dirty="0"/>
              <a:t>DS</a:t>
            </a:r>
            <a:r>
              <a:rPr lang="en-US" sz="1800" baseline="-25000" dirty="0"/>
              <a:t>2</a:t>
            </a:r>
            <a:r>
              <a:rPr lang="en-US" sz="1800" dirty="0"/>
              <a:t>-VA score is ≥2, unless there are contraindications to anticoagulation </a:t>
            </a:r>
          </a:p>
          <a:p>
            <a:endParaRPr lang="en-US" dirty="0"/>
          </a:p>
        </p:txBody>
      </p:sp>
      <p:sp>
        <p:nvSpPr>
          <p:cNvPr id="5" name="Slide Number Placeholder 4"/>
          <p:cNvSpPr>
            <a:spLocks noGrp="1"/>
          </p:cNvSpPr>
          <p:nvPr>
            <p:ph type="sldNum" sz="quarter" idx="12"/>
          </p:nvPr>
        </p:nvSpPr>
        <p:spPr/>
        <p:txBody>
          <a:bodyPr/>
          <a:lstStyle/>
          <a:p>
            <a:fld id="{94BD25F3-487B-4155-B89E-4C647BBB8B21}" type="slidenum">
              <a:rPr lang="en-AU" smtClean="0"/>
              <a:t>52</a:t>
            </a:fld>
            <a:endParaRPr lang="en-AU"/>
          </a:p>
        </p:txBody>
      </p:sp>
      <p:sp>
        <p:nvSpPr>
          <p:cNvPr id="6" name="Text Placeholder 5">
            <a:extLst>
              <a:ext uri="{FF2B5EF4-FFF2-40B4-BE49-F238E27FC236}">
                <a16:creationId xmlns:a16="http://schemas.microsoft.com/office/drawing/2014/main" id="{BFBA2F2F-458D-024B-AE42-440948D7BC24}"/>
              </a:ext>
            </a:extLst>
          </p:cNvPr>
          <p:cNvSpPr txBox="1">
            <a:spLocks/>
          </p:cNvSpPr>
          <p:nvPr/>
        </p:nvSpPr>
        <p:spPr>
          <a:xfrm>
            <a:off x="548640" y="6483441"/>
            <a:ext cx="7110984" cy="144720"/>
          </a:xfrm>
          <a:prstGeom prst="rect">
            <a:avLst/>
          </a:prstGeom>
        </p:spPr>
        <p:txBody>
          <a:bodyPr/>
          <a:lstStyle>
            <a:lvl1pPr marL="0" indent="0" algn="l" defTabSz="914400" rtl="0" eaLnBrk="1" latinLnBrk="0" hangingPunct="1">
              <a:lnSpc>
                <a:spcPct val="105000"/>
              </a:lnSpc>
              <a:spcBef>
                <a:spcPts val="0"/>
              </a:spcBef>
              <a:spcAft>
                <a:spcPts val="975"/>
              </a:spcAft>
              <a:buFont typeface="Calibri" panose="020F0502020204030204" pitchFamily="34" charset="0"/>
              <a:buChar char="﻿"/>
              <a:defRPr sz="1900" kern="1200">
                <a:solidFill>
                  <a:schemeClr val="tx1"/>
                </a:solidFill>
                <a:latin typeface="+mn-lt"/>
                <a:ea typeface="+mn-ea"/>
                <a:cs typeface="+mn-cs"/>
              </a:defRPr>
            </a:lvl1pPr>
            <a:lvl2pPr marL="0" indent="0" algn="l" defTabSz="914400" rtl="0" eaLnBrk="1" latinLnBrk="0" hangingPunct="1">
              <a:lnSpc>
                <a:spcPct val="105000"/>
              </a:lnSpc>
              <a:spcBef>
                <a:spcPts val="0"/>
              </a:spcBef>
              <a:spcAft>
                <a:spcPts val="1280"/>
              </a:spcAft>
              <a:buFont typeface="Calibri" panose="020F0502020204030204" pitchFamily="34" charset="0"/>
              <a:buChar char="﻿"/>
              <a:defRPr sz="1600" kern="1200">
                <a:solidFill>
                  <a:schemeClr val="tx1"/>
                </a:solidFill>
                <a:latin typeface="+mn-lt"/>
                <a:ea typeface="+mn-ea"/>
                <a:cs typeface="+mn-cs"/>
              </a:defRPr>
            </a:lvl2pPr>
            <a:lvl3pPr marL="144000" indent="-144000" algn="l" defTabSz="914400" rtl="0" eaLnBrk="1" latinLnBrk="0" hangingPunct="1">
              <a:lnSpc>
                <a:spcPct val="105000"/>
              </a:lnSpc>
              <a:spcBef>
                <a:spcPts val="0"/>
              </a:spcBef>
              <a:spcAft>
                <a:spcPts val="575"/>
              </a:spcAft>
              <a:buFontTx/>
              <a:buBlip>
                <a:blip r:embed="rId2"/>
              </a:buBlip>
              <a:defRPr sz="1600" kern="1200">
                <a:solidFill>
                  <a:schemeClr val="tx1"/>
                </a:solidFill>
                <a:latin typeface="+mn-lt"/>
                <a:ea typeface="+mn-ea"/>
                <a:cs typeface="+mn-cs"/>
              </a:defRPr>
            </a:lvl3pPr>
            <a:lvl4pPr marL="288000" indent="-144000" algn="l" defTabSz="914400" rtl="0" eaLnBrk="1" latinLnBrk="0" hangingPunct="1">
              <a:lnSpc>
                <a:spcPct val="105000"/>
              </a:lnSpc>
              <a:spcBef>
                <a:spcPts val="0"/>
              </a:spcBef>
              <a:spcAft>
                <a:spcPts val="575"/>
              </a:spcAft>
              <a:buFontTx/>
              <a:buBlip>
                <a:blip r:embed="rId2"/>
              </a:buBlip>
              <a:defRPr sz="1600" kern="1200">
                <a:solidFill>
                  <a:schemeClr val="tx1"/>
                </a:solidFill>
                <a:latin typeface="+mn-lt"/>
                <a:ea typeface="+mn-ea"/>
                <a:cs typeface="+mn-cs"/>
              </a:defRPr>
            </a:lvl4pPr>
            <a:lvl5pPr marL="432000" indent="-144000" algn="l" defTabSz="914400" rtl="0" eaLnBrk="1" latinLnBrk="0" hangingPunct="1">
              <a:lnSpc>
                <a:spcPct val="105000"/>
              </a:lnSpc>
              <a:spcBef>
                <a:spcPts val="0"/>
              </a:spcBef>
              <a:spcAft>
                <a:spcPts val="575"/>
              </a:spcAft>
              <a:buFontTx/>
              <a:buBlip>
                <a:blip r:embed="rId2"/>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dirty="0"/>
              <a:t>1. </a:t>
            </a:r>
            <a:r>
              <a:rPr lang="en-US" sz="900" dirty="0" err="1"/>
              <a:t>Brieger</a:t>
            </a:r>
            <a:r>
              <a:rPr lang="en-US" sz="900" dirty="0"/>
              <a:t> D </a:t>
            </a:r>
            <a:r>
              <a:rPr lang="en-US" sz="900" i="1" dirty="0"/>
              <a:t>et al. </a:t>
            </a:r>
            <a:r>
              <a:rPr lang="en-US" sz="900" dirty="0"/>
              <a:t>National Heart Foundation of Australia and the Cardiac Society of Australia and New Zealand: Australian Clinical Guidelines for the Diagnosis and Management of Atrial Fibrillation 2018. </a:t>
            </a:r>
            <a:r>
              <a:rPr lang="en-US" sz="900" i="1" dirty="0"/>
              <a:t>Heart Lung Circ </a:t>
            </a:r>
            <a:r>
              <a:rPr lang="en-US" sz="900" dirty="0"/>
              <a:t>2018; 27: 1209–1266.</a:t>
            </a:r>
          </a:p>
        </p:txBody>
      </p:sp>
    </p:spTree>
    <p:extLst>
      <p:ext uri="{BB962C8B-B14F-4D97-AF65-F5344CB8AC3E}">
        <p14:creationId xmlns:p14="http://schemas.microsoft.com/office/powerpoint/2010/main" val="37131593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73058-D340-F241-803D-8C48E180F4F3}"/>
              </a:ext>
            </a:extLst>
          </p:cNvPr>
          <p:cNvSpPr>
            <a:spLocks noGrp="1"/>
          </p:cNvSpPr>
          <p:nvPr>
            <p:ph type="title"/>
          </p:nvPr>
        </p:nvSpPr>
        <p:spPr>
          <a:xfrm>
            <a:off x="1368000" y="1037666"/>
            <a:ext cx="9120000" cy="850439"/>
          </a:xfrm>
        </p:spPr>
        <p:txBody>
          <a:bodyPr/>
          <a:lstStyle/>
          <a:p>
            <a:r>
              <a:rPr lang="en-GB" dirty="0"/>
              <a:t>A final word on adherence</a:t>
            </a:r>
            <a:r>
              <a:rPr lang="mr-IN" dirty="0"/>
              <a:t>…</a:t>
            </a:r>
            <a:r>
              <a:rPr lang="en-US" baseline="30000" dirty="0"/>
              <a:t>1</a:t>
            </a:r>
            <a:endParaRPr lang="en-US" dirty="0"/>
          </a:p>
        </p:txBody>
      </p:sp>
      <p:sp>
        <p:nvSpPr>
          <p:cNvPr id="3" name="Content Placeholder 2">
            <a:extLst>
              <a:ext uri="{FF2B5EF4-FFF2-40B4-BE49-F238E27FC236}">
                <a16:creationId xmlns:a16="http://schemas.microsoft.com/office/drawing/2014/main" id="{B848F9FB-DF0D-1642-9D6C-0F4FD8717833}"/>
              </a:ext>
            </a:extLst>
          </p:cNvPr>
          <p:cNvSpPr>
            <a:spLocks noGrp="1"/>
          </p:cNvSpPr>
          <p:nvPr>
            <p:ph idx="1"/>
          </p:nvPr>
        </p:nvSpPr>
        <p:spPr>
          <a:xfrm>
            <a:off x="1368000" y="1798250"/>
            <a:ext cx="10062000" cy="4645152"/>
          </a:xfrm>
        </p:spPr>
        <p:txBody>
          <a:bodyPr>
            <a:normAutofit fontScale="77500" lnSpcReduction="20000"/>
          </a:bodyPr>
          <a:lstStyle/>
          <a:p>
            <a:pPr lvl="1"/>
            <a:r>
              <a:rPr lang="en-GB" sz="2300" dirty="0"/>
              <a:t>Factors affecting adherence to cardiovascular medications:</a:t>
            </a:r>
            <a:r>
              <a:rPr lang="en-GB" sz="2300" baseline="30000" dirty="0"/>
              <a:t>1</a:t>
            </a:r>
          </a:p>
          <a:p>
            <a:pPr lvl="2"/>
            <a:r>
              <a:rPr lang="en-GB" sz="2300" dirty="0"/>
              <a:t>Disease related</a:t>
            </a:r>
          </a:p>
          <a:p>
            <a:pPr lvl="3"/>
            <a:r>
              <a:rPr lang="en-GB" sz="2300" dirty="0"/>
              <a:t>E.g. adherence for secondary prevention is greater than for primary prevention</a:t>
            </a:r>
          </a:p>
          <a:p>
            <a:pPr lvl="2"/>
            <a:r>
              <a:rPr lang="en-GB" sz="2300" dirty="0"/>
              <a:t>Therapy related</a:t>
            </a:r>
          </a:p>
          <a:p>
            <a:pPr lvl="3"/>
            <a:r>
              <a:rPr lang="en-US" sz="2300" dirty="0"/>
              <a:t>Drug classes are associated with differences in adherence: e.g. patients prescribed angiotensin receptor blockers are ~33% more likely to be adherent than those prescribed other classes of antihypertensives</a:t>
            </a:r>
          </a:p>
          <a:p>
            <a:pPr lvl="3"/>
            <a:r>
              <a:rPr lang="en-US" sz="2300" dirty="0"/>
              <a:t>Fixed-dose combination therapies are associated with greater adherence than equivalent drugs given separately</a:t>
            </a:r>
          </a:p>
          <a:p>
            <a:pPr lvl="2"/>
            <a:r>
              <a:rPr lang="en-US" sz="2300" dirty="0"/>
              <a:t>Healthcare related</a:t>
            </a:r>
          </a:p>
          <a:p>
            <a:pPr lvl="3"/>
            <a:r>
              <a:rPr lang="en-US" sz="2300" dirty="0"/>
              <a:t>Continuity of care positively influences adherence</a:t>
            </a:r>
          </a:p>
          <a:p>
            <a:pPr lvl="2"/>
            <a:r>
              <a:rPr lang="en-US" sz="2300" dirty="0"/>
              <a:t>Patient related</a:t>
            </a:r>
          </a:p>
          <a:p>
            <a:pPr lvl="3"/>
            <a:r>
              <a:rPr lang="en-AU" sz="2300" dirty="0"/>
              <a:t>Adherence varies with age and gender </a:t>
            </a:r>
          </a:p>
          <a:p>
            <a:pPr lvl="3"/>
            <a:r>
              <a:rPr lang="en-AU" sz="2300" dirty="0"/>
              <a:t>Patients’ perception of medication and understanding of disease are important factors influencing adherence</a:t>
            </a:r>
          </a:p>
          <a:p>
            <a:endParaRPr lang="en-US" dirty="0"/>
          </a:p>
        </p:txBody>
      </p:sp>
      <p:sp>
        <p:nvSpPr>
          <p:cNvPr id="5" name="Slide Number Placeholder 4"/>
          <p:cNvSpPr>
            <a:spLocks noGrp="1"/>
          </p:cNvSpPr>
          <p:nvPr>
            <p:ph type="sldNum" sz="quarter" idx="12"/>
          </p:nvPr>
        </p:nvSpPr>
        <p:spPr/>
        <p:txBody>
          <a:bodyPr/>
          <a:lstStyle/>
          <a:p>
            <a:fld id="{94BD25F3-487B-4155-B89E-4C647BBB8B21}" type="slidenum">
              <a:rPr lang="en-AU" smtClean="0"/>
              <a:t>53</a:t>
            </a:fld>
            <a:endParaRPr lang="en-AU"/>
          </a:p>
        </p:txBody>
      </p:sp>
      <p:sp>
        <p:nvSpPr>
          <p:cNvPr id="6" name="Text Placeholder 5">
            <a:extLst>
              <a:ext uri="{FF2B5EF4-FFF2-40B4-BE49-F238E27FC236}">
                <a16:creationId xmlns:a16="http://schemas.microsoft.com/office/drawing/2014/main" id="{E9F876C4-39DE-194A-9572-6B6F259005E2}"/>
              </a:ext>
            </a:extLst>
          </p:cNvPr>
          <p:cNvSpPr txBox="1">
            <a:spLocks/>
          </p:cNvSpPr>
          <p:nvPr/>
        </p:nvSpPr>
        <p:spPr>
          <a:xfrm>
            <a:off x="548640" y="6628161"/>
            <a:ext cx="9689969" cy="144720"/>
          </a:xfrm>
          <a:prstGeom prst="rect">
            <a:avLst/>
          </a:prstGeom>
        </p:spPr>
        <p:txBody>
          <a:bodyPr/>
          <a:lstStyle>
            <a:lvl1pPr marL="0" indent="0" algn="l" defTabSz="914400" rtl="0" eaLnBrk="1" latinLnBrk="0" hangingPunct="1">
              <a:lnSpc>
                <a:spcPct val="105000"/>
              </a:lnSpc>
              <a:spcBef>
                <a:spcPts val="0"/>
              </a:spcBef>
              <a:spcAft>
                <a:spcPts val="975"/>
              </a:spcAft>
              <a:buFont typeface="Calibri" panose="020F0502020204030204" pitchFamily="34" charset="0"/>
              <a:buChar char="﻿"/>
              <a:defRPr sz="1900" kern="1200">
                <a:solidFill>
                  <a:schemeClr val="tx1"/>
                </a:solidFill>
                <a:latin typeface="+mn-lt"/>
                <a:ea typeface="+mn-ea"/>
                <a:cs typeface="+mn-cs"/>
              </a:defRPr>
            </a:lvl1pPr>
            <a:lvl2pPr marL="0" indent="0" algn="l" defTabSz="914400" rtl="0" eaLnBrk="1" latinLnBrk="0" hangingPunct="1">
              <a:lnSpc>
                <a:spcPct val="105000"/>
              </a:lnSpc>
              <a:spcBef>
                <a:spcPts val="0"/>
              </a:spcBef>
              <a:spcAft>
                <a:spcPts val="1280"/>
              </a:spcAft>
              <a:buFont typeface="Calibri" panose="020F0502020204030204" pitchFamily="34" charset="0"/>
              <a:buChar char="﻿"/>
              <a:defRPr sz="1600" kern="1200">
                <a:solidFill>
                  <a:schemeClr val="tx1"/>
                </a:solidFill>
                <a:latin typeface="+mn-lt"/>
                <a:ea typeface="+mn-ea"/>
                <a:cs typeface="+mn-cs"/>
              </a:defRPr>
            </a:lvl2pPr>
            <a:lvl3pPr marL="144000" indent="-144000" algn="l" defTabSz="914400" rtl="0" eaLnBrk="1" latinLnBrk="0" hangingPunct="1">
              <a:lnSpc>
                <a:spcPct val="105000"/>
              </a:lnSpc>
              <a:spcBef>
                <a:spcPts val="0"/>
              </a:spcBef>
              <a:spcAft>
                <a:spcPts val="575"/>
              </a:spcAft>
              <a:buFontTx/>
              <a:buBlip>
                <a:blip r:embed="rId2"/>
              </a:buBlip>
              <a:defRPr sz="1600" kern="1200">
                <a:solidFill>
                  <a:schemeClr val="tx1"/>
                </a:solidFill>
                <a:latin typeface="+mn-lt"/>
                <a:ea typeface="+mn-ea"/>
                <a:cs typeface="+mn-cs"/>
              </a:defRPr>
            </a:lvl3pPr>
            <a:lvl4pPr marL="288000" indent="-144000" algn="l" defTabSz="914400" rtl="0" eaLnBrk="1" latinLnBrk="0" hangingPunct="1">
              <a:lnSpc>
                <a:spcPct val="105000"/>
              </a:lnSpc>
              <a:spcBef>
                <a:spcPts val="0"/>
              </a:spcBef>
              <a:spcAft>
                <a:spcPts val="575"/>
              </a:spcAft>
              <a:buFontTx/>
              <a:buBlip>
                <a:blip r:embed="rId2"/>
              </a:buBlip>
              <a:defRPr sz="1600" kern="1200">
                <a:solidFill>
                  <a:schemeClr val="tx1"/>
                </a:solidFill>
                <a:latin typeface="+mn-lt"/>
                <a:ea typeface="+mn-ea"/>
                <a:cs typeface="+mn-cs"/>
              </a:defRPr>
            </a:lvl4pPr>
            <a:lvl5pPr marL="432000" indent="-144000" algn="l" defTabSz="914400" rtl="0" eaLnBrk="1" latinLnBrk="0" hangingPunct="1">
              <a:lnSpc>
                <a:spcPct val="105000"/>
              </a:lnSpc>
              <a:spcBef>
                <a:spcPts val="0"/>
              </a:spcBef>
              <a:spcAft>
                <a:spcPts val="575"/>
              </a:spcAft>
              <a:buFontTx/>
              <a:buBlip>
                <a:blip r:embed="rId2"/>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900"/>
              <a:t>1. Leslie KH </a:t>
            </a:r>
            <a:r>
              <a:rPr lang="en-GB" sz="900" i="1"/>
              <a:t>et al. J Public Health </a:t>
            </a:r>
            <a:r>
              <a:rPr lang="en-GB" sz="900"/>
              <a:t>2018;41:e84–e94.</a:t>
            </a:r>
            <a:endParaRPr lang="en-AU" sz="900" dirty="0"/>
          </a:p>
        </p:txBody>
      </p:sp>
    </p:spTree>
    <p:extLst>
      <p:ext uri="{BB962C8B-B14F-4D97-AF65-F5344CB8AC3E}">
        <p14:creationId xmlns:p14="http://schemas.microsoft.com/office/powerpoint/2010/main" val="5025891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73058-D340-F241-803D-8C48E180F4F3}"/>
              </a:ext>
            </a:extLst>
          </p:cNvPr>
          <p:cNvSpPr>
            <a:spLocks noGrp="1"/>
          </p:cNvSpPr>
          <p:nvPr>
            <p:ph type="title"/>
          </p:nvPr>
        </p:nvSpPr>
        <p:spPr>
          <a:xfrm>
            <a:off x="1368000" y="1037666"/>
            <a:ext cx="9120000" cy="1248334"/>
          </a:xfrm>
        </p:spPr>
        <p:txBody>
          <a:bodyPr/>
          <a:lstStyle/>
          <a:p>
            <a:r>
              <a:rPr lang="en-GB" dirty="0"/>
              <a:t>Reflection</a:t>
            </a:r>
            <a:br>
              <a:rPr lang="en-GB" dirty="0"/>
            </a:br>
            <a:br>
              <a:rPr lang="en-GB" sz="1800" dirty="0">
                <a:solidFill>
                  <a:schemeClr val="accent1">
                    <a:lumMod val="75000"/>
                  </a:schemeClr>
                </a:solidFill>
              </a:rPr>
            </a:br>
            <a:r>
              <a:rPr lang="en-GB" sz="2000" dirty="0">
                <a:solidFill>
                  <a:schemeClr val="accent1">
                    <a:lumMod val="75000"/>
                  </a:schemeClr>
                </a:solidFill>
              </a:rPr>
              <a:t>Before progressing, take a moment to consider how adherence is assessed and optimised in your practice.</a:t>
            </a:r>
            <a:br>
              <a:rPr lang="en-AU" sz="1800" dirty="0">
                <a:solidFill>
                  <a:schemeClr val="accent1">
                    <a:lumMod val="75000"/>
                  </a:schemeClr>
                </a:solidFill>
              </a:rPr>
            </a:br>
            <a:endParaRPr lang="en-US" sz="1800" dirty="0">
              <a:solidFill>
                <a:schemeClr val="accent1">
                  <a:lumMod val="75000"/>
                </a:schemeClr>
              </a:solidFill>
            </a:endParaRPr>
          </a:p>
        </p:txBody>
      </p:sp>
      <p:sp>
        <p:nvSpPr>
          <p:cNvPr id="3" name="Content Placeholder 2">
            <a:extLst>
              <a:ext uri="{FF2B5EF4-FFF2-40B4-BE49-F238E27FC236}">
                <a16:creationId xmlns:a16="http://schemas.microsoft.com/office/drawing/2014/main" id="{B848F9FB-DF0D-1642-9D6C-0F4FD8717833}"/>
              </a:ext>
            </a:extLst>
          </p:cNvPr>
          <p:cNvSpPr>
            <a:spLocks noGrp="1"/>
          </p:cNvSpPr>
          <p:nvPr>
            <p:ph idx="1"/>
          </p:nvPr>
        </p:nvSpPr>
        <p:spPr>
          <a:xfrm>
            <a:off x="1368000" y="2751515"/>
            <a:ext cx="9120000" cy="3190836"/>
          </a:xfrm>
        </p:spPr>
        <p:txBody>
          <a:bodyPr>
            <a:normAutofit/>
          </a:bodyPr>
          <a:lstStyle/>
          <a:p>
            <a:pPr lvl="2"/>
            <a:r>
              <a:rPr lang="en-US" sz="2000" dirty="0"/>
              <a:t>How would you assess whether David was taking his medications as prescribed?</a:t>
            </a:r>
          </a:p>
          <a:p>
            <a:pPr lvl="2"/>
            <a:endParaRPr lang="en-US" sz="2000" dirty="0"/>
          </a:p>
          <a:p>
            <a:pPr lvl="2"/>
            <a:r>
              <a:rPr lang="en-US" sz="2000" dirty="0"/>
              <a:t>What strategies could you employ to assist him with adherence? </a:t>
            </a:r>
            <a:endParaRPr lang="en-GB" sz="2000" dirty="0"/>
          </a:p>
          <a:p>
            <a:endParaRPr lang="en-US" sz="2000" dirty="0"/>
          </a:p>
        </p:txBody>
      </p:sp>
      <p:sp>
        <p:nvSpPr>
          <p:cNvPr id="5" name="Slide Number Placeholder 4"/>
          <p:cNvSpPr>
            <a:spLocks noGrp="1"/>
          </p:cNvSpPr>
          <p:nvPr>
            <p:ph type="sldNum" sz="quarter" idx="12"/>
          </p:nvPr>
        </p:nvSpPr>
        <p:spPr/>
        <p:txBody>
          <a:bodyPr/>
          <a:lstStyle/>
          <a:p>
            <a:fld id="{94BD25F3-487B-4155-B89E-4C647BBB8B21}" type="slidenum">
              <a:rPr lang="en-AU" smtClean="0"/>
              <a:t>54</a:t>
            </a:fld>
            <a:endParaRPr lang="en-AU"/>
          </a:p>
        </p:txBody>
      </p:sp>
    </p:spTree>
    <p:extLst>
      <p:ext uri="{BB962C8B-B14F-4D97-AF65-F5344CB8AC3E}">
        <p14:creationId xmlns:p14="http://schemas.microsoft.com/office/powerpoint/2010/main" val="14003723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441" y="1434060"/>
            <a:ext cx="5398560" cy="850439"/>
          </a:xfrm>
        </p:spPr>
        <p:txBody>
          <a:bodyPr/>
          <a:lstStyle/>
          <a:p>
            <a:pPr algn="ctr"/>
            <a:r>
              <a:rPr lang="en-US" dirty="0"/>
              <a:t>Thank you for completing module 1 of the </a:t>
            </a:r>
            <a:br>
              <a:rPr lang="en-US" dirty="0"/>
            </a:br>
            <a:r>
              <a:rPr lang="en-US" dirty="0"/>
              <a:t>Acute Stroke Action Program</a:t>
            </a:r>
            <a:endParaRPr lang="en-AU" dirty="0"/>
          </a:p>
        </p:txBody>
      </p:sp>
      <p:sp>
        <p:nvSpPr>
          <p:cNvPr id="3" name="Content Placeholder 2"/>
          <p:cNvSpPr>
            <a:spLocks noGrp="1"/>
          </p:cNvSpPr>
          <p:nvPr>
            <p:ph idx="1"/>
          </p:nvPr>
        </p:nvSpPr>
        <p:spPr>
          <a:xfrm>
            <a:off x="697440" y="3132563"/>
            <a:ext cx="5062562" cy="3195901"/>
          </a:xfrm>
        </p:spPr>
        <p:txBody>
          <a:bodyPr/>
          <a:lstStyle/>
          <a:p>
            <a:r>
              <a:rPr lang="en-US" sz="1800" dirty="0"/>
              <a:t>Please bring your responses with you to module 2</a:t>
            </a:r>
          </a:p>
          <a:p>
            <a:endParaRPr lang="en-AU" dirty="0"/>
          </a:p>
        </p:txBody>
      </p:sp>
      <p:sp>
        <p:nvSpPr>
          <p:cNvPr id="4" name="Slide Number Placeholder 3"/>
          <p:cNvSpPr>
            <a:spLocks noGrp="1"/>
          </p:cNvSpPr>
          <p:nvPr>
            <p:ph type="sldNum" sz="quarter" idx="12"/>
          </p:nvPr>
        </p:nvSpPr>
        <p:spPr/>
        <p:txBody>
          <a:bodyPr/>
          <a:lstStyle/>
          <a:p>
            <a:fld id="{94BD25F3-487B-4155-B89E-4C647BBB8B21}" type="slidenum">
              <a:rPr lang="en-AU" smtClean="0"/>
              <a:t>55</a:t>
            </a:fld>
            <a:endParaRPr lang="en-AU"/>
          </a:p>
        </p:txBody>
      </p:sp>
      <p:pic>
        <p:nvPicPr>
          <p:cNvPr id="8" name="Picture Placeholder 8">
            <a:extLst>
              <a:ext uri="{FF2B5EF4-FFF2-40B4-BE49-F238E27FC236}">
                <a16:creationId xmlns:a16="http://schemas.microsoft.com/office/drawing/2014/main" id="{839AD9D9-E52D-4813-89F7-F6E69A3ABA4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9" t="7778" r="839" b="17222"/>
          <a:stretch/>
        </p:blipFill>
        <p:spPr>
          <a:xfrm>
            <a:off x="6431999" y="1"/>
            <a:ext cx="5760000" cy="6858000"/>
          </a:xfrm>
          <a:prstGeom prst="rect">
            <a:avLst/>
          </a:prstGeom>
        </p:spPr>
      </p:pic>
      <p:pic>
        <p:nvPicPr>
          <p:cNvPr id="7" name="Picture 6">
            <a:extLst>
              <a:ext uri="{FF2B5EF4-FFF2-40B4-BE49-F238E27FC236}">
                <a16:creationId xmlns:a16="http://schemas.microsoft.com/office/drawing/2014/main" id="{C4386FB3-1034-4D03-9AEF-CE9FC32834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334" b="72889"/>
          <a:stretch/>
        </p:blipFill>
        <p:spPr>
          <a:xfrm>
            <a:off x="10210799" y="0"/>
            <a:ext cx="1981200" cy="1859280"/>
          </a:xfrm>
          <a:prstGeom prst="rect">
            <a:avLst/>
          </a:prstGeom>
        </p:spPr>
      </p:pic>
    </p:spTree>
    <p:extLst>
      <p:ext uri="{BB962C8B-B14F-4D97-AF65-F5344CB8AC3E}">
        <p14:creationId xmlns:p14="http://schemas.microsoft.com/office/powerpoint/2010/main" val="1712203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9622A-09E7-3D48-9DA2-32CCDCCDCDA5}"/>
              </a:ext>
            </a:extLst>
          </p:cNvPr>
          <p:cNvSpPr>
            <a:spLocks noGrp="1"/>
          </p:cNvSpPr>
          <p:nvPr>
            <p:ph type="title"/>
          </p:nvPr>
        </p:nvSpPr>
        <p:spPr>
          <a:xfrm>
            <a:off x="1368000" y="946226"/>
            <a:ext cx="9120000" cy="850439"/>
          </a:xfrm>
        </p:spPr>
        <p:txBody>
          <a:bodyPr/>
          <a:lstStyle/>
          <a:p>
            <a:r>
              <a:rPr lang="en-GB" dirty="0"/>
              <a:t>How many Australians experience stroke?</a:t>
            </a:r>
            <a:endParaRPr lang="en-US" dirty="0"/>
          </a:p>
        </p:txBody>
      </p:sp>
      <p:sp>
        <p:nvSpPr>
          <p:cNvPr id="4" name="Rectangle 3">
            <a:extLst>
              <a:ext uri="{FF2B5EF4-FFF2-40B4-BE49-F238E27FC236}">
                <a16:creationId xmlns:a16="http://schemas.microsoft.com/office/drawing/2014/main" id="{31A456ED-502D-4749-B2AA-E60D066D65A7}"/>
              </a:ext>
            </a:extLst>
          </p:cNvPr>
          <p:cNvSpPr/>
          <p:nvPr/>
        </p:nvSpPr>
        <p:spPr>
          <a:xfrm>
            <a:off x="1368000" y="2231136"/>
            <a:ext cx="3185712" cy="4023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7">
            <a:extLst>
              <a:ext uri="{FF2B5EF4-FFF2-40B4-BE49-F238E27FC236}">
                <a16:creationId xmlns:a16="http://schemas.microsoft.com/office/drawing/2014/main" id="{8408FDF1-4C94-A345-B9D0-70BB79476C46}"/>
              </a:ext>
            </a:extLst>
          </p:cNvPr>
          <p:cNvSpPr txBox="1">
            <a:spLocks/>
          </p:cNvSpPr>
          <p:nvPr/>
        </p:nvSpPr>
        <p:spPr>
          <a:xfrm>
            <a:off x="463027" y="1878574"/>
            <a:ext cx="5231291" cy="689287"/>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GB" sz="1800" dirty="0">
                <a:solidFill>
                  <a:schemeClr val="tx1"/>
                </a:solidFill>
              </a:rPr>
              <a:t>Estimate how many of these 45-year old</a:t>
            </a:r>
            <a:r>
              <a:rPr lang="en-GB" sz="1800" dirty="0">
                <a:solidFill>
                  <a:schemeClr val="accent1"/>
                </a:solidFill>
              </a:rPr>
              <a:t> </a:t>
            </a:r>
            <a:r>
              <a:rPr lang="en-GB" sz="1800" b="1" dirty="0">
                <a:solidFill>
                  <a:schemeClr val="accent1"/>
                </a:solidFill>
              </a:rPr>
              <a:t>men </a:t>
            </a:r>
            <a:br>
              <a:rPr lang="en-GB" sz="1800" b="1" dirty="0">
                <a:solidFill>
                  <a:schemeClr val="accent1"/>
                </a:solidFill>
              </a:rPr>
            </a:br>
            <a:r>
              <a:rPr lang="en-GB" sz="1800" dirty="0">
                <a:solidFill>
                  <a:schemeClr val="tx1"/>
                </a:solidFill>
              </a:rPr>
              <a:t>will have a stroke by the age of 85 years</a:t>
            </a:r>
            <a:endParaRPr lang="en-AU" sz="1800" dirty="0">
              <a:solidFill>
                <a:schemeClr val="tx1"/>
              </a:solidFill>
            </a:endParaRPr>
          </a:p>
        </p:txBody>
      </p:sp>
      <p:sp>
        <p:nvSpPr>
          <p:cNvPr id="6" name="Content Placeholder 7">
            <a:extLst>
              <a:ext uri="{FF2B5EF4-FFF2-40B4-BE49-F238E27FC236}">
                <a16:creationId xmlns:a16="http://schemas.microsoft.com/office/drawing/2014/main" id="{169ACCAE-EB65-0343-A2A1-1FCECF48BEC0}"/>
              </a:ext>
            </a:extLst>
          </p:cNvPr>
          <p:cNvSpPr txBox="1">
            <a:spLocks/>
          </p:cNvSpPr>
          <p:nvPr/>
        </p:nvSpPr>
        <p:spPr>
          <a:xfrm>
            <a:off x="6291073" y="1878575"/>
            <a:ext cx="5614416" cy="689287"/>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GB" sz="1800" dirty="0">
                <a:solidFill>
                  <a:schemeClr val="tx1"/>
                </a:solidFill>
              </a:rPr>
              <a:t>Estimate how many of these 45-year old </a:t>
            </a:r>
            <a:r>
              <a:rPr lang="en-GB" sz="1800" b="1" dirty="0">
                <a:solidFill>
                  <a:schemeClr val="accent1"/>
                </a:solidFill>
              </a:rPr>
              <a:t>women </a:t>
            </a:r>
            <a:r>
              <a:rPr lang="en-GB" sz="1800" dirty="0">
                <a:solidFill>
                  <a:schemeClr val="tx1"/>
                </a:solidFill>
              </a:rPr>
              <a:t>will have a stroke by the age of 85 years</a:t>
            </a:r>
            <a:endParaRPr lang="en-AU" sz="1800" dirty="0">
              <a:solidFill>
                <a:schemeClr val="tx1"/>
              </a:solidFill>
            </a:endParaRPr>
          </a:p>
        </p:txBody>
      </p:sp>
      <p:pic>
        <p:nvPicPr>
          <p:cNvPr id="56" name="Picture 55">
            <a:extLst>
              <a:ext uri="{FF2B5EF4-FFF2-40B4-BE49-F238E27FC236}">
                <a16:creationId xmlns:a16="http://schemas.microsoft.com/office/drawing/2014/main" id="{AB455C11-0C16-F742-91FC-7DD614873C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122756" y="3129753"/>
            <a:ext cx="386106" cy="983066"/>
          </a:xfrm>
          <a:prstGeom prst="rect">
            <a:avLst/>
          </a:prstGeom>
        </p:spPr>
      </p:pic>
      <p:pic>
        <p:nvPicPr>
          <p:cNvPr id="67" name="Picture 66">
            <a:extLst>
              <a:ext uri="{FF2B5EF4-FFF2-40B4-BE49-F238E27FC236}">
                <a16:creationId xmlns:a16="http://schemas.microsoft.com/office/drawing/2014/main" id="{1BAE629C-6489-4849-9623-5B33780B0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6437" y="3129753"/>
            <a:ext cx="435511" cy="952680"/>
          </a:xfrm>
          <a:prstGeom prst="rect">
            <a:avLst/>
          </a:prstGeom>
        </p:spPr>
      </p:pic>
      <p:pic>
        <p:nvPicPr>
          <p:cNvPr id="68" name="Picture 67">
            <a:extLst>
              <a:ext uri="{FF2B5EF4-FFF2-40B4-BE49-F238E27FC236}">
                <a16:creationId xmlns:a16="http://schemas.microsoft.com/office/drawing/2014/main" id="{3C3DE75A-E7BA-4A44-ABBA-7188CA1AF5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3290" y="3129753"/>
            <a:ext cx="435511" cy="952680"/>
          </a:xfrm>
          <a:prstGeom prst="rect">
            <a:avLst/>
          </a:prstGeom>
        </p:spPr>
      </p:pic>
      <p:pic>
        <p:nvPicPr>
          <p:cNvPr id="69" name="Picture 68">
            <a:extLst>
              <a:ext uri="{FF2B5EF4-FFF2-40B4-BE49-F238E27FC236}">
                <a16:creationId xmlns:a16="http://schemas.microsoft.com/office/drawing/2014/main" id="{E53FF664-8020-214E-AF3C-B4C826CB93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7884" y="3129753"/>
            <a:ext cx="435511" cy="952680"/>
          </a:xfrm>
          <a:prstGeom prst="rect">
            <a:avLst/>
          </a:prstGeom>
        </p:spPr>
      </p:pic>
      <p:pic>
        <p:nvPicPr>
          <p:cNvPr id="70" name="Picture 69">
            <a:extLst>
              <a:ext uri="{FF2B5EF4-FFF2-40B4-BE49-F238E27FC236}">
                <a16:creationId xmlns:a16="http://schemas.microsoft.com/office/drawing/2014/main" id="{0F532D7B-C5F2-D446-932B-7CE5E25E83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2478" y="3129753"/>
            <a:ext cx="435511" cy="952680"/>
          </a:xfrm>
          <a:prstGeom prst="rect">
            <a:avLst/>
          </a:prstGeom>
        </p:spPr>
      </p:pic>
      <p:pic>
        <p:nvPicPr>
          <p:cNvPr id="71" name="Picture 70">
            <a:extLst>
              <a:ext uri="{FF2B5EF4-FFF2-40B4-BE49-F238E27FC236}">
                <a16:creationId xmlns:a16="http://schemas.microsoft.com/office/drawing/2014/main" id="{1635A9F3-C988-B047-AA7A-6230D9C67A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7072" y="3129753"/>
            <a:ext cx="435511" cy="952680"/>
          </a:xfrm>
          <a:prstGeom prst="rect">
            <a:avLst/>
          </a:prstGeom>
        </p:spPr>
      </p:pic>
      <p:pic>
        <p:nvPicPr>
          <p:cNvPr id="72" name="Picture 71">
            <a:extLst>
              <a:ext uri="{FF2B5EF4-FFF2-40B4-BE49-F238E27FC236}">
                <a16:creationId xmlns:a16="http://schemas.microsoft.com/office/drawing/2014/main" id="{35B05D23-6097-B842-ADF9-2E92629D3D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3006" y="3129753"/>
            <a:ext cx="435511" cy="952680"/>
          </a:xfrm>
          <a:prstGeom prst="rect">
            <a:avLst/>
          </a:prstGeom>
        </p:spPr>
      </p:pic>
      <p:pic>
        <p:nvPicPr>
          <p:cNvPr id="73" name="Picture 72">
            <a:extLst>
              <a:ext uri="{FF2B5EF4-FFF2-40B4-BE49-F238E27FC236}">
                <a16:creationId xmlns:a16="http://schemas.microsoft.com/office/drawing/2014/main" id="{37E3CB2B-F23A-C349-85FB-34DCF17268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2854" y="3129753"/>
            <a:ext cx="435511" cy="952680"/>
          </a:xfrm>
          <a:prstGeom prst="rect">
            <a:avLst/>
          </a:prstGeom>
        </p:spPr>
      </p:pic>
      <p:pic>
        <p:nvPicPr>
          <p:cNvPr id="74" name="Picture 73">
            <a:extLst>
              <a:ext uri="{FF2B5EF4-FFF2-40B4-BE49-F238E27FC236}">
                <a16:creationId xmlns:a16="http://schemas.microsoft.com/office/drawing/2014/main" id="{3F98FDEE-4E7F-724C-9499-31B4238684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7623" y="3129753"/>
            <a:ext cx="435511" cy="952680"/>
          </a:xfrm>
          <a:prstGeom prst="rect">
            <a:avLst/>
          </a:prstGeom>
        </p:spPr>
      </p:pic>
      <p:pic>
        <p:nvPicPr>
          <p:cNvPr id="75" name="Picture 74">
            <a:extLst>
              <a:ext uri="{FF2B5EF4-FFF2-40B4-BE49-F238E27FC236}">
                <a16:creationId xmlns:a16="http://schemas.microsoft.com/office/drawing/2014/main" id="{377B3CFD-A73E-3744-85A4-967D7DFAEB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2392" y="3129753"/>
            <a:ext cx="435511" cy="952680"/>
          </a:xfrm>
          <a:prstGeom prst="rect">
            <a:avLst/>
          </a:prstGeom>
        </p:spPr>
      </p:pic>
      <p:pic>
        <p:nvPicPr>
          <p:cNvPr id="76" name="Picture 75">
            <a:extLst>
              <a:ext uri="{FF2B5EF4-FFF2-40B4-BE49-F238E27FC236}">
                <a16:creationId xmlns:a16="http://schemas.microsoft.com/office/drawing/2014/main" id="{5EA4C67A-B64C-2140-935C-855C74B389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7161" y="3129753"/>
            <a:ext cx="435511" cy="952680"/>
          </a:xfrm>
          <a:prstGeom prst="rect">
            <a:avLst/>
          </a:prstGeom>
        </p:spPr>
      </p:pic>
      <p:pic>
        <p:nvPicPr>
          <p:cNvPr id="77" name="Picture 76">
            <a:extLst>
              <a:ext uri="{FF2B5EF4-FFF2-40B4-BE49-F238E27FC236}">
                <a16:creationId xmlns:a16="http://schemas.microsoft.com/office/drawing/2014/main" id="{6B00340E-6005-7845-AA7E-B0EF1E98BA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7354" y="4290139"/>
            <a:ext cx="435511" cy="952680"/>
          </a:xfrm>
          <a:prstGeom prst="rect">
            <a:avLst/>
          </a:prstGeom>
        </p:spPr>
      </p:pic>
      <p:pic>
        <p:nvPicPr>
          <p:cNvPr id="78" name="Picture 77">
            <a:extLst>
              <a:ext uri="{FF2B5EF4-FFF2-40B4-BE49-F238E27FC236}">
                <a16:creationId xmlns:a16="http://schemas.microsoft.com/office/drawing/2014/main" id="{10C64F63-B0DB-E44D-94B1-21DC9D5BDB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4207" y="4290139"/>
            <a:ext cx="435511" cy="952680"/>
          </a:xfrm>
          <a:prstGeom prst="rect">
            <a:avLst/>
          </a:prstGeom>
        </p:spPr>
      </p:pic>
      <p:pic>
        <p:nvPicPr>
          <p:cNvPr id="79" name="Picture 78">
            <a:extLst>
              <a:ext uri="{FF2B5EF4-FFF2-40B4-BE49-F238E27FC236}">
                <a16:creationId xmlns:a16="http://schemas.microsoft.com/office/drawing/2014/main" id="{FA60A63D-840F-4F4B-8DCE-81893F24B1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8801" y="4290139"/>
            <a:ext cx="435511" cy="952680"/>
          </a:xfrm>
          <a:prstGeom prst="rect">
            <a:avLst/>
          </a:prstGeom>
        </p:spPr>
      </p:pic>
      <p:pic>
        <p:nvPicPr>
          <p:cNvPr id="80" name="Picture 79">
            <a:extLst>
              <a:ext uri="{FF2B5EF4-FFF2-40B4-BE49-F238E27FC236}">
                <a16:creationId xmlns:a16="http://schemas.microsoft.com/office/drawing/2014/main" id="{D2166DF2-CA64-CE45-A971-F9F8113E16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3395" y="4290139"/>
            <a:ext cx="435511" cy="952680"/>
          </a:xfrm>
          <a:prstGeom prst="rect">
            <a:avLst/>
          </a:prstGeom>
        </p:spPr>
      </p:pic>
      <p:pic>
        <p:nvPicPr>
          <p:cNvPr id="81" name="Picture 80">
            <a:extLst>
              <a:ext uri="{FF2B5EF4-FFF2-40B4-BE49-F238E27FC236}">
                <a16:creationId xmlns:a16="http://schemas.microsoft.com/office/drawing/2014/main" id="{91DCD484-D055-184E-BC62-76E10D0C54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7989" y="4290139"/>
            <a:ext cx="435511" cy="952680"/>
          </a:xfrm>
          <a:prstGeom prst="rect">
            <a:avLst/>
          </a:prstGeom>
        </p:spPr>
      </p:pic>
      <p:pic>
        <p:nvPicPr>
          <p:cNvPr id="82" name="Picture 81">
            <a:extLst>
              <a:ext uri="{FF2B5EF4-FFF2-40B4-BE49-F238E27FC236}">
                <a16:creationId xmlns:a16="http://schemas.microsoft.com/office/drawing/2014/main" id="{DE39BA8C-80BA-4C47-82FF-9655737F2B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3923" y="4290139"/>
            <a:ext cx="435511" cy="952680"/>
          </a:xfrm>
          <a:prstGeom prst="rect">
            <a:avLst/>
          </a:prstGeom>
        </p:spPr>
      </p:pic>
      <p:pic>
        <p:nvPicPr>
          <p:cNvPr id="83" name="Picture 82">
            <a:extLst>
              <a:ext uri="{FF2B5EF4-FFF2-40B4-BE49-F238E27FC236}">
                <a16:creationId xmlns:a16="http://schemas.microsoft.com/office/drawing/2014/main" id="{9B2A4D49-4D65-F342-AC5E-AAB53F2FFC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3771" y="4290139"/>
            <a:ext cx="435511" cy="952680"/>
          </a:xfrm>
          <a:prstGeom prst="rect">
            <a:avLst/>
          </a:prstGeom>
        </p:spPr>
      </p:pic>
      <p:pic>
        <p:nvPicPr>
          <p:cNvPr id="84" name="Picture 83">
            <a:extLst>
              <a:ext uri="{FF2B5EF4-FFF2-40B4-BE49-F238E27FC236}">
                <a16:creationId xmlns:a16="http://schemas.microsoft.com/office/drawing/2014/main" id="{AA76E96C-099A-5848-9E13-089E235E44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8540" y="4290139"/>
            <a:ext cx="435511" cy="952680"/>
          </a:xfrm>
          <a:prstGeom prst="rect">
            <a:avLst/>
          </a:prstGeom>
        </p:spPr>
      </p:pic>
      <p:pic>
        <p:nvPicPr>
          <p:cNvPr id="85" name="Picture 84">
            <a:extLst>
              <a:ext uri="{FF2B5EF4-FFF2-40B4-BE49-F238E27FC236}">
                <a16:creationId xmlns:a16="http://schemas.microsoft.com/office/drawing/2014/main" id="{340E19B6-2419-594C-AA5F-34063FE864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3309" y="4290139"/>
            <a:ext cx="435511" cy="952680"/>
          </a:xfrm>
          <a:prstGeom prst="rect">
            <a:avLst/>
          </a:prstGeom>
        </p:spPr>
      </p:pic>
      <p:pic>
        <p:nvPicPr>
          <p:cNvPr id="86" name="Picture 85">
            <a:extLst>
              <a:ext uri="{FF2B5EF4-FFF2-40B4-BE49-F238E27FC236}">
                <a16:creationId xmlns:a16="http://schemas.microsoft.com/office/drawing/2014/main" id="{31AC84DC-8F3D-324B-9039-A603C3F6DE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8078" y="4290139"/>
            <a:ext cx="435511" cy="952680"/>
          </a:xfrm>
          <a:prstGeom prst="rect">
            <a:avLst/>
          </a:prstGeom>
        </p:spPr>
      </p:pic>
      <p:pic>
        <p:nvPicPr>
          <p:cNvPr id="46" name="Picture 45">
            <a:extLst>
              <a:ext uri="{FF2B5EF4-FFF2-40B4-BE49-F238E27FC236}">
                <a16:creationId xmlns:a16="http://schemas.microsoft.com/office/drawing/2014/main" id="{3F29B8DF-AAA1-9344-808D-14A07E1DEA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130593" y="4259677"/>
            <a:ext cx="386106" cy="983066"/>
          </a:xfrm>
          <a:prstGeom prst="rect">
            <a:avLst/>
          </a:prstGeom>
        </p:spPr>
      </p:pic>
      <p:pic>
        <p:nvPicPr>
          <p:cNvPr id="87" name="Picture 86">
            <a:extLst>
              <a:ext uri="{FF2B5EF4-FFF2-40B4-BE49-F238E27FC236}">
                <a16:creationId xmlns:a16="http://schemas.microsoft.com/office/drawing/2014/main" id="{8F543D7D-7893-D14E-8D44-4F9DB9C505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671041" y="4259677"/>
            <a:ext cx="386106" cy="983066"/>
          </a:xfrm>
          <a:prstGeom prst="rect">
            <a:avLst/>
          </a:prstGeom>
        </p:spPr>
      </p:pic>
      <p:pic>
        <p:nvPicPr>
          <p:cNvPr id="88" name="Picture 87">
            <a:extLst>
              <a:ext uri="{FF2B5EF4-FFF2-40B4-BE49-F238E27FC236}">
                <a16:creationId xmlns:a16="http://schemas.microsoft.com/office/drawing/2014/main" id="{AF133256-8499-CD4F-BF5B-FE66C5C94F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219870" y="4274946"/>
            <a:ext cx="386106" cy="983066"/>
          </a:xfrm>
          <a:prstGeom prst="rect">
            <a:avLst/>
          </a:prstGeom>
        </p:spPr>
      </p:pic>
      <p:pic>
        <p:nvPicPr>
          <p:cNvPr id="89" name="Picture 88">
            <a:extLst>
              <a:ext uri="{FF2B5EF4-FFF2-40B4-BE49-F238E27FC236}">
                <a16:creationId xmlns:a16="http://schemas.microsoft.com/office/drawing/2014/main" id="{A6D3665E-4439-0D4A-9AA4-1248FE3E54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757201" y="4259677"/>
            <a:ext cx="386106" cy="983066"/>
          </a:xfrm>
          <a:prstGeom prst="rect">
            <a:avLst/>
          </a:prstGeom>
        </p:spPr>
      </p:pic>
      <p:pic>
        <p:nvPicPr>
          <p:cNvPr id="90" name="Picture 89">
            <a:extLst>
              <a:ext uri="{FF2B5EF4-FFF2-40B4-BE49-F238E27FC236}">
                <a16:creationId xmlns:a16="http://schemas.microsoft.com/office/drawing/2014/main" id="{ACE77022-00EB-0E49-A6DD-8FD9532867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285953" y="4259677"/>
            <a:ext cx="386106" cy="983066"/>
          </a:xfrm>
          <a:prstGeom prst="rect">
            <a:avLst/>
          </a:prstGeom>
        </p:spPr>
      </p:pic>
      <p:pic>
        <p:nvPicPr>
          <p:cNvPr id="91" name="Picture 90">
            <a:extLst>
              <a:ext uri="{FF2B5EF4-FFF2-40B4-BE49-F238E27FC236}">
                <a16:creationId xmlns:a16="http://schemas.microsoft.com/office/drawing/2014/main" id="{808EFFF7-3C17-0441-B460-62A51C6B5E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830539" y="4259677"/>
            <a:ext cx="386106" cy="983066"/>
          </a:xfrm>
          <a:prstGeom prst="rect">
            <a:avLst/>
          </a:prstGeom>
        </p:spPr>
      </p:pic>
      <p:pic>
        <p:nvPicPr>
          <p:cNvPr id="92" name="Picture 91">
            <a:extLst>
              <a:ext uri="{FF2B5EF4-FFF2-40B4-BE49-F238E27FC236}">
                <a16:creationId xmlns:a16="http://schemas.microsoft.com/office/drawing/2014/main" id="{641C02A5-9542-8945-81EC-50FF3790A7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354652" y="4290139"/>
            <a:ext cx="386106" cy="983066"/>
          </a:xfrm>
          <a:prstGeom prst="rect">
            <a:avLst/>
          </a:prstGeom>
        </p:spPr>
      </p:pic>
      <p:pic>
        <p:nvPicPr>
          <p:cNvPr id="93" name="Picture 92">
            <a:extLst>
              <a:ext uri="{FF2B5EF4-FFF2-40B4-BE49-F238E27FC236}">
                <a16:creationId xmlns:a16="http://schemas.microsoft.com/office/drawing/2014/main" id="{B16BACF5-B429-084B-8516-0A67D2003D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02245" y="4290139"/>
            <a:ext cx="386106" cy="983066"/>
          </a:xfrm>
          <a:prstGeom prst="rect">
            <a:avLst/>
          </a:prstGeom>
        </p:spPr>
      </p:pic>
      <p:pic>
        <p:nvPicPr>
          <p:cNvPr id="94" name="Picture 93">
            <a:extLst>
              <a:ext uri="{FF2B5EF4-FFF2-40B4-BE49-F238E27FC236}">
                <a16:creationId xmlns:a16="http://schemas.microsoft.com/office/drawing/2014/main" id="{3CE36470-6E2D-7A49-96E6-07154E9AFB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458833" y="4290139"/>
            <a:ext cx="386106" cy="983066"/>
          </a:xfrm>
          <a:prstGeom prst="rect">
            <a:avLst/>
          </a:prstGeom>
        </p:spPr>
      </p:pic>
      <p:pic>
        <p:nvPicPr>
          <p:cNvPr id="95" name="Picture 94">
            <a:extLst>
              <a:ext uri="{FF2B5EF4-FFF2-40B4-BE49-F238E27FC236}">
                <a16:creationId xmlns:a16="http://schemas.microsoft.com/office/drawing/2014/main" id="{C087C9F4-38C8-0646-AF96-1AE8D0C26C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47449" y="4259677"/>
            <a:ext cx="386106" cy="983066"/>
          </a:xfrm>
          <a:prstGeom prst="rect">
            <a:avLst/>
          </a:prstGeom>
        </p:spPr>
      </p:pic>
      <p:pic>
        <p:nvPicPr>
          <p:cNvPr id="96" name="Picture 95">
            <a:extLst>
              <a:ext uri="{FF2B5EF4-FFF2-40B4-BE49-F238E27FC236}">
                <a16:creationId xmlns:a16="http://schemas.microsoft.com/office/drawing/2014/main" id="{AF0E212B-837C-0E4E-9FF9-B726D8F52E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671041" y="3129753"/>
            <a:ext cx="386106" cy="983066"/>
          </a:xfrm>
          <a:prstGeom prst="rect">
            <a:avLst/>
          </a:prstGeom>
        </p:spPr>
      </p:pic>
      <p:pic>
        <p:nvPicPr>
          <p:cNvPr id="97" name="Picture 96">
            <a:extLst>
              <a:ext uri="{FF2B5EF4-FFF2-40B4-BE49-F238E27FC236}">
                <a16:creationId xmlns:a16="http://schemas.microsoft.com/office/drawing/2014/main" id="{7D3238BE-18D4-7046-A4E1-5BF673CC77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200846" y="3129753"/>
            <a:ext cx="386106" cy="983066"/>
          </a:xfrm>
          <a:prstGeom prst="rect">
            <a:avLst/>
          </a:prstGeom>
        </p:spPr>
      </p:pic>
      <p:pic>
        <p:nvPicPr>
          <p:cNvPr id="98" name="Picture 97">
            <a:extLst>
              <a:ext uri="{FF2B5EF4-FFF2-40B4-BE49-F238E27FC236}">
                <a16:creationId xmlns:a16="http://schemas.microsoft.com/office/drawing/2014/main" id="{28CD7027-6ED8-EE46-8900-18A91F3CD7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730651" y="3129753"/>
            <a:ext cx="386106" cy="983066"/>
          </a:xfrm>
          <a:prstGeom prst="rect">
            <a:avLst/>
          </a:prstGeom>
        </p:spPr>
      </p:pic>
      <p:pic>
        <p:nvPicPr>
          <p:cNvPr id="99" name="Picture 98">
            <a:extLst>
              <a:ext uri="{FF2B5EF4-FFF2-40B4-BE49-F238E27FC236}">
                <a16:creationId xmlns:a16="http://schemas.microsoft.com/office/drawing/2014/main" id="{8C560193-2E14-BA4F-A06C-63C478DF3A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252673" y="3099367"/>
            <a:ext cx="386106" cy="983066"/>
          </a:xfrm>
          <a:prstGeom prst="rect">
            <a:avLst/>
          </a:prstGeom>
        </p:spPr>
      </p:pic>
      <p:pic>
        <p:nvPicPr>
          <p:cNvPr id="100" name="Picture 99">
            <a:extLst>
              <a:ext uri="{FF2B5EF4-FFF2-40B4-BE49-F238E27FC236}">
                <a16:creationId xmlns:a16="http://schemas.microsoft.com/office/drawing/2014/main" id="{54D38508-7595-234A-9DAB-D65A5A4D9C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774695" y="3129753"/>
            <a:ext cx="386106" cy="983066"/>
          </a:xfrm>
          <a:prstGeom prst="rect">
            <a:avLst/>
          </a:prstGeom>
        </p:spPr>
      </p:pic>
      <p:pic>
        <p:nvPicPr>
          <p:cNvPr id="101" name="Picture 100">
            <a:extLst>
              <a:ext uri="{FF2B5EF4-FFF2-40B4-BE49-F238E27FC236}">
                <a16:creationId xmlns:a16="http://schemas.microsoft.com/office/drawing/2014/main" id="{266D4EC9-16D2-F147-9E3F-A22F24261D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304500" y="3129753"/>
            <a:ext cx="386106" cy="983066"/>
          </a:xfrm>
          <a:prstGeom prst="rect">
            <a:avLst/>
          </a:prstGeom>
        </p:spPr>
      </p:pic>
      <p:pic>
        <p:nvPicPr>
          <p:cNvPr id="102" name="Picture 101">
            <a:extLst>
              <a:ext uri="{FF2B5EF4-FFF2-40B4-BE49-F238E27FC236}">
                <a16:creationId xmlns:a16="http://schemas.microsoft.com/office/drawing/2014/main" id="{468E2AB4-9514-C14D-8490-183FED7282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882368" y="3129753"/>
            <a:ext cx="386106" cy="983066"/>
          </a:xfrm>
          <a:prstGeom prst="rect">
            <a:avLst/>
          </a:prstGeom>
        </p:spPr>
      </p:pic>
      <p:pic>
        <p:nvPicPr>
          <p:cNvPr id="103" name="Picture 102">
            <a:extLst>
              <a:ext uri="{FF2B5EF4-FFF2-40B4-BE49-F238E27FC236}">
                <a16:creationId xmlns:a16="http://schemas.microsoft.com/office/drawing/2014/main" id="{74F23765-304E-8F44-BE39-617599880C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474177" y="3129753"/>
            <a:ext cx="386106" cy="983066"/>
          </a:xfrm>
          <a:prstGeom prst="rect">
            <a:avLst/>
          </a:prstGeom>
        </p:spPr>
      </p:pic>
      <p:pic>
        <p:nvPicPr>
          <p:cNvPr id="104" name="Picture 103">
            <a:extLst>
              <a:ext uri="{FF2B5EF4-FFF2-40B4-BE49-F238E27FC236}">
                <a16:creationId xmlns:a16="http://schemas.microsoft.com/office/drawing/2014/main" id="{CD17AB48-A425-BA40-94BB-D4DDF2465A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42135" y="3129753"/>
            <a:ext cx="386106" cy="983066"/>
          </a:xfrm>
          <a:prstGeom prst="rect">
            <a:avLst/>
          </a:prstGeom>
        </p:spPr>
      </p:pic>
      <p:sp>
        <p:nvSpPr>
          <p:cNvPr id="47" name="Slide Number Placeholder 4">
            <a:extLst>
              <a:ext uri="{FF2B5EF4-FFF2-40B4-BE49-F238E27FC236}">
                <a16:creationId xmlns:a16="http://schemas.microsoft.com/office/drawing/2014/main" id="{080F1FC7-222E-E345-A679-B998AF793B81}"/>
              </a:ext>
            </a:extLst>
          </p:cNvPr>
          <p:cNvSpPr>
            <a:spLocks noGrp="1"/>
          </p:cNvSpPr>
          <p:nvPr>
            <p:ph type="sldNum" sz="quarter" idx="12"/>
          </p:nvPr>
        </p:nvSpPr>
        <p:spPr>
          <a:xfrm>
            <a:off x="0" y="6573521"/>
            <a:ext cx="548640" cy="254000"/>
          </a:xfrm>
        </p:spPr>
        <p:txBody>
          <a:bodyPr/>
          <a:lstStyle/>
          <a:p>
            <a:fld id="{94BD25F3-487B-4155-B89E-4C647BBB8B21}" type="slidenum">
              <a:rPr lang="en-AU" smtClean="0"/>
              <a:t>6</a:t>
            </a:fld>
            <a:endParaRPr lang="en-AU"/>
          </a:p>
        </p:txBody>
      </p:sp>
    </p:spTree>
    <p:extLst>
      <p:ext uri="{BB962C8B-B14F-4D97-AF65-F5344CB8AC3E}">
        <p14:creationId xmlns:p14="http://schemas.microsoft.com/office/powerpoint/2010/main" val="38637204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9622A-09E7-3D48-9DA2-32CCDCCDCDA5}"/>
              </a:ext>
            </a:extLst>
          </p:cNvPr>
          <p:cNvSpPr>
            <a:spLocks noGrp="1"/>
          </p:cNvSpPr>
          <p:nvPr>
            <p:ph type="title"/>
          </p:nvPr>
        </p:nvSpPr>
        <p:spPr>
          <a:xfrm>
            <a:off x="1368000" y="946226"/>
            <a:ext cx="9120000" cy="850439"/>
          </a:xfrm>
        </p:spPr>
        <p:txBody>
          <a:bodyPr/>
          <a:lstStyle/>
          <a:p>
            <a:r>
              <a:rPr lang="en-GB" dirty="0"/>
              <a:t>How many Australians experience stroke?</a:t>
            </a:r>
            <a:endParaRPr lang="en-US" dirty="0"/>
          </a:p>
        </p:txBody>
      </p:sp>
      <p:sp>
        <p:nvSpPr>
          <p:cNvPr id="4" name="Rectangle 3">
            <a:extLst>
              <a:ext uri="{FF2B5EF4-FFF2-40B4-BE49-F238E27FC236}">
                <a16:creationId xmlns:a16="http://schemas.microsoft.com/office/drawing/2014/main" id="{31A456ED-502D-4749-B2AA-E60D066D65A7}"/>
              </a:ext>
            </a:extLst>
          </p:cNvPr>
          <p:cNvSpPr/>
          <p:nvPr/>
        </p:nvSpPr>
        <p:spPr>
          <a:xfrm>
            <a:off x="1368000" y="2231136"/>
            <a:ext cx="3185712" cy="4023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7">
            <a:extLst>
              <a:ext uri="{FF2B5EF4-FFF2-40B4-BE49-F238E27FC236}">
                <a16:creationId xmlns:a16="http://schemas.microsoft.com/office/drawing/2014/main" id="{8408FDF1-4C94-A345-B9D0-70BB79476C46}"/>
              </a:ext>
            </a:extLst>
          </p:cNvPr>
          <p:cNvSpPr txBox="1">
            <a:spLocks/>
          </p:cNvSpPr>
          <p:nvPr/>
        </p:nvSpPr>
        <p:spPr>
          <a:xfrm>
            <a:off x="463027" y="1878574"/>
            <a:ext cx="5231291" cy="689287"/>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GB" sz="1800" dirty="0">
                <a:solidFill>
                  <a:schemeClr val="tx1"/>
                </a:solidFill>
              </a:rPr>
              <a:t>Estimate how many of these 45-year old</a:t>
            </a:r>
            <a:r>
              <a:rPr lang="en-GB" sz="1800" dirty="0">
                <a:solidFill>
                  <a:schemeClr val="accent1"/>
                </a:solidFill>
              </a:rPr>
              <a:t> </a:t>
            </a:r>
            <a:r>
              <a:rPr lang="en-GB" sz="1800" b="1" dirty="0">
                <a:solidFill>
                  <a:schemeClr val="accent1"/>
                </a:solidFill>
              </a:rPr>
              <a:t>men </a:t>
            </a:r>
            <a:br>
              <a:rPr lang="en-GB" sz="1800" b="1" dirty="0">
                <a:solidFill>
                  <a:schemeClr val="accent1"/>
                </a:solidFill>
              </a:rPr>
            </a:br>
            <a:r>
              <a:rPr lang="en-GB" sz="1800" dirty="0">
                <a:solidFill>
                  <a:schemeClr val="tx1"/>
                </a:solidFill>
              </a:rPr>
              <a:t>will have a stroke by the age of 85 years</a:t>
            </a:r>
            <a:endParaRPr lang="en-AU" sz="1800" dirty="0">
              <a:solidFill>
                <a:schemeClr val="tx1"/>
              </a:solidFill>
            </a:endParaRPr>
          </a:p>
        </p:txBody>
      </p:sp>
      <p:sp>
        <p:nvSpPr>
          <p:cNvPr id="6" name="Content Placeholder 7">
            <a:extLst>
              <a:ext uri="{FF2B5EF4-FFF2-40B4-BE49-F238E27FC236}">
                <a16:creationId xmlns:a16="http://schemas.microsoft.com/office/drawing/2014/main" id="{169ACCAE-EB65-0343-A2A1-1FCECF48BEC0}"/>
              </a:ext>
            </a:extLst>
          </p:cNvPr>
          <p:cNvSpPr txBox="1">
            <a:spLocks/>
          </p:cNvSpPr>
          <p:nvPr/>
        </p:nvSpPr>
        <p:spPr>
          <a:xfrm>
            <a:off x="6291073" y="1878575"/>
            <a:ext cx="5614416" cy="689287"/>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GB" sz="1800" dirty="0">
                <a:solidFill>
                  <a:schemeClr val="tx1"/>
                </a:solidFill>
              </a:rPr>
              <a:t>Estimate how many of these 45-year old </a:t>
            </a:r>
            <a:r>
              <a:rPr lang="en-GB" sz="1800" b="1" dirty="0">
                <a:solidFill>
                  <a:schemeClr val="accent1"/>
                </a:solidFill>
              </a:rPr>
              <a:t>women </a:t>
            </a:r>
            <a:r>
              <a:rPr lang="en-GB" sz="1800" dirty="0">
                <a:solidFill>
                  <a:schemeClr val="tx1"/>
                </a:solidFill>
              </a:rPr>
              <a:t>will have a stroke by the age of 85 years</a:t>
            </a:r>
            <a:endParaRPr lang="en-AU" sz="1800" dirty="0">
              <a:solidFill>
                <a:schemeClr val="tx1"/>
              </a:solidFill>
            </a:endParaRPr>
          </a:p>
        </p:txBody>
      </p:sp>
      <p:pic>
        <p:nvPicPr>
          <p:cNvPr id="56" name="Picture 55">
            <a:extLst>
              <a:ext uri="{FF2B5EF4-FFF2-40B4-BE49-F238E27FC236}">
                <a16:creationId xmlns:a16="http://schemas.microsoft.com/office/drawing/2014/main" id="{AB455C11-0C16-F742-91FC-7DD614873C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122756" y="3129753"/>
            <a:ext cx="386106" cy="983066"/>
          </a:xfrm>
          <a:prstGeom prst="rect">
            <a:avLst/>
          </a:prstGeom>
        </p:spPr>
      </p:pic>
      <p:pic>
        <p:nvPicPr>
          <p:cNvPr id="68" name="Picture 67">
            <a:extLst>
              <a:ext uri="{FF2B5EF4-FFF2-40B4-BE49-F238E27FC236}">
                <a16:creationId xmlns:a16="http://schemas.microsoft.com/office/drawing/2014/main" id="{3C3DE75A-E7BA-4A44-ABBA-7188CA1AF5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3290" y="3129753"/>
            <a:ext cx="435511" cy="952680"/>
          </a:xfrm>
          <a:prstGeom prst="rect">
            <a:avLst/>
          </a:prstGeom>
        </p:spPr>
      </p:pic>
      <p:pic>
        <p:nvPicPr>
          <p:cNvPr id="69" name="Picture 68">
            <a:extLst>
              <a:ext uri="{FF2B5EF4-FFF2-40B4-BE49-F238E27FC236}">
                <a16:creationId xmlns:a16="http://schemas.microsoft.com/office/drawing/2014/main" id="{E53FF664-8020-214E-AF3C-B4C826CB93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7884" y="3129753"/>
            <a:ext cx="435511" cy="952680"/>
          </a:xfrm>
          <a:prstGeom prst="rect">
            <a:avLst/>
          </a:prstGeom>
        </p:spPr>
      </p:pic>
      <p:pic>
        <p:nvPicPr>
          <p:cNvPr id="70" name="Picture 69">
            <a:extLst>
              <a:ext uri="{FF2B5EF4-FFF2-40B4-BE49-F238E27FC236}">
                <a16:creationId xmlns:a16="http://schemas.microsoft.com/office/drawing/2014/main" id="{0F532D7B-C5F2-D446-932B-7CE5E25E83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2478" y="3129753"/>
            <a:ext cx="435511" cy="952680"/>
          </a:xfrm>
          <a:prstGeom prst="rect">
            <a:avLst/>
          </a:prstGeom>
        </p:spPr>
      </p:pic>
      <p:pic>
        <p:nvPicPr>
          <p:cNvPr id="71" name="Picture 70">
            <a:extLst>
              <a:ext uri="{FF2B5EF4-FFF2-40B4-BE49-F238E27FC236}">
                <a16:creationId xmlns:a16="http://schemas.microsoft.com/office/drawing/2014/main" id="{1635A9F3-C988-B047-AA7A-6230D9C67A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7072" y="3129753"/>
            <a:ext cx="435511" cy="952680"/>
          </a:xfrm>
          <a:prstGeom prst="rect">
            <a:avLst/>
          </a:prstGeom>
        </p:spPr>
      </p:pic>
      <p:pic>
        <p:nvPicPr>
          <p:cNvPr id="73" name="Picture 72">
            <a:extLst>
              <a:ext uri="{FF2B5EF4-FFF2-40B4-BE49-F238E27FC236}">
                <a16:creationId xmlns:a16="http://schemas.microsoft.com/office/drawing/2014/main" id="{37E3CB2B-F23A-C349-85FB-34DCF17268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2854" y="3129753"/>
            <a:ext cx="435511" cy="952680"/>
          </a:xfrm>
          <a:prstGeom prst="rect">
            <a:avLst/>
          </a:prstGeom>
        </p:spPr>
      </p:pic>
      <p:pic>
        <p:nvPicPr>
          <p:cNvPr id="74" name="Picture 73">
            <a:extLst>
              <a:ext uri="{FF2B5EF4-FFF2-40B4-BE49-F238E27FC236}">
                <a16:creationId xmlns:a16="http://schemas.microsoft.com/office/drawing/2014/main" id="{3F98FDEE-4E7F-724C-9499-31B4238684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7623" y="3129753"/>
            <a:ext cx="435511" cy="952680"/>
          </a:xfrm>
          <a:prstGeom prst="rect">
            <a:avLst/>
          </a:prstGeom>
        </p:spPr>
      </p:pic>
      <p:pic>
        <p:nvPicPr>
          <p:cNvPr id="75" name="Picture 74">
            <a:extLst>
              <a:ext uri="{FF2B5EF4-FFF2-40B4-BE49-F238E27FC236}">
                <a16:creationId xmlns:a16="http://schemas.microsoft.com/office/drawing/2014/main" id="{377B3CFD-A73E-3744-85A4-967D7DFAEB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2392" y="3129753"/>
            <a:ext cx="435511" cy="952680"/>
          </a:xfrm>
          <a:prstGeom prst="rect">
            <a:avLst/>
          </a:prstGeom>
        </p:spPr>
      </p:pic>
      <p:pic>
        <p:nvPicPr>
          <p:cNvPr id="76" name="Picture 75">
            <a:extLst>
              <a:ext uri="{FF2B5EF4-FFF2-40B4-BE49-F238E27FC236}">
                <a16:creationId xmlns:a16="http://schemas.microsoft.com/office/drawing/2014/main" id="{5EA4C67A-B64C-2140-935C-855C74B389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7161" y="3129753"/>
            <a:ext cx="435511" cy="952680"/>
          </a:xfrm>
          <a:prstGeom prst="rect">
            <a:avLst/>
          </a:prstGeom>
        </p:spPr>
      </p:pic>
      <p:pic>
        <p:nvPicPr>
          <p:cNvPr id="78" name="Picture 77">
            <a:extLst>
              <a:ext uri="{FF2B5EF4-FFF2-40B4-BE49-F238E27FC236}">
                <a16:creationId xmlns:a16="http://schemas.microsoft.com/office/drawing/2014/main" id="{10C64F63-B0DB-E44D-94B1-21DC9D5BDB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4207" y="4290139"/>
            <a:ext cx="435511" cy="952680"/>
          </a:xfrm>
          <a:prstGeom prst="rect">
            <a:avLst/>
          </a:prstGeom>
        </p:spPr>
      </p:pic>
      <p:pic>
        <p:nvPicPr>
          <p:cNvPr id="79" name="Picture 78">
            <a:extLst>
              <a:ext uri="{FF2B5EF4-FFF2-40B4-BE49-F238E27FC236}">
                <a16:creationId xmlns:a16="http://schemas.microsoft.com/office/drawing/2014/main" id="{FA60A63D-840F-4F4B-8DCE-81893F24B1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8801" y="4290139"/>
            <a:ext cx="435511" cy="952680"/>
          </a:xfrm>
          <a:prstGeom prst="rect">
            <a:avLst/>
          </a:prstGeom>
        </p:spPr>
      </p:pic>
      <p:pic>
        <p:nvPicPr>
          <p:cNvPr id="80" name="Picture 79">
            <a:extLst>
              <a:ext uri="{FF2B5EF4-FFF2-40B4-BE49-F238E27FC236}">
                <a16:creationId xmlns:a16="http://schemas.microsoft.com/office/drawing/2014/main" id="{D2166DF2-CA64-CE45-A971-F9F8113E16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3395" y="4290139"/>
            <a:ext cx="435511" cy="952680"/>
          </a:xfrm>
          <a:prstGeom prst="rect">
            <a:avLst/>
          </a:prstGeom>
        </p:spPr>
      </p:pic>
      <p:pic>
        <p:nvPicPr>
          <p:cNvPr id="81" name="Picture 80">
            <a:extLst>
              <a:ext uri="{FF2B5EF4-FFF2-40B4-BE49-F238E27FC236}">
                <a16:creationId xmlns:a16="http://schemas.microsoft.com/office/drawing/2014/main" id="{91DCD484-D055-184E-BC62-76E10D0C54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7989" y="4290139"/>
            <a:ext cx="435511" cy="952680"/>
          </a:xfrm>
          <a:prstGeom prst="rect">
            <a:avLst/>
          </a:prstGeom>
        </p:spPr>
      </p:pic>
      <p:pic>
        <p:nvPicPr>
          <p:cNvPr id="83" name="Picture 82">
            <a:extLst>
              <a:ext uri="{FF2B5EF4-FFF2-40B4-BE49-F238E27FC236}">
                <a16:creationId xmlns:a16="http://schemas.microsoft.com/office/drawing/2014/main" id="{9B2A4D49-4D65-F342-AC5E-AAB53F2FFC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3771" y="4290139"/>
            <a:ext cx="435511" cy="952680"/>
          </a:xfrm>
          <a:prstGeom prst="rect">
            <a:avLst/>
          </a:prstGeom>
        </p:spPr>
      </p:pic>
      <p:pic>
        <p:nvPicPr>
          <p:cNvPr id="84" name="Picture 83">
            <a:extLst>
              <a:ext uri="{FF2B5EF4-FFF2-40B4-BE49-F238E27FC236}">
                <a16:creationId xmlns:a16="http://schemas.microsoft.com/office/drawing/2014/main" id="{AA76E96C-099A-5848-9E13-089E235E44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8540" y="4290139"/>
            <a:ext cx="435511" cy="952680"/>
          </a:xfrm>
          <a:prstGeom prst="rect">
            <a:avLst/>
          </a:prstGeom>
        </p:spPr>
      </p:pic>
      <p:pic>
        <p:nvPicPr>
          <p:cNvPr id="85" name="Picture 84">
            <a:extLst>
              <a:ext uri="{FF2B5EF4-FFF2-40B4-BE49-F238E27FC236}">
                <a16:creationId xmlns:a16="http://schemas.microsoft.com/office/drawing/2014/main" id="{340E19B6-2419-594C-AA5F-34063FE864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3309" y="4290139"/>
            <a:ext cx="435511" cy="952680"/>
          </a:xfrm>
          <a:prstGeom prst="rect">
            <a:avLst/>
          </a:prstGeom>
        </p:spPr>
      </p:pic>
      <p:pic>
        <p:nvPicPr>
          <p:cNvPr id="86" name="Picture 85">
            <a:extLst>
              <a:ext uri="{FF2B5EF4-FFF2-40B4-BE49-F238E27FC236}">
                <a16:creationId xmlns:a16="http://schemas.microsoft.com/office/drawing/2014/main" id="{31AC84DC-8F3D-324B-9039-A603C3F6DE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8078" y="4290139"/>
            <a:ext cx="435511" cy="952680"/>
          </a:xfrm>
          <a:prstGeom prst="rect">
            <a:avLst/>
          </a:prstGeom>
        </p:spPr>
      </p:pic>
      <p:pic>
        <p:nvPicPr>
          <p:cNvPr id="46" name="Picture 45">
            <a:extLst>
              <a:ext uri="{FF2B5EF4-FFF2-40B4-BE49-F238E27FC236}">
                <a16:creationId xmlns:a16="http://schemas.microsoft.com/office/drawing/2014/main" id="{3F29B8DF-AAA1-9344-808D-14A07E1DEA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130593" y="4259677"/>
            <a:ext cx="386106" cy="983066"/>
          </a:xfrm>
          <a:prstGeom prst="rect">
            <a:avLst/>
          </a:prstGeom>
        </p:spPr>
      </p:pic>
      <p:pic>
        <p:nvPicPr>
          <p:cNvPr id="87" name="Picture 86">
            <a:extLst>
              <a:ext uri="{FF2B5EF4-FFF2-40B4-BE49-F238E27FC236}">
                <a16:creationId xmlns:a16="http://schemas.microsoft.com/office/drawing/2014/main" id="{8F543D7D-7893-D14E-8D44-4F9DB9C505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671041" y="4259677"/>
            <a:ext cx="386106" cy="983066"/>
          </a:xfrm>
          <a:prstGeom prst="rect">
            <a:avLst/>
          </a:prstGeom>
        </p:spPr>
      </p:pic>
      <p:pic>
        <p:nvPicPr>
          <p:cNvPr id="88" name="Picture 87">
            <a:extLst>
              <a:ext uri="{FF2B5EF4-FFF2-40B4-BE49-F238E27FC236}">
                <a16:creationId xmlns:a16="http://schemas.microsoft.com/office/drawing/2014/main" id="{AF133256-8499-CD4F-BF5B-FE66C5C94F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219870" y="4274946"/>
            <a:ext cx="386106" cy="983066"/>
          </a:xfrm>
          <a:prstGeom prst="rect">
            <a:avLst/>
          </a:prstGeom>
        </p:spPr>
      </p:pic>
      <p:pic>
        <p:nvPicPr>
          <p:cNvPr id="90" name="Picture 89">
            <a:extLst>
              <a:ext uri="{FF2B5EF4-FFF2-40B4-BE49-F238E27FC236}">
                <a16:creationId xmlns:a16="http://schemas.microsoft.com/office/drawing/2014/main" id="{ACE77022-00EB-0E49-A6DD-8FD9532867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306426" y="4300371"/>
            <a:ext cx="386106" cy="983066"/>
          </a:xfrm>
          <a:prstGeom prst="rect">
            <a:avLst/>
          </a:prstGeom>
        </p:spPr>
      </p:pic>
      <p:pic>
        <p:nvPicPr>
          <p:cNvPr id="91" name="Picture 90">
            <a:extLst>
              <a:ext uri="{FF2B5EF4-FFF2-40B4-BE49-F238E27FC236}">
                <a16:creationId xmlns:a16="http://schemas.microsoft.com/office/drawing/2014/main" id="{808EFFF7-3C17-0441-B460-62A51C6B5E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829421" y="4300371"/>
            <a:ext cx="386106" cy="983066"/>
          </a:xfrm>
          <a:prstGeom prst="rect">
            <a:avLst/>
          </a:prstGeom>
        </p:spPr>
      </p:pic>
      <p:pic>
        <p:nvPicPr>
          <p:cNvPr id="92" name="Picture 91">
            <a:extLst>
              <a:ext uri="{FF2B5EF4-FFF2-40B4-BE49-F238E27FC236}">
                <a16:creationId xmlns:a16="http://schemas.microsoft.com/office/drawing/2014/main" id="{641C02A5-9542-8945-81EC-50FF3790A7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354652" y="4290139"/>
            <a:ext cx="386106" cy="983066"/>
          </a:xfrm>
          <a:prstGeom prst="rect">
            <a:avLst/>
          </a:prstGeom>
        </p:spPr>
      </p:pic>
      <p:pic>
        <p:nvPicPr>
          <p:cNvPr id="94" name="Picture 93">
            <a:extLst>
              <a:ext uri="{FF2B5EF4-FFF2-40B4-BE49-F238E27FC236}">
                <a16:creationId xmlns:a16="http://schemas.microsoft.com/office/drawing/2014/main" id="{3CE36470-6E2D-7A49-96E6-07154E9AFB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458833" y="4290139"/>
            <a:ext cx="386106" cy="983066"/>
          </a:xfrm>
          <a:prstGeom prst="rect">
            <a:avLst/>
          </a:prstGeom>
        </p:spPr>
      </p:pic>
      <p:pic>
        <p:nvPicPr>
          <p:cNvPr id="95" name="Picture 94">
            <a:extLst>
              <a:ext uri="{FF2B5EF4-FFF2-40B4-BE49-F238E27FC236}">
                <a16:creationId xmlns:a16="http://schemas.microsoft.com/office/drawing/2014/main" id="{C087C9F4-38C8-0646-AF96-1AE8D0C26C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27074" y="4290139"/>
            <a:ext cx="386106" cy="983066"/>
          </a:xfrm>
          <a:prstGeom prst="rect">
            <a:avLst/>
          </a:prstGeom>
        </p:spPr>
      </p:pic>
      <p:pic>
        <p:nvPicPr>
          <p:cNvPr id="98" name="Picture 97">
            <a:extLst>
              <a:ext uri="{FF2B5EF4-FFF2-40B4-BE49-F238E27FC236}">
                <a16:creationId xmlns:a16="http://schemas.microsoft.com/office/drawing/2014/main" id="{28CD7027-6ED8-EE46-8900-18A91F3CD7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730651" y="3129753"/>
            <a:ext cx="386106" cy="983066"/>
          </a:xfrm>
          <a:prstGeom prst="rect">
            <a:avLst/>
          </a:prstGeom>
        </p:spPr>
      </p:pic>
      <p:pic>
        <p:nvPicPr>
          <p:cNvPr id="99" name="Picture 98">
            <a:extLst>
              <a:ext uri="{FF2B5EF4-FFF2-40B4-BE49-F238E27FC236}">
                <a16:creationId xmlns:a16="http://schemas.microsoft.com/office/drawing/2014/main" id="{8C560193-2E14-BA4F-A06C-63C478DF3A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244104" y="3129753"/>
            <a:ext cx="386106" cy="983066"/>
          </a:xfrm>
          <a:prstGeom prst="rect">
            <a:avLst/>
          </a:prstGeom>
        </p:spPr>
      </p:pic>
      <p:pic>
        <p:nvPicPr>
          <p:cNvPr id="100" name="Picture 99">
            <a:extLst>
              <a:ext uri="{FF2B5EF4-FFF2-40B4-BE49-F238E27FC236}">
                <a16:creationId xmlns:a16="http://schemas.microsoft.com/office/drawing/2014/main" id="{54D38508-7595-234A-9DAB-D65A5A4D9C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201169" y="3129753"/>
            <a:ext cx="386106" cy="983066"/>
          </a:xfrm>
          <a:prstGeom prst="rect">
            <a:avLst/>
          </a:prstGeom>
        </p:spPr>
      </p:pic>
      <p:pic>
        <p:nvPicPr>
          <p:cNvPr id="102" name="Picture 101">
            <a:extLst>
              <a:ext uri="{FF2B5EF4-FFF2-40B4-BE49-F238E27FC236}">
                <a16:creationId xmlns:a16="http://schemas.microsoft.com/office/drawing/2014/main" id="{468E2AB4-9514-C14D-8490-183FED7282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882368" y="3129753"/>
            <a:ext cx="386106" cy="983066"/>
          </a:xfrm>
          <a:prstGeom prst="rect">
            <a:avLst/>
          </a:prstGeom>
        </p:spPr>
      </p:pic>
      <p:pic>
        <p:nvPicPr>
          <p:cNvPr id="103" name="Picture 102">
            <a:extLst>
              <a:ext uri="{FF2B5EF4-FFF2-40B4-BE49-F238E27FC236}">
                <a16:creationId xmlns:a16="http://schemas.microsoft.com/office/drawing/2014/main" id="{74F23765-304E-8F44-BE39-617599880C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474177" y="3129753"/>
            <a:ext cx="386106" cy="983066"/>
          </a:xfrm>
          <a:prstGeom prst="rect">
            <a:avLst/>
          </a:prstGeom>
        </p:spPr>
      </p:pic>
      <p:pic>
        <p:nvPicPr>
          <p:cNvPr id="104" name="Picture 103">
            <a:extLst>
              <a:ext uri="{FF2B5EF4-FFF2-40B4-BE49-F238E27FC236}">
                <a16:creationId xmlns:a16="http://schemas.microsoft.com/office/drawing/2014/main" id="{CD17AB48-A425-BA40-94BB-D4DDF2465A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328531" y="3141940"/>
            <a:ext cx="386106" cy="983066"/>
          </a:xfrm>
          <a:prstGeom prst="rect">
            <a:avLst/>
          </a:prstGeom>
        </p:spPr>
      </p:pic>
      <p:sp>
        <p:nvSpPr>
          <p:cNvPr id="47" name="TextBox 46">
            <a:extLst>
              <a:ext uri="{FF2B5EF4-FFF2-40B4-BE49-F238E27FC236}">
                <a16:creationId xmlns:a16="http://schemas.microsoft.com/office/drawing/2014/main" id="{E505E814-2F6B-EC40-AAAE-9C8C74D02BF3}"/>
              </a:ext>
            </a:extLst>
          </p:cNvPr>
          <p:cNvSpPr txBox="1"/>
          <p:nvPr/>
        </p:nvSpPr>
        <p:spPr>
          <a:xfrm>
            <a:off x="694963" y="5430295"/>
            <a:ext cx="4803731" cy="1077218"/>
          </a:xfrm>
          <a:prstGeom prst="rect">
            <a:avLst/>
          </a:prstGeom>
          <a:noFill/>
        </p:spPr>
        <p:txBody>
          <a:bodyPr wrap="square" rtlCol="0">
            <a:spAutoFit/>
          </a:bodyPr>
          <a:lstStyle/>
          <a:p>
            <a:pPr algn="ctr"/>
            <a:r>
              <a:rPr lang="en-US" dirty="0"/>
              <a:t>For a 45-year-old man, </a:t>
            </a:r>
            <a:br>
              <a:rPr lang="en-US" dirty="0"/>
            </a:br>
            <a:r>
              <a:rPr lang="en-US" dirty="0"/>
              <a:t>the risk of having a stroke by age 85 is </a:t>
            </a:r>
            <a:br>
              <a:rPr lang="en-US" dirty="0">
                <a:solidFill>
                  <a:schemeClr val="tx1">
                    <a:lumMod val="75000"/>
                    <a:lumOff val="25000"/>
                  </a:schemeClr>
                </a:solidFill>
              </a:rPr>
            </a:br>
            <a:r>
              <a:rPr lang="en-GB" sz="2800" b="1" dirty="0">
                <a:solidFill>
                  <a:schemeClr val="accent1"/>
                </a:solidFill>
              </a:rPr>
              <a:t>1 in 4</a:t>
            </a:r>
            <a:r>
              <a:rPr lang="en-GB" sz="2800" b="1" baseline="30000" dirty="0">
                <a:solidFill>
                  <a:schemeClr val="accent1"/>
                </a:solidFill>
              </a:rPr>
              <a:t>1</a:t>
            </a:r>
            <a:endParaRPr lang="en-AU" sz="2800" b="1" baseline="30000" dirty="0">
              <a:solidFill>
                <a:schemeClr val="accent1"/>
              </a:solidFill>
            </a:endParaRPr>
          </a:p>
        </p:txBody>
      </p:sp>
      <p:sp>
        <p:nvSpPr>
          <p:cNvPr id="48" name="TextBox 47">
            <a:extLst>
              <a:ext uri="{FF2B5EF4-FFF2-40B4-BE49-F238E27FC236}">
                <a16:creationId xmlns:a16="http://schemas.microsoft.com/office/drawing/2014/main" id="{B0DA6454-6E15-D84D-BB1A-B56F2B9DC9AB}"/>
              </a:ext>
            </a:extLst>
          </p:cNvPr>
          <p:cNvSpPr txBox="1"/>
          <p:nvPr/>
        </p:nvSpPr>
        <p:spPr>
          <a:xfrm>
            <a:off x="6711116" y="5430295"/>
            <a:ext cx="4803731" cy="1077218"/>
          </a:xfrm>
          <a:prstGeom prst="rect">
            <a:avLst/>
          </a:prstGeom>
          <a:noFill/>
        </p:spPr>
        <p:txBody>
          <a:bodyPr wrap="square" rtlCol="0">
            <a:spAutoFit/>
          </a:bodyPr>
          <a:lstStyle/>
          <a:p>
            <a:pPr algn="ctr"/>
            <a:r>
              <a:rPr lang="en-US" dirty="0"/>
              <a:t>For a 45-year-old woman, </a:t>
            </a:r>
            <a:br>
              <a:rPr lang="en-US" dirty="0"/>
            </a:br>
            <a:r>
              <a:rPr lang="en-US" dirty="0"/>
              <a:t>the risk of having a stroke by age 85 is </a:t>
            </a:r>
            <a:br>
              <a:rPr lang="en-US" dirty="0">
                <a:solidFill>
                  <a:schemeClr val="tx1">
                    <a:lumMod val="75000"/>
                    <a:lumOff val="25000"/>
                  </a:schemeClr>
                </a:solidFill>
              </a:rPr>
            </a:br>
            <a:r>
              <a:rPr lang="en-GB" sz="2800" b="1" dirty="0">
                <a:solidFill>
                  <a:schemeClr val="accent1"/>
                </a:solidFill>
              </a:rPr>
              <a:t>1 in 5</a:t>
            </a:r>
            <a:r>
              <a:rPr lang="en-GB" sz="2800" b="1" baseline="30000" dirty="0">
                <a:solidFill>
                  <a:schemeClr val="accent1"/>
                </a:solidFill>
              </a:rPr>
              <a:t>1</a:t>
            </a:r>
            <a:endParaRPr lang="en-AU" sz="2800" b="1" baseline="30000" dirty="0">
              <a:solidFill>
                <a:schemeClr val="accent1"/>
              </a:solidFill>
            </a:endParaRPr>
          </a:p>
        </p:txBody>
      </p:sp>
      <p:sp>
        <p:nvSpPr>
          <p:cNvPr id="49" name="Text Placeholder 6">
            <a:extLst>
              <a:ext uri="{FF2B5EF4-FFF2-40B4-BE49-F238E27FC236}">
                <a16:creationId xmlns:a16="http://schemas.microsoft.com/office/drawing/2014/main" id="{8E5ED790-F9DA-0E41-BA09-F69D4619A354}"/>
              </a:ext>
            </a:extLst>
          </p:cNvPr>
          <p:cNvSpPr txBox="1">
            <a:spLocks/>
          </p:cNvSpPr>
          <p:nvPr/>
        </p:nvSpPr>
        <p:spPr>
          <a:xfrm>
            <a:off x="788019" y="6543637"/>
            <a:ext cx="9689969" cy="254000"/>
          </a:xfrm>
          <a:prstGeom prst="rect">
            <a:avLst/>
          </a:prstGeom>
        </p:spPr>
        <p:txBody>
          <a:bodyPr/>
          <a:lstStyle>
            <a:lvl1pPr marL="0" indent="0" algn="l" defTabSz="914400" rtl="0" eaLnBrk="1" latinLnBrk="0" hangingPunct="1">
              <a:lnSpc>
                <a:spcPct val="105000"/>
              </a:lnSpc>
              <a:spcBef>
                <a:spcPts val="0"/>
              </a:spcBef>
              <a:spcAft>
                <a:spcPts val="975"/>
              </a:spcAft>
              <a:buFont typeface="Calibri" panose="020F0502020204030204" pitchFamily="34" charset="0"/>
              <a:buChar char="﻿"/>
              <a:defRPr sz="1900" kern="1200">
                <a:solidFill>
                  <a:schemeClr val="tx1"/>
                </a:solidFill>
                <a:latin typeface="+mn-lt"/>
                <a:ea typeface="+mn-ea"/>
                <a:cs typeface="+mn-cs"/>
              </a:defRPr>
            </a:lvl1pPr>
            <a:lvl2pPr marL="0" indent="0" algn="l" defTabSz="914400" rtl="0" eaLnBrk="1" latinLnBrk="0" hangingPunct="1">
              <a:lnSpc>
                <a:spcPct val="105000"/>
              </a:lnSpc>
              <a:spcBef>
                <a:spcPts val="0"/>
              </a:spcBef>
              <a:spcAft>
                <a:spcPts val="1280"/>
              </a:spcAft>
              <a:buFont typeface="Calibri" panose="020F0502020204030204" pitchFamily="34" charset="0"/>
              <a:buChar char="﻿"/>
              <a:defRPr sz="1600" kern="1200">
                <a:solidFill>
                  <a:schemeClr val="tx1"/>
                </a:solidFill>
                <a:latin typeface="+mn-lt"/>
                <a:ea typeface="+mn-ea"/>
                <a:cs typeface="+mn-cs"/>
              </a:defRPr>
            </a:lvl2pPr>
            <a:lvl3pPr marL="144000" indent="-144000" algn="l" defTabSz="914400" rtl="0" eaLnBrk="1" latinLnBrk="0" hangingPunct="1">
              <a:lnSpc>
                <a:spcPct val="105000"/>
              </a:lnSpc>
              <a:spcBef>
                <a:spcPts val="0"/>
              </a:spcBef>
              <a:spcAft>
                <a:spcPts val="575"/>
              </a:spcAft>
              <a:buFontTx/>
              <a:buBlip>
                <a:blip r:embed="rId4"/>
              </a:buBlip>
              <a:defRPr sz="1600" kern="1200">
                <a:solidFill>
                  <a:schemeClr val="tx1"/>
                </a:solidFill>
                <a:latin typeface="+mn-lt"/>
                <a:ea typeface="+mn-ea"/>
                <a:cs typeface="+mn-cs"/>
              </a:defRPr>
            </a:lvl3pPr>
            <a:lvl4pPr marL="288000" indent="-144000" algn="l" defTabSz="914400" rtl="0" eaLnBrk="1" latinLnBrk="0" hangingPunct="1">
              <a:lnSpc>
                <a:spcPct val="105000"/>
              </a:lnSpc>
              <a:spcBef>
                <a:spcPts val="0"/>
              </a:spcBef>
              <a:spcAft>
                <a:spcPts val="575"/>
              </a:spcAft>
              <a:buFontTx/>
              <a:buBlip>
                <a:blip r:embed="rId4"/>
              </a:buBlip>
              <a:defRPr sz="1600" kern="1200">
                <a:solidFill>
                  <a:schemeClr val="tx1"/>
                </a:solidFill>
                <a:latin typeface="+mn-lt"/>
                <a:ea typeface="+mn-ea"/>
                <a:cs typeface="+mn-cs"/>
              </a:defRPr>
            </a:lvl4pPr>
            <a:lvl5pPr marL="432000" indent="-144000" algn="l" defTabSz="914400" rtl="0" eaLnBrk="1" latinLnBrk="0" hangingPunct="1">
              <a:lnSpc>
                <a:spcPct val="105000"/>
              </a:lnSpc>
              <a:spcBef>
                <a:spcPts val="0"/>
              </a:spcBef>
              <a:spcAft>
                <a:spcPts val="575"/>
              </a:spcAft>
              <a:buFontTx/>
              <a:buBlip>
                <a:blip r:embed="rId4"/>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900" dirty="0"/>
              <a:t>1. Brain Foundation. Stroke. Available from: h</a:t>
            </a:r>
            <a:r>
              <a:rPr lang="en-AU" sz="900" dirty="0" err="1"/>
              <a:t>ttps</a:t>
            </a:r>
            <a:r>
              <a:rPr lang="en-AU" sz="900" dirty="0"/>
              <a:t>://</a:t>
            </a:r>
            <a:r>
              <a:rPr lang="en-AU" sz="900" dirty="0" err="1"/>
              <a:t>brainfoundation.org.au</a:t>
            </a:r>
            <a:r>
              <a:rPr lang="en-AU" sz="900" dirty="0"/>
              <a:t>/disorders/stroke/. Accessed January 2022.</a:t>
            </a:r>
          </a:p>
        </p:txBody>
      </p:sp>
      <p:pic>
        <p:nvPicPr>
          <p:cNvPr id="50" name="Picture 49">
            <a:extLst>
              <a:ext uri="{FF2B5EF4-FFF2-40B4-BE49-F238E27FC236}">
                <a16:creationId xmlns:a16="http://schemas.microsoft.com/office/drawing/2014/main" id="{FA65C38B-8963-3148-B89C-403DF7EB19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7456" y="3144527"/>
            <a:ext cx="419958" cy="937906"/>
          </a:xfrm>
          <a:prstGeom prst="rect">
            <a:avLst/>
          </a:prstGeom>
        </p:spPr>
      </p:pic>
      <p:pic>
        <p:nvPicPr>
          <p:cNvPr id="51" name="Picture 50">
            <a:extLst>
              <a:ext uri="{FF2B5EF4-FFF2-40B4-BE49-F238E27FC236}">
                <a16:creationId xmlns:a16="http://schemas.microsoft.com/office/drawing/2014/main" id="{2884B587-64FE-1640-BE60-8A8F306EEC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9018" y="3152333"/>
            <a:ext cx="419958" cy="937906"/>
          </a:xfrm>
          <a:prstGeom prst="rect">
            <a:avLst/>
          </a:prstGeom>
        </p:spPr>
      </p:pic>
      <p:pic>
        <p:nvPicPr>
          <p:cNvPr id="52" name="Picture 51">
            <a:extLst>
              <a:ext uri="{FF2B5EF4-FFF2-40B4-BE49-F238E27FC236}">
                <a16:creationId xmlns:a16="http://schemas.microsoft.com/office/drawing/2014/main" id="{4401BED0-B8AA-804A-B4FF-2F63E0218B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7685" y="3152333"/>
            <a:ext cx="419958" cy="937906"/>
          </a:xfrm>
          <a:prstGeom prst="rect">
            <a:avLst/>
          </a:prstGeom>
        </p:spPr>
      </p:pic>
      <p:pic>
        <p:nvPicPr>
          <p:cNvPr id="53" name="Picture 52">
            <a:extLst>
              <a:ext uri="{FF2B5EF4-FFF2-40B4-BE49-F238E27FC236}">
                <a16:creationId xmlns:a16="http://schemas.microsoft.com/office/drawing/2014/main" id="{5FDA68A6-A218-ED4F-AFBB-0B78C10E75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0217" y="4312719"/>
            <a:ext cx="419958" cy="937906"/>
          </a:xfrm>
          <a:prstGeom prst="rect">
            <a:avLst/>
          </a:prstGeom>
        </p:spPr>
      </p:pic>
      <p:pic>
        <p:nvPicPr>
          <p:cNvPr id="54" name="Picture 53">
            <a:extLst>
              <a:ext uri="{FF2B5EF4-FFF2-40B4-BE49-F238E27FC236}">
                <a16:creationId xmlns:a16="http://schemas.microsoft.com/office/drawing/2014/main" id="{CB501819-E781-B445-9AB6-870E8E4214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1592" y="4300371"/>
            <a:ext cx="419958" cy="937906"/>
          </a:xfrm>
          <a:prstGeom prst="rect">
            <a:avLst/>
          </a:prstGeom>
        </p:spPr>
      </p:pic>
      <p:pic>
        <p:nvPicPr>
          <p:cNvPr id="55" name="Picture 54">
            <a:extLst>
              <a:ext uri="{FF2B5EF4-FFF2-40B4-BE49-F238E27FC236}">
                <a16:creationId xmlns:a16="http://schemas.microsoft.com/office/drawing/2014/main" id="{93AAB765-8BF5-0741-A431-A9590D1698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59021" y="3149983"/>
            <a:ext cx="455011" cy="952680"/>
          </a:xfrm>
          <a:prstGeom prst="rect">
            <a:avLst/>
          </a:prstGeom>
        </p:spPr>
      </p:pic>
      <p:pic>
        <p:nvPicPr>
          <p:cNvPr id="57" name="Picture 56">
            <a:extLst>
              <a:ext uri="{FF2B5EF4-FFF2-40B4-BE49-F238E27FC236}">
                <a16:creationId xmlns:a16="http://schemas.microsoft.com/office/drawing/2014/main" id="{3C0C8437-70E5-1545-AE8A-FCBBF06AB3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59020" y="4315734"/>
            <a:ext cx="455011" cy="952680"/>
          </a:xfrm>
          <a:prstGeom prst="rect">
            <a:avLst/>
          </a:prstGeom>
        </p:spPr>
      </p:pic>
      <p:pic>
        <p:nvPicPr>
          <p:cNvPr id="58" name="Picture 57">
            <a:extLst>
              <a:ext uri="{FF2B5EF4-FFF2-40B4-BE49-F238E27FC236}">
                <a16:creationId xmlns:a16="http://schemas.microsoft.com/office/drawing/2014/main" id="{12274EA2-1C50-8D4E-9BC3-EF2B6A0FDA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38760" y="3139868"/>
            <a:ext cx="455011" cy="952680"/>
          </a:xfrm>
          <a:prstGeom prst="rect">
            <a:avLst/>
          </a:prstGeom>
        </p:spPr>
      </p:pic>
      <p:pic>
        <p:nvPicPr>
          <p:cNvPr id="59" name="Picture 58">
            <a:extLst>
              <a:ext uri="{FF2B5EF4-FFF2-40B4-BE49-F238E27FC236}">
                <a16:creationId xmlns:a16="http://schemas.microsoft.com/office/drawing/2014/main" id="{1524CC6A-27F6-D049-A5BA-1E9F698302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38760" y="4305332"/>
            <a:ext cx="455011" cy="952680"/>
          </a:xfrm>
          <a:prstGeom prst="rect">
            <a:avLst/>
          </a:prstGeom>
        </p:spPr>
      </p:pic>
      <p:sp>
        <p:nvSpPr>
          <p:cNvPr id="60" name="Slide Number Placeholder 4">
            <a:extLst>
              <a:ext uri="{FF2B5EF4-FFF2-40B4-BE49-F238E27FC236}">
                <a16:creationId xmlns:a16="http://schemas.microsoft.com/office/drawing/2014/main" id="{3137C112-EB41-7843-94CE-8456E0E2F60F}"/>
              </a:ext>
            </a:extLst>
          </p:cNvPr>
          <p:cNvSpPr>
            <a:spLocks noGrp="1"/>
          </p:cNvSpPr>
          <p:nvPr>
            <p:ph type="sldNum" sz="quarter" idx="12"/>
          </p:nvPr>
        </p:nvSpPr>
        <p:spPr>
          <a:xfrm>
            <a:off x="0" y="6573521"/>
            <a:ext cx="548640" cy="254000"/>
          </a:xfrm>
        </p:spPr>
        <p:txBody>
          <a:bodyPr/>
          <a:lstStyle/>
          <a:p>
            <a:fld id="{94BD25F3-487B-4155-B89E-4C647BBB8B21}" type="slidenum">
              <a:rPr lang="en-AU" smtClean="0"/>
              <a:t>7</a:t>
            </a:fld>
            <a:endParaRPr lang="en-AU"/>
          </a:p>
        </p:txBody>
      </p:sp>
    </p:spTree>
    <p:extLst>
      <p:ext uri="{BB962C8B-B14F-4D97-AF65-F5344CB8AC3E}">
        <p14:creationId xmlns:p14="http://schemas.microsoft.com/office/powerpoint/2010/main" val="35243230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06DE59F-D5E1-0C43-A8BC-18F17F108F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706" y="754530"/>
            <a:ext cx="6502400" cy="6502400"/>
          </a:xfrm>
          <a:prstGeom prst="rect">
            <a:avLst/>
          </a:prstGeom>
        </p:spPr>
      </p:pic>
      <p:sp>
        <p:nvSpPr>
          <p:cNvPr id="2" name="Title 1">
            <a:extLst>
              <a:ext uri="{FF2B5EF4-FFF2-40B4-BE49-F238E27FC236}">
                <a16:creationId xmlns:a16="http://schemas.microsoft.com/office/drawing/2014/main" id="{F9BB1952-509F-4C4F-B9C1-2E05EB3D5C8B}"/>
              </a:ext>
            </a:extLst>
          </p:cNvPr>
          <p:cNvSpPr>
            <a:spLocks noGrp="1"/>
          </p:cNvSpPr>
          <p:nvPr>
            <p:ph type="title"/>
          </p:nvPr>
        </p:nvSpPr>
        <p:spPr>
          <a:xfrm>
            <a:off x="1536000" y="891362"/>
            <a:ext cx="9120000" cy="850439"/>
          </a:xfrm>
        </p:spPr>
        <p:txBody>
          <a:bodyPr/>
          <a:lstStyle/>
          <a:p>
            <a:r>
              <a:rPr lang="en-GB" dirty="0"/>
              <a:t>Stroke risk in regional vs metropolitan Australia </a:t>
            </a:r>
            <a:endParaRPr lang="en-US" dirty="0"/>
          </a:p>
        </p:txBody>
      </p:sp>
      <p:sp>
        <p:nvSpPr>
          <p:cNvPr id="5" name="Rectangle 4">
            <a:extLst>
              <a:ext uri="{FF2B5EF4-FFF2-40B4-BE49-F238E27FC236}">
                <a16:creationId xmlns:a16="http://schemas.microsoft.com/office/drawing/2014/main" id="{F03E5339-1BEE-3F45-9E43-C9CD667CC1C2}"/>
              </a:ext>
            </a:extLst>
          </p:cNvPr>
          <p:cNvSpPr/>
          <p:nvPr/>
        </p:nvSpPr>
        <p:spPr>
          <a:xfrm>
            <a:off x="1828875" y="3214247"/>
            <a:ext cx="2411238" cy="1015663"/>
          </a:xfrm>
          <a:prstGeom prst="rect">
            <a:avLst/>
          </a:prstGeom>
        </p:spPr>
        <p:txBody>
          <a:bodyPr wrap="none">
            <a:spAutoFit/>
          </a:bodyPr>
          <a:lstStyle/>
          <a:p>
            <a:r>
              <a:rPr lang="en-GB" sz="6000" b="1" dirty="0">
                <a:solidFill>
                  <a:schemeClr val="accent2"/>
                </a:solidFill>
                <a:sym typeface="Wingdings" panose="05000000000000000000" pitchFamily="2" charset="2"/>
              </a:rPr>
              <a:t></a:t>
            </a:r>
            <a:r>
              <a:rPr lang="en-GB" sz="6000" b="1" dirty="0">
                <a:solidFill>
                  <a:schemeClr val="accent2"/>
                </a:solidFill>
              </a:rPr>
              <a:t>17%</a:t>
            </a:r>
            <a:endParaRPr lang="en-AU" sz="6000" b="1" dirty="0">
              <a:solidFill>
                <a:schemeClr val="accent2"/>
              </a:solidFill>
            </a:endParaRPr>
          </a:p>
        </p:txBody>
      </p:sp>
      <p:sp>
        <p:nvSpPr>
          <p:cNvPr id="7" name="Rectangle 6">
            <a:extLst>
              <a:ext uri="{FF2B5EF4-FFF2-40B4-BE49-F238E27FC236}">
                <a16:creationId xmlns:a16="http://schemas.microsoft.com/office/drawing/2014/main" id="{49B88D50-9F17-8240-8F9A-519E7E1CEDF9}"/>
              </a:ext>
            </a:extLst>
          </p:cNvPr>
          <p:cNvSpPr/>
          <p:nvPr/>
        </p:nvSpPr>
        <p:spPr>
          <a:xfrm>
            <a:off x="5416587" y="2567916"/>
            <a:ext cx="5919045" cy="2308324"/>
          </a:xfrm>
          <a:prstGeom prst="rect">
            <a:avLst/>
          </a:prstGeom>
        </p:spPr>
        <p:txBody>
          <a:bodyPr wrap="square">
            <a:spAutoFit/>
          </a:bodyPr>
          <a:lstStyle/>
          <a:p>
            <a:pPr algn="ctr"/>
            <a:r>
              <a:rPr lang="en-US" sz="3600" dirty="0"/>
              <a:t>Regional Australians are </a:t>
            </a:r>
            <a:br>
              <a:rPr lang="en-US" sz="3600" dirty="0">
                <a:solidFill>
                  <a:schemeClr val="tx1">
                    <a:lumMod val="75000"/>
                    <a:lumOff val="25000"/>
                  </a:schemeClr>
                </a:solidFill>
              </a:rPr>
            </a:br>
            <a:r>
              <a:rPr lang="en-US" sz="3600" b="1" dirty="0">
                <a:solidFill>
                  <a:schemeClr val="accent2"/>
                </a:solidFill>
              </a:rPr>
              <a:t>17% more likely </a:t>
            </a:r>
            <a:br>
              <a:rPr lang="en-US" sz="3600" b="1" dirty="0">
                <a:solidFill>
                  <a:schemeClr val="tx2"/>
                </a:solidFill>
              </a:rPr>
            </a:br>
            <a:r>
              <a:rPr lang="en-US" sz="3600" dirty="0"/>
              <a:t>to suffer a stroke than </a:t>
            </a:r>
            <a:br>
              <a:rPr lang="en-US" sz="3600" dirty="0"/>
            </a:br>
            <a:r>
              <a:rPr lang="en-US" sz="3600" dirty="0"/>
              <a:t>those in metropolitan areas</a:t>
            </a:r>
            <a:r>
              <a:rPr lang="en-US" sz="3600" baseline="30000" dirty="0"/>
              <a:t>1</a:t>
            </a:r>
            <a:endParaRPr lang="en-AU" sz="3600" baseline="30000" dirty="0"/>
          </a:p>
        </p:txBody>
      </p:sp>
      <p:sp>
        <p:nvSpPr>
          <p:cNvPr id="9" name="Slide Number Placeholder 4">
            <a:extLst>
              <a:ext uri="{FF2B5EF4-FFF2-40B4-BE49-F238E27FC236}">
                <a16:creationId xmlns:a16="http://schemas.microsoft.com/office/drawing/2014/main" id="{D152A3D3-17F1-2443-A505-67590753BFE4}"/>
              </a:ext>
            </a:extLst>
          </p:cNvPr>
          <p:cNvSpPr>
            <a:spLocks noGrp="1"/>
          </p:cNvSpPr>
          <p:nvPr>
            <p:ph type="sldNum" sz="quarter" idx="12"/>
          </p:nvPr>
        </p:nvSpPr>
        <p:spPr>
          <a:xfrm>
            <a:off x="0" y="6573521"/>
            <a:ext cx="548640" cy="254000"/>
          </a:xfrm>
        </p:spPr>
        <p:txBody>
          <a:bodyPr/>
          <a:lstStyle/>
          <a:p>
            <a:fld id="{94BD25F3-487B-4155-B89E-4C647BBB8B21}" type="slidenum">
              <a:rPr lang="en-AU" smtClean="0"/>
              <a:t>8</a:t>
            </a:fld>
            <a:endParaRPr lang="en-AU"/>
          </a:p>
        </p:txBody>
      </p:sp>
      <p:sp>
        <p:nvSpPr>
          <p:cNvPr id="8" name="Text Placeholder 11">
            <a:extLst>
              <a:ext uri="{FF2B5EF4-FFF2-40B4-BE49-F238E27FC236}">
                <a16:creationId xmlns:a16="http://schemas.microsoft.com/office/drawing/2014/main" id="{AA77BC30-308C-4743-B5AA-E50C765BC252}"/>
              </a:ext>
            </a:extLst>
          </p:cNvPr>
          <p:cNvSpPr txBox="1">
            <a:spLocks/>
          </p:cNvSpPr>
          <p:nvPr/>
        </p:nvSpPr>
        <p:spPr>
          <a:xfrm>
            <a:off x="776555" y="6360774"/>
            <a:ext cx="9689969" cy="343113"/>
          </a:xfrm>
          <a:prstGeom prst="rect">
            <a:avLst/>
          </a:prstGeom>
        </p:spPr>
        <p:txBody>
          <a:bodyPr>
            <a:noAutofit/>
          </a:bodyPr>
          <a:lstStyle>
            <a:lvl1pPr marL="0" indent="0" algn="l" defTabSz="914400" rtl="0" eaLnBrk="1" latinLnBrk="0" hangingPunct="1">
              <a:lnSpc>
                <a:spcPct val="105000"/>
              </a:lnSpc>
              <a:spcBef>
                <a:spcPts val="0"/>
              </a:spcBef>
              <a:spcAft>
                <a:spcPts val="975"/>
              </a:spcAft>
              <a:buFont typeface="Calibri" panose="020F0502020204030204" pitchFamily="34" charset="0"/>
              <a:buChar char="﻿"/>
              <a:defRPr sz="1900" kern="1200">
                <a:solidFill>
                  <a:schemeClr val="tx1"/>
                </a:solidFill>
                <a:latin typeface="+mn-lt"/>
                <a:ea typeface="+mn-ea"/>
                <a:cs typeface="+mn-cs"/>
              </a:defRPr>
            </a:lvl1pPr>
            <a:lvl2pPr marL="0" indent="0" algn="l" defTabSz="914400" rtl="0" eaLnBrk="1" latinLnBrk="0" hangingPunct="1">
              <a:lnSpc>
                <a:spcPct val="105000"/>
              </a:lnSpc>
              <a:spcBef>
                <a:spcPts val="0"/>
              </a:spcBef>
              <a:spcAft>
                <a:spcPts val="1280"/>
              </a:spcAft>
              <a:buFont typeface="Calibri" panose="020F0502020204030204" pitchFamily="34" charset="0"/>
              <a:buChar char="﻿"/>
              <a:defRPr sz="1600" kern="1200">
                <a:solidFill>
                  <a:schemeClr val="tx1"/>
                </a:solidFill>
                <a:latin typeface="+mn-lt"/>
                <a:ea typeface="+mn-ea"/>
                <a:cs typeface="+mn-cs"/>
              </a:defRPr>
            </a:lvl2pPr>
            <a:lvl3pPr marL="144000" indent="-144000" algn="l" defTabSz="914400" rtl="0" eaLnBrk="1" latinLnBrk="0" hangingPunct="1">
              <a:lnSpc>
                <a:spcPct val="105000"/>
              </a:lnSpc>
              <a:spcBef>
                <a:spcPts val="0"/>
              </a:spcBef>
              <a:spcAft>
                <a:spcPts val="575"/>
              </a:spcAft>
              <a:buFontTx/>
              <a:buBlip>
                <a:blip r:embed="rId3"/>
              </a:buBlip>
              <a:defRPr sz="1600" kern="1200">
                <a:solidFill>
                  <a:schemeClr val="tx1"/>
                </a:solidFill>
                <a:latin typeface="+mn-lt"/>
                <a:ea typeface="+mn-ea"/>
                <a:cs typeface="+mn-cs"/>
              </a:defRPr>
            </a:lvl3pPr>
            <a:lvl4pPr marL="288000" indent="-144000" algn="l" defTabSz="914400" rtl="0" eaLnBrk="1" latinLnBrk="0" hangingPunct="1">
              <a:lnSpc>
                <a:spcPct val="105000"/>
              </a:lnSpc>
              <a:spcBef>
                <a:spcPts val="0"/>
              </a:spcBef>
              <a:spcAft>
                <a:spcPts val="575"/>
              </a:spcAft>
              <a:buFontTx/>
              <a:buBlip>
                <a:blip r:embed="rId3"/>
              </a:buBlip>
              <a:defRPr sz="1600" kern="1200">
                <a:solidFill>
                  <a:schemeClr val="tx1"/>
                </a:solidFill>
                <a:latin typeface="+mn-lt"/>
                <a:ea typeface="+mn-ea"/>
                <a:cs typeface="+mn-cs"/>
              </a:defRPr>
            </a:lvl4pPr>
            <a:lvl5pPr marL="432000" indent="-144000" algn="l" defTabSz="914400" rtl="0" eaLnBrk="1" latinLnBrk="0" hangingPunct="1">
              <a:lnSpc>
                <a:spcPct val="105000"/>
              </a:lnSpc>
              <a:spcBef>
                <a:spcPts val="0"/>
              </a:spcBef>
              <a:spcAft>
                <a:spcPts val="575"/>
              </a:spcAft>
              <a:buFontTx/>
              <a:buBlip>
                <a:blip r:embed="rId3"/>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900" dirty="0"/>
              <a:t>1. Stroke Foundation. No postcode untouched. Stroke in Australia in 2020. Available from: h</a:t>
            </a:r>
            <a:r>
              <a:rPr lang="en-AU" sz="900" dirty="0" err="1"/>
              <a:t>ttps</a:t>
            </a:r>
            <a:r>
              <a:rPr lang="en-AU" sz="900" dirty="0"/>
              <a:t>://</a:t>
            </a:r>
            <a:r>
              <a:rPr lang="en-AU" sz="900" dirty="0" err="1"/>
              <a:t>strokefoundation.org.au</a:t>
            </a:r>
            <a:r>
              <a:rPr lang="en-AU" sz="900" dirty="0"/>
              <a:t>/What-we-do/Research/No-postcode-untouched. Accessed January 2022</a:t>
            </a:r>
            <a:r>
              <a:rPr lang="en-GB" sz="900" dirty="0"/>
              <a:t>.</a:t>
            </a:r>
            <a:r>
              <a:rPr lang="en-AU" sz="900" dirty="0"/>
              <a:t> </a:t>
            </a:r>
          </a:p>
        </p:txBody>
      </p:sp>
    </p:spTree>
    <p:extLst>
      <p:ext uri="{BB962C8B-B14F-4D97-AF65-F5344CB8AC3E}">
        <p14:creationId xmlns:p14="http://schemas.microsoft.com/office/powerpoint/2010/main" val="28855492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0CB5F66-DE91-5546-B77E-2A3EF5C4A63C}"/>
              </a:ext>
            </a:extLst>
          </p:cNvPr>
          <p:cNvSpPr txBox="1">
            <a:spLocks/>
          </p:cNvSpPr>
          <p:nvPr/>
        </p:nvSpPr>
        <p:spPr>
          <a:xfrm>
            <a:off x="838200" y="6514887"/>
            <a:ext cx="9689969" cy="144720"/>
          </a:xfrm>
          <a:prstGeom prst="rect">
            <a:avLst/>
          </a:prstGeom>
        </p:spPr>
        <p:txBody>
          <a:bodyPr/>
          <a:lstStyle>
            <a:lvl1pPr marL="0" indent="0" algn="l" defTabSz="914400" rtl="0" eaLnBrk="1" latinLnBrk="0" hangingPunct="1">
              <a:lnSpc>
                <a:spcPct val="105000"/>
              </a:lnSpc>
              <a:spcBef>
                <a:spcPts val="0"/>
              </a:spcBef>
              <a:spcAft>
                <a:spcPts val="975"/>
              </a:spcAft>
              <a:buFont typeface="Calibri" panose="020F0502020204030204" pitchFamily="34" charset="0"/>
              <a:buChar char="﻿"/>
              <a:defRPr sz="1900" kern="1200">
                <a:solidFill>
                  <a:schemeClr val="tx1"/>
                </a:solidFill>
                <a:latin typeface="+mn-lt"/>
                <a:ea typeface="+mn-ea"/>
                <a:cs typeface="+mn-cs"/>
              </a:defRPr>
            </a:lvl1pPr>
            <a:lvl2pPr marL="0" indent="0" algn="l" defTabSz="914400" rtl="0" eaLnBrk="1" latinLnBrk="0" hangingPunct="1">
              <a:lnSpc>
                <a:spcPct val="105000"/>
              </a:lnSpc>
              <a:spcBef>
                <a:spcPts val="0"/>
              </a:spcBef>
              <a:spcAft>
                <a:spcPts val="1280"/>
              </a:spcAft>
              <a:buFont typeface="Calibri" panose="020F0502020204030204" pitchFamily="34" charset="0"/>
              <a:buChar char="﻿"/>
              <a:defRPr sz="1600" kern="1200">
                <a:solidFill>
                  <a:schemeClr val="tx1"/>
                </a:solidFill>
                <a:latin typeface="+mn-lt"/>
                <a:ea typeface="+mn-ea"/>
                <a:cs typeface="+mn-cs"/>
              </a:defRPr>
            </a:lvl2pPr>
            <a:lvl3pPr marL="144000" indent="-144000" algn="l" defTabSz="914400" rtl="0" eaLnBrk="1" latinLnBrk="0" hangingPunct="1">
              <a:lnSpc>
                <a:spcPct val="105000"/>
              </a:lnSpc>
              <a:spcBef>
                <a:spcPts val="0"/>
              </a:spcBef>
              <a:spcAft>
                <a:spcPts val="575"/>
              </a:spcAft>
              <a:buFontTx/>
              <a:buBlip>
                <a:blip r:embed="rId3"/>
              </a:buBlip>
              <a:defRPr sz="1600" kern="1200">
                <a:solidFill>
                  <a:schemeClr val="tx1"/>
                </a:solidFill>
                <a:latin typeface="+mn-lt"/>
                <a:ea typeface="+mn-ea"/>
                <a:cs typeface="+mn-cs"/>
              </a:defRPr>
            </a:lvl3pPr>
            <a:lvl4pPr marL="288000" indent="-144000" algn="l" defTabSz="914400" rtl="0" eaLnBrk="1" latinLnBrk="0" hangingPunct="1">
              <a:lnSpc>
                <a:spcPct val="105000"/>
              </a:lnSpc>
              <a:spcBef>
                <a:spcPts val="0"/>
              </a:spcBef>
              <a:spcAft>
                <a:spcPts val="575"/>
              </a:spcAft>
              <a:buFontTx/>
              <a:buBlip>
                <a:blip r:embed="rId3"/>
              </a:buBlip>
              <a:defRPr sz="1600" kern="1200">
                <a:solidFill>
                  <a:schemeClr val="tx1"/>
                </a:solidFill>
                <a:latin typeface="+mn-lt"/>
                <a:ea typeface="+mn-ea"/>
                <a:cs typeface="+mn-cs"/>
              </a:defRPr>
            </a:lvl4pPr>
            <a:lvl5pPr marL="432000" indent="-144000" algn="l" defTabSz="914400" rtl="0" eaLnBrk="1" latinLnBrk="0" hangingPunct="1">
              <a:lnSpc>
                <a:spcPct val="105000"/>
              </a:lnSpc>
              <a:spcBef>
                <a:spcPts val="0"/>
              </a:spcBef>
              <a:spcAft>
                <a:spcPts val="575"/>
              </a:spcAft>
              <a:buFontTx/>
              <a:buBlip>
                <a:blip r:embed="rId3"/>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dirty="0">
                <a:solidFill>
                  <a:schemeClr val="tx2"/>
                </a:solidFill>
              </a:rPr>
              <a:t>1. Davies L, </a:t>
            </a:r>
            <a:r>
              <a:rPr lang="en-US" sz="900" dirty="0" err="1">
                <a:solidFill>
                  <a:schemeClr val="tx2"/>
                </a:solidFill>
              </a:rPr>
              <a:t>Delcourt</a:t>
            </a:r>
            <a:r>
              <a:rPr lang="en-US" sz="900" dirty="0">
                <a:solidFill>
                  <a:schemeClr val="tx2"/>
                </a:solidFill>
              </a:rPr>
              <a:t> C. </a:t>
            </a:r>
            <a:r>
              <a:rPr lang="en-AU" sz="900" i="1" dirty="0">
                <a:solidFill>
                  <a:schemeClr val="tx2"/>
                </a:solidFill>
              </a:rPr>
              <a:t>Intern Med J </a:t>
            </a:r>
            <a:r>
              <a:rPr lang="en-AU" sz="900" dirty="0">
                <a:solidFill>
                  <a:schemeClr val="tx2"/>
                </a:solidFill>
              </a:rPr>
              <a:t>2021;51:481–7. 2. Stroke Foundation. Types of stroke. Available at: </a:t>
            </a:r>
            <a:r>
              <a:rPr lang="en-AU" sz="900" dirty="0">
                <a:solidFill>
                  <a:schemeClr val="tx2"/>
                </a:solidFill>
                <a:hlinkClick r:id="rId4">
                  <a:extLst>
                    <a:ext uri="{A12FA001-AC4F-418D-AE19-62706E023703}">
                      <ahyp:hlinkClr xmlns:ahyp="http://schemas.microsoft.com/office/drawing/2018/hyperlinkcolor" val="tx"/>
                    </a:ext>
                  </a:extLst>
                </a:hlinkClick>
              </a:rPr>
              <a:t>https://enableme.org.au/resources/types-of-stroke</a:t>
            </a:r>
            <a:r>
              <a:rPr lang="en-AU" sz="900" dirty="0">
                <a:solidFill>
                  <a:schemeClr val="tx2"/>
                </a:solidFill>
              </a:rPr>
              <a:t>. Accessed January 2022.</a:t>
            </a:r>
          </a:p>
        </p:txBody>
      </p:sp>
      <p:sp>
        <p:nvSpPr>
          <p:cNvPr id="6" name="Oval 5">
            <a:extLst>
              <a:ext uri="{FF2B5EF4-FFF2-40B4-BE49-F238E27FC236}">
                <a16:creationId xmlns:a16="http://schemas.microsoft.com/office/drawing/2014/main" id="{DB9B26B9-14A1-E549-BFB5-F6E9515B4A2D}"/>
              </a:ext>
            </a:extLst>
          </p:cNvPr>
          <p:cNvSpPr/>
          <p:nvPr/>
        </p:nvSpPr>
        <p:spPr>
          <a:xfrm>
            <a:off x="572045" y="2374092"/>
            <a:ext cx="1693396" cy="1693396"/>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37F993F1-FC04-634A-9023-8BBCE6F9755A}"/>
              </a:ext>
            </a:extLst>
          </p:cNvPr>
          <p:cNvSpPr txBox="1"/>
          <p:nvPr/>
        </p:nvSpPr>
        <p:spPr>
          <a:xfrm>
            <a:off x="714853" y="2703576"/>
            <a:ext cx="1345128" cy="1144929"/>
          </a:xfrm>
          <a:prstGeom prst="rect">
            <a:avLst/>
          </a:prstGeom>
          <a:noFill/>
        </p:spPr>
        <p:txBody>
          <a:bodyPr wrap="square" rtlCol="0">
            <a:spAutoFit/>
          </a:bodyPr>
          <a:lstStyle/>
          <a:p>
            <a:pPr lvl="0" algn="ctr">
              <a:lnSpc>
                <a:spcPct val="90000"/>
              </a:lnSpc>
            </a:pPr>
            <a:r>
              <a:rPr lang="en-GB" sz="3600" b="1" dirty="0">
                <a:solidFill>
                  <a:schemeClr val="accent2"/>
                </a:solidFill>
              </a:rPr>
              <a:t>~80</a:t>
            </a:r>
            <a:r>
              <a:rPr lang="en-GB" sz="3600" baseline="30000" dirty="0">
                <a:solidFill>
                  <a:schemeClr val="accent2"/>
                </a:solidFill>
                <a:latin typeface="+mj-lt"/>
              </a:rPr>
              <a:t>%</a:t>
            </a:r>
            <a:br>
              <a:rPr lang="en-GB" sz="3600" baseline="30000" dirty="0">
                <a:solidFill>
                  <a:schemeClr val="accent2"/>
                </a:solidFill>
                <a:latin typeface="+mj-lt"/>
              </a:rPr>
            </a:br>
            <a:r>
              <a:rPr lang="en-GB" sz="2000" dirty="0">
                <a:solidFill>
                  <a:schemeClr val="accent2"/>
                </a:solidFill>
              </a:rPr>
              <a:t>of all strokes</a:t>
            </a:r>
            <a:r>
              <a:rPr lang="en-GB" sz="2000" baseline="30000" dirty="0">
                <a:solidFill>
                  <a:schemeClr val="accent2"/>
                </a:solidFill>
              </a:rPr>
              <a:t>1</a:t>
            </a:r>
            <a:endParaRPr lang="en-AU" sz="3600" b="1" baseline="30000" dirty="0">
              <a:solidFill>
                <a:schemeClr val="accent2"/>
              </a:solidFill>
            </a:endParaRPr>
          </a:p>
        </p:txBody>
      </p:sp>
      <p:sp>
        <p:nvSpPr>
          <p:cNvPr id="14" name="Oval 13">
            <a:extLst>
              <a:ext uri="{FF2B5EF4-FFF2-40B4-BE49-F238E27FC236}">
                <a16:creationId xmlns:a16="http://schemas.microsoft.com/office/drawing/2014/main" id="{96FD6628-9ADC-6F4E-8C33-0211E74F6095}"/>
              </a:ext>
            </a:extLst>
          </p:cNvPr>
          <p:cNvSpPr/>
          <p:nvPr/>
        </p:nvSpPr>
        <p:spPr>
          <a:xfrm>
            <a:off x="9783751" y="2374092"/>
            <a:ext cx="1693396" cy="1693396"/>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3E2450DE-D0D1-8A4E-9191-6F4CB3C22AD7}"/>
              </a:ext>
            </a:extLst>
          </p:cNvPr>
          <p:cNvSpPr txBox="1"/>
          <p:nvPr/>
        </p:nvSpPr>
        <p:spPr>
          <a:xfrm>
            <a:off x="9926559" y="2703576"/>
            <a:ext cx="1345128" cy="1144929"/>
          </a:xfrm>
          <a:prstGeom prst="rect">
            <a:avLst/>
          </a:prstGeom>
          <a:noFill/>
        </p:spPr>
        <p:txBody>
          <a:bodyPr wrap="square" rtlCol="0">
            <a:spAutoFit/>
          </a:bodyPr>
          <a:lstStyle/>
          <a:p>
            <a:pPr lvl="0" algn="ctr">
              <a:lnSpc>
                <a:spcPct val="90000"/>
              </a:lnSpc>
            </a:pPr>
            <a:r>
              <a:rPr lang="en-GB" sz="3600" b="1" dirty="0">
                <a:solidFill>
                  <a:schemeClr val="accent2"/>
                </a:solidFill>
              </a:rPr>
              <a:t>~20</a:t>
            </a:r>
            <a:r>
              <a:rPr lang="en-GB" sz="3600" baseline="30000" dirty="0">
                <a:solidFill>
                  <a:schemeClr val="accent2"/>
                </a:solidFill>
                <a:latin typeface="+mj-lt"/>
              </a:rPr>
              <a:t>%</a:t>
            </a:r>
            <a:br>
              <a:rPr lang="en-GB" sz="3600" baseline="30000" dirty="0">
                <a:solidFill>
                  <a:schemeClr val="accent2"/>
                </a:solidFill>
                <a:latin typeface="+mj-lt"/>
              </a:rPr>
            </a:br>
            <a:r>
              <a:rPr lang="en-GB" sz="2000" dirty="0">
                <a:solidFill>
                  <a:schemeClr val="accent2"/>
                </a:solidFill>
              </a:rPr>
              <a:t>of all strokes</a:t>
            </a:r>
            <a:r>
              <a:rPr lang="en-GB" sz="2000" baseline="30000" dirty="0">
                <a:solidFill>
                  <a:schemeClr val="accent2"/>
                </a:solidFill>
              </a:rPr>
              <a:t>1</a:t>
            </a:r>
            <a:endParaRPr lang="en-AU" sz="3600" b="1" baseline="30000" dirty="0">
              <a:solidFill>
                <a:schemeClr val="accent2"/>
              </a:solidFill>
            </a:endParaRPr>
          </a:p>
        </p:txBody>
      </p:sp>
      <p:pic>
        <p:nvPicPr>
          <p:cNvPr id="9" name="Picture 8" descr="Diagram&#10;&#10;Description automatically generated">
            <a:extLst>
              <a:ext uri="{FF2B5EF4-FFF2-40B4-BE49-F238E27FC236}">
                <a16:creationId xmlns:a16="http://schemas.microsoft.com/office/drawing/2014/main" id="{59B16EB1-3392-FB48-8CCD-2067538969F9}"/>
              </a:ext>
            </a:extLst>
          </p:cNvPr>
          <p:cNvPicPr>
            <a:picLocks noChangeAspect="1"/>
          </p:cNvPicPr>
          <p:nvPr/>
        </p:nvPicPr>
        <p:blipFill>
          <a:blip r:embed="rId5"/>
          <a:stretch>
            <a:fillRect/>
          </a:stretch>
        </p:blipFill>
        <p:spPr>
          <a:xfrm>
            <a:off x="2059981" y="1029422"/>
            <a:ext cx="7835592" cy="5165587"/>
          </a:xfrm>
          <a:prstGeom prst="rect">
            <a:avLst/>
          </a:prstGeom>
        </p:spPr>
      </p:pic>
      <p:sp>
        <p:nvSpPr>
          <p:cNvPr id="5" name="Title 4">
            <a:extLst>
              <a:ext uri="{FF2B5EF4-FFF2-40B4-BE49-F238E27FC236}">
                <a16:creationId xmlns:a16="http://schemas.microsoft.com/office/drawing/2014/main" id="{321612D6-BB84-194C-92F9-F319207C5E9C}"/>
              </a:ext>
            </a:extLst>
          </p:cNvPr>
          <p:cNvSpPr>
            <a:spLocks noGrp="1"/>
          </p:cNvSpPr>
          <p:nvPr>
            <p:ph type="title"/>
          </p:nvPr>
        </p:nvSpPr>
        <p:spPr/>
        <p:txBody>
          <a:bodyPr/>
          <a:lstStyle/>
          <a:p>
            <a:r>
              <a:rPr lang="en-US" sz="2400" dirty="0"/>
              <a:t>Types of stroke: </a:t>
            </a:r>
            <a:r>
              <a:rPr lang="en-US" sz="2400" dirty="0" err="1"/>
              <a:t>ischaemic</a:t>
            </a:r>
            <a:r>
              <a:rPr lang="en-US" sz="2400" dirty="0"/>
              <a:t> and </a:t>
            </a:r>
            <a:r>
              <a:rPr lang="en-US" sz="2400" dirty="0" err="1"/>
              <a:t>haemorrhagic</a:t>
            </a:r>
            <a:r>
              <a:rPr lang="en-US" sz="2400" dirty="0"/>
              <a:t> stroke</a:t>
            </a:r>
            <a:r>
              <a:rPr lang="en-US" sz="2400" baseline="30000" dirty="0"/>
              <a:t>1,2</a:t>
            </a:r>
            <a:endParaRPr lang="en-US" sz="2400" dirty="0"/>
          </a:p>
        </p:txBody>
      </p:sp>
    </p:spTree>
    <p:extLst>
      <p:ext uri="{BB962C8B-B14F-4D97-AF65-F5344CB8AC3E}">
        <p14:creationId xmlns:p14="http://schemas.microsoft.com/office/powerpoint/2010/main" val="911188645"/>
      </p:ext>
    </p:extLst>
  </p:cSld>
  <p:clrMapOvr>
    <a:masterClrMapping/>
  </p:clrMapOvr>
</p:sld>
</file>

<file path=ppt/theme/theme1.xml><?xml version="1.0" encoding="utf-8"?>
<a:theme xmlns:a="http://schemas.openxmlformats.org/drawingml/2006/main" name="Cover Master">
  <a:themeElements>
    <a:clrScheme name="Stroke foundation">
      <a:dk1>
        <a:srgbClr val="181717"/>
      </a:dk1>
      <a:lt1>
        <a:sysClr val="window" lastClr="FFFFFF"/>
      </a:lt1>
      <a:dk2>
        <a:srgbClr val="181717"/>
      </a:dk2>
      <a:lt2>
        <a:srgbClr val="FFFFFF"/>
      </a:lt2>
      <a:accent1>
        <a:srgbClr val="2A9274"/>
      </a:accent1>
      <a:accent2>
        <a:srgbClr val="2C2E7F"/>
      </a:accent2>
      <a:accent3>
        <a:srgbClr val="68D3B5"/>
      </a:accent3>
      <a:accent4>
        <a:srgbClr val="676ACA"/>
      </a:accent4>
      <a:accent5>
        <a:srgbClr val="9AE2CD"/>
      </a:accent5>
      <a:accent6>
        <a:srgbClr val="9A9BDC"/>
      </a:accent6>
      <a:hlink>
        <a:srgbClr val="2A9274"/>
      </a:hlink>
      <a:folHlink>
        <a:srgbClr val="2C2E7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roke Brand PowerPoint Template_Widescreen V1.0.potx" id="{A027CC12-377D-4111-8439-5D7F3F628CDB}" vid="{88587B4E-7AB0-48C5-B72A-E2A4A5234C52}"/>
    </a:ext>
  </a:extLst>
</a:theme>
</file>

<file path=ppt/theme/theme2.xml><?xml version="1.0" encoding="utf-8"?>
<a:theme xmlns:a="http://schemas.openxmlformats.org/drawingml/2006/main" name="Divider Master">
  <a:themeElements>
    <a:clrScheme name="Stroke foundation">
      <a:dk1>
        <a:srgbClr val="181717"/>
      </a:dk1>
      <a:lt1>
        <a:sysClr val="window" lastClr="FFFFFF"/>
      </a:lt1>
      <a:dk2>
        <a:srgbClr val="181717"/>
      </a:dk2>
      <a:lt2>
        <a:srgbClr val="FFFFFF"/>
      </a:lt2>
      <a:accent1>
        <a:srgbClr val="2A9274"/>
      </a:accent1>
      <a:accent2>
        <a:srgbClr val="2C2E7F"/>
      </a:accent2>
      <a:accent3>
        <a:srgbClr val="68D3B5"/>
      </a:accent3>
      <a:accent4>
        <a:srgbClr val="676ACA"/>
      </a:accent4>
      <a:accent5>
        <a:srgbClr val="9AE2CD"/>
      </a:accent5>
      <a:accent6>
        <a:srgbClr val="9A9BDC"/>
      </a:accent6>
      <a:hlink>
        <a:srgbClr val="2A9274"/>
      </a:hlink>
      <a:folHlink>
        <a:srgbClr val="2C2E7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roke Brand PowerPoint Template_Widescreen V1.0.potx" id="{A027CC12-377D-4111-8439-5D7F3F628CDB}" vid="{64CBE7C2-7F20-4A2C-B0A1-48440016DE7A}"/>
    </a:ext>
  </a:extLst>
</a:theme>
</file>

<file path=ppt/theme/theme3.xml><?xml version="1.0" encoding="utf-8"?>
<a:theme xmlns:a="http://schemas.openxmlformats.org/drawingml/2006/main" name="Content Master 1">
  <a:themeElements>
    <a:clrScheme name="Stroke foundation">
      <a:dk1>
        <a:srgbClr val="181717"/>
      </a:dk1>
      <a:lt1>
        <a:sysClr val="window" lastClr="FFFFFF"/>
      </a:lt1>
      <a:dk2>
        <a:srgbClr val="181717"/>
      </a:dk2>
      <a:lt2>
        <a:srgbClr val="FFFFFF"/>
      </a:lt2>
      <a:accent1>
        <a:srgbClr val="2A9274"/>
      </a:accent1>
      <a:accent2>
        <a:srgbClr val="2C2E7F"/>
      </a:accent2>
      <a:accent3>
        <a:srgbClr val="68D3B5"/>
      </a:accent3>
      <a:accent4>
        <a:srgbClr val="676ACA"/>
      </a:accent4>
      <a:accent5>
        <a:srgbClr val="9AE2CD"/>
      </a:accent5>
      <a:accent6>
        <a:srgbClr val="9A9BDC"/>
      </a:accent6>
      <a:hlink>
        <a:srgbClr val="2A9274"/>
      </a:hlink>
      <a:folHlink>
        <a:srgbClr val="2C2E7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roke Brand PowerPoint Template_Widescreen V1.0.potx" id="{A027CC12-377D-4111-8439-5D7F3F628CDB}" vid="{8E482BDD-D632-4D10-8ABD-3AA280A2CDF9}"/>
    </a:ext>
  </a:extLst>
</a:theme>
</file>

<file path=ppt/theme/theme4.xml><?xml version="1.0" encoding="utf-8"?>
<a:theme xmlns:a="http://schemas.openxmlformats.org/drawingml/2006/main" name="Content Master 2">
  <a:themeElements>
    <a:clrScheme name="Stroke foundation">
      <a:dk1>
        <a:srgbClr val="181717"/>
      </a:dk1>
      <a:lt1>
        <a:sysClr val="window" lastClr="FFFFFF"/>
      </a:lt1>
      <a:dk2>
        <a:srgbClr val="181717"/>
      </a:dk2>
      <a:lt2>
        <a:srgbClr val="FFFFFF"/>
      </a:lt2>
      <a:accent1>
        <a:srgbClr val="2A9274"/>
      </a:accent1>
      <a:accent2>
        <a:srgbClr val="2C2E7F"/>
      </a:accent2>
      <a:accent3>
        <a:srgbClr val="68D3B5"/>
      </a:accent3>
      <a:accent4>
        <a:srgbClr val="676ACA"/>
      </a:accent4>
      <a:accent5>
        <a:srgbClr val="9AE2CD"/>
      </a:accent5>
      <a:accent6>
        <a:srgbClr val="9A9BDC"/>
      </a:accent6>
      <a:hlink>
        <a:srgbClr val="2A9274"/>
      </a:hlink>
      <a:folHlink>
        <a:srgbClr val="2C2E7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roke Brand PowerPoint Template_Widescreen V1.0.potx" id="{A027CC12-377D-4111-8439-5D7F3F628CDB}" vid="{D3FE1220-0F4A-48E7-A0CA-49C79BABE84F}"/>
    </a:ext>
  </a:extLst>
</a:theme>
</file>

<file path=ppt/theme/theme5.xml><?xml version="1.0" encoding="utf-8"?>
<a:theme xmlns:a="http://schemas.openxmlformats.org/drawingml/2006/main" name="Content Master 3">
  <a:themeElements>
    <a:clrScheme name="Stroke foundation">
      <a:dk1>
        <a:srgbClr val="181717"/>
      </a:dk1>
      <a:lt1>
        <a:sysClr val="window" lastClr="FFFFFF"/>
      </a:lt1>
      <a:dk2>
        <a:srgbClr val="181717"/>
      </a:dk2>
      <a:lt2>
        <a:srgbClr val="FFFFFF"/>
      </a:lt2>
      <a:accent1>
        <a:srgbClr val="2A9274"/>
      </a:accent1>
      <a:accent2>
        <a:srgbClr val="2C2E7F"/>
      </a:accent2>
      <a:accent3>
        <a:srgbClr val="68D3B5"/>
      </a:accent3>
      <a:accent4>
        <a:srgbClr val="676ACA"/>
      </a:accent4>
      <a:accent5>
        <a:srgbClr val="9AE2CD"/>
      </a:accent5>
      <a:accent6>
        <a:srgbClr val="9A9BDC"/>
      </a:accent6>
      <a:hlink>
        <a:srgbClr val="2A9274"/>
      </a:hlink>
      <a:folHlink>
        <a:srgbClr val="2C2E7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roke Brand PowerPoint Template_Widescreen V1.0.potx" id="{A027CC12-377D-4111-8439-5D7F3F628CDB}" vid="{EB1E0E69-7620-48A8-9E65-DD3D60928DC8}"/>
    </a:ext>
  </a:extLst>
</a:theme>
</file>

<file path=ppt/theme/theme6.xml><?xml version="1.0" encoding="utf-8"?>
<a:theme xmlns:a="http://schemas.openxmlformats.org/drawingml/2006/main" name="Content Master 4">
  <a:themeElements>
    <a:clrScheme name="Stroke foundation">
      <a:dk1>
        <a:srgbClr val="181717"/>
      </a:dk1>
      <a:lt1>
        <a:sysClr val="window" lastClr="FFFFFF"/>
      </a:lt1>
      <a:dk2>
        <a:srgbClr val="181717"/>
      </a:dk2>
      <a:lt2>
        <a:srgbClr val="FFFFFF"/>
      </a:lt2>
      <a:accent1>
        <a:srgbClr val="2A9274"/>
      </a:accent1>
      <a:accent2>
        <a:srgbClr val="2C2E7F"/>
      </a:accent2>
      <a:accent3>
        <a:srgbClr val="68D3B5"/>
      </a:accent3>
      <a:accent4>
        <a:srgbClr val="676ACA"/>
      </a:accent4>
      <a:accent5>
        <a:srgbClr val="9AE2CD"/>
      </a:accent5>
      <a:accent6>
        <a:srgbClr val="9A9BDC"/>
      </a:accent6>
      <a:hlink>
        <a:srgbClr val="2A9274"/>
      </a:hlink>
      <a:folHlink>
        <a:srgbClr val="2C2E7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roke Brand PowerPoint Template_Widescreen V1.0.potx" id="{A027CC12-377D-4111-8439-5D7F3F628CDB}" vid="{654B1920-457F-40B4-87E4-57F1C73CD17B}"/>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emplate_x0020_type xmlns="035e1562-262a-4ecd-ac32-1319b6bb62e6">_Powerpoint</Template_x0020_typ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F3F66CC5BCC274087227BA4EA838495" ma:contentTypeVersion="3" ma:contentTypeDescription="Create a new document." ma:contentTypeScope="" ma:versionID="30d6f5fed4f39a1a9281fb0dd094277a">
  <xsd:schema xmlns:xsd="http://www.w3.org/2001/XMLSchema" xmlns:xs="http://www.w3.org/2001/XMLSchema" xmlns:p="http://schemas.microsoft.com/office/2006/metadata/properties" xmlns:ns2="035e1562-262a-4ecd-ac32-1319b6bb62e6" targetNamespace="http://schemas.microsoft.com/office/2006/metadata/properties" ma:root="true" ma:fieldsID="5d2844c6520e66695cba2247f1d13a2e" ns2:_="">
    <xsd:import namespace="035e1562-262a-4ecd-ac32-1319b6bb62e6"/>
    <xsd:element name="properties">
      <xsd:complexType>
        <xsd:sequence>
          <xsd:element name="documentManagement">
            <xsd:complexType>
              <xsd:all>
                <xsd:element ref="ns2:MediaServiceMetadata" minOccurs="0"/>
                <xsd:element ref="ns2:MediaServiceFastMetadata" minOccurs="0"/>
                <xsd:element ref="ns2:Template_x0020_type"/>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5e1562-262a-4ecd-ac32-1319b6bb62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Template_x0020_type" ma:index="10" ma:displayName="Template type" ma:internalName="Template_x0020_type">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213C34E-BB75-4117-B2A1-4C1DA2F8B720}">
  <ds:schemaRefs>
    <ds:schemaRef ds:uri="http://schemas.microsoft.com/office/2006/metadata/properties"/>
    <ds:schemaRef ds:uri="http://schemas.microsoft.com/office/infopath/2007/PartnerControls"/>
    <ds:schemaRef ds:uri="035e1562-262a-4ecd-ac32-1319b6bb62e6"/>
  </ds:schemaRefs>
</ds:datastoreItem>
</file>

<file path=customXml/itemProps2.xml><?xml version="1.0" encoding="utf-8"?>
<ds:datastoreItem xmlns:ds="http://schemas.openxmlformats.org/officeDocument/2006/customXml" ds:itemID="{7C51F377-DDB6-4AEF-A8A0-DF9F75A256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35e1562-262a-4ecd-ac32-1319b6bb62e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1690C23-89BA-465B-94FB-78C7E4E3DCD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Cover Master</Template>
  <TotalTime>2379</TotalTime>
  <Words>6941</Words>
  <Application>Microsoft Macintosh PowerPoint</Application>
  <PresentationFormat>Widescreen</PresentationFormat>
  <Paragraphs>708</Paragraphs>
  <Slides>55</Slides>
  <Notes>3</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55</vt:i4>
      </vt:variant>
    </vt:vector>
  </HeadingPairs>
  <TitlesOfParts>
    <vt:vector size="68" baseType="lpstr">
      <vt:lpstr>AdvOTb7819099</vt:lpstr>
      <vt:lpstr>Arial</vt:lpstr>
      <vt:lpstr>Calibri</vt:lpstr>
      <vt:lpstr>Courier New</vt:lpstr>
      <vt:lpstr>Helvetica Light</vt:lpstr>
      <vt:lpstr>Helvetica Light</vt:lpstr>
      <vt:lpstr>Wingdings</vt:lpstr>
      <vt:lpstr>Cover Master</vt:lpstr>
      <vt:lpstr>Divider Master</vt:lpstr>
      <vt:lpstr>Content Master 1</vt:lpstr>
      <vt:lpstr>Content Master 2</vt:lpstr>
      <vt:lpstr>Content Master 3</vt:lpstr>
      <vt:lpstr>Content Master 4</vt:lpstr>
      <vt:lpstr>Stroke prevention in general practice </vt:lpstr>
      <vt:lpstr>Learning outcomes </vt:lpstr>
      <vt:lpstr>Module 1</vt:lpstr>
      <vt:lpstr>Stroke in Australia </vt:lpstr>
      <vt:lpstr>Stroke facts and figures</vt:lpstr>
      <vt:lpstr>How many Australians experience stroke?</vt:lpstr>
      <vt:lpstr>How many Australians experience stroke?</vt:lpstr>
      <vt:lpstr>Stroke risk in regional vs metropolitan Australia </vt:lpstr>
      <vt:lpstr>Types of stroke: ischaemic and haemorrhagic stroke1,2</vt:lpstr>
      <vt:lpstr>Stroke outcomes</vt:lpstr>
      <vt:lpstr>Time is brain for patients with ischaemic stroke1,2</vt:lpstr>
      <vt:lpstr>Reperfusion therapies1-5</vt:lpstr>
      <vt:lpstr>Outcomes of stroke at 1 year1</vt:lpstr>
      <vt:lpstr>Stroke has serious potential long-term complications1</vt:lpstr>
      <vt:lpstr>Stroke risk factors</vt:lpstr>
      <vt:lpstr>Modifiable risk factors for ischaemic and haemorrhagic stroke1</vt:lpstr>
      <vt:lpstr>Non-modifiable risk factors for stroke1</vt:lpstr>
      <vt:lpstr>GPs are uniquely placed to play a key role in stroke prevention1</vt:lpstr>
      <vt:lpstr>Reflections  Note down your reflections</vt:lpstr>
      <vt:lpstr>Hypothetical Case Study David, 62 years old</vt:lpstr>
      <vt:lpstr>Reflection </vt:lpstr>
      <vt:lpstr>Heart Health Check – MBS item 6991</vt:lpstr>
      <vt:lpstr>Case study – history &amp; examination</vt:lpstr>
      <vt:lpstr>Case study – pathology results</vt:lpstr>
      <vt:lpstr>Reflection </vt:lpstr>
      <vt:lpstr>David’s risk factors for stroke</vt:lpstr>
      <vt:lpstr>Assessing absolute cardiovascular risk  </vt:lpstr>
      <vt:lpstr>Cardiovascular disease risk assessment</vt:lpstr>
      <vt:lpstr>Having more than one risk factor magnifies  the risk of disease1</vt:lpstr>
      <vt:lpstr>Australian absolute CVD risk calculator1</vt:lpstr>
      <vt:lpstr>Australian absolute cardiovascular disease risk calculator1</vt:lpstr>
      <vt:lpstr>Why assess absolute CV risk?1</vt:lpstr>
      <vt:lpstr>Exercise</vt:lpstr>
      <vt:lpstr>Case study: David’s absolute CV risk</vt:lpstr>
      <vt:lpstr>Case study: Absolute CV risk</vt:lpstr>
      <vt:lpstr>Managing risk factors</vt:lpstr>
      <vt:lpstr>Management of absolute CVD risk1</vt:lpstr>
      <vt:lpstr>Lifestyle – physical activity1</vt:lpstr>
      <vt:lpstr>Lifestyle – diet</vt:lpstr>
      <vt:lpstr>Smoking cessation is the most cost-effective strategy for preventing CVD1</vt:lpstr>
      <vt:lpstr>“Five As” smoking cessation strategy for routine practice1</vt:lpstr>
      <vt:lpstr>Hypertension management recommendations1</vt:lpstr>
      <vt:lpstr>Dyslipidaemia management recommendations1</vt:lpstr>
      <vt:lpstr>Atrial fibrillation management recommendations1</vt:lpstr>
      <vt:lpstr>Type 2 diabetes management recommendations1</vt:lpstr>
      <vt:lpstr>Other risk factors</vt:lpstr>
      <vt:lpstr>Case study hypotheticals </vt:lpstr>
      <vt:lpstr>Case study: David’s management</vt:lpstr>
      <vt:lpstr>What if… David was diagnosed with atrial fibrillation and smoked about 10 cigarettes a day. How would your proposed management differ?</vt:lpstr>
      <vt:lpstr>What if… David was 82 years old, living in aged care, and had atrial fibrillation. How would your proposed management differ? </vt:lpstr>
      <vt:lpstr>What if… David was obese and had obstructive sleep apnoea, type 2 diabetes and chronic kidney disease. How would your proposed management differ?  </vt:lpstr>
      <vt:lpstr>National Heart Foundation of Australia and the Cardiac Society of Australia and New Zealand: Australian Clinical Guidelines for the Diagnosis and Management of Atrial Fibrillation 20181 </vt:lpstr>
      <vt:lpstr>A final word on adherence…1</vt:lpstr>
      <vt:lpstr>Reflection  Before progressing, take a moment to consider how adherence is assessed and optimised in your practice. </vt:lpstr>
      <vt:lpstr>Thank you for completing module 1 of the  Acute Stroke Action Program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Declan Murphy</dc:creator>
  <cp:lastModifiedBy>Alexandra Castator (DDB Remedy Sydney)</cp:lastModifiedBy>
  <cp:revision>212</cp:revision>
  <dcterms:created xsi:type="dcterms:W3CDTF">2020-12-11T01:37:33Z</dcterms:created>
  <dcterms:modified xsi:type="dcterms:W3CDTF">2022-04-06T03:44:28Z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0x010100EF3F66CC5BCC274087227BA4EA838495</vt:lpwstr>
  </property>
  <property fmtid="{D5CDD505-2E9C-101B-9397-08002B2CF9AE}" pid="3" name="Order">
    <vt:r8>5900</vt:r8>
  </property>
  <property fmtid="{D5CDD505-2E9C-101B-9397-08002B2CF9AE}" pid="4" name="xd_Signature">
    <vt:bool>false</vt:bool>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TemplateUrl">
    <vt:lpwstr/>
  </property>
  <property fmtid="{D5CDD505-2E9C-101B-9397-08002B2CF9AE}" pid="9" name="ComplianceAssetId">
    <vt:lpwstr/>
  </property>
</Properties>
</file>