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sldIdLst>
    <p:sldId id="257" r:id="rId5"/>
    <p:sldId id="277" r:id="rId6"/>
    <p:sldId id="259" r:id="rId7"/>
    <p:sldId id="281" r:id="rId8"/>
    <p:sldId id="296" r:id="rId9"/>
    <p:sldId id="282" r:id="rId10"/>
    <p:sldId id="287" r:id="rId11"/>
    <p:sldId id="303" r:id="rId12"/>
    <p:sldId id="264" r:id="rId13"/>
    <p:sldId id="306" r:id="rId14"/>
    <p:sldId id="307" r:id="rId15"/>
    <p:sldId id="302" r:id="rId16"/>
    <p:sldId id="301" r:id="rId17"/>
    <p:sldId id="279"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7F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8EFCF5-8BDE-4D72-9AD2-ED68D5D36175}" v="4" dt="2023-11-07T23:46:12.236"/>
    <p1510:client id="{584C6D7C-E837-4326-AA3E-BAAF20022A62}" v="22" dt="2023-11-07T05:15:17.949"/>
    <p1510:client id="{6CF10C9B-2D27-4FE5-8DA6-D3B2CE342C18}" v="13" vWet="15" dt="2023-11-07T05:11:24.740"/>
    <p1510:client id="{D716DB0F-7D58-4529-B903-81230A4C3102}" v="13" dt="2023-11-07T22:52:30.361"/>
    <p1510:client id="{DA5B6013-2C8F-4E70-B1A9-82475A2D2C30}" v="7" dt="2023-11-08T00:06:54.8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leigh Mamo" userId="4b7c6acb-6afc-4011-8279-1d797426b31e" providerId="ADAL" clId="{DA5B6013-2C8F-4E70-B1A9-82475A2D2C30}"/>
    <pc:docChg chg="modSld">
      <pc:chgData name="Ashleigh Mamo" userId="4b7c6acb-6afc-4011-8279-1d797426b31e" providerId="ADAL" clId="{DA5B6013-2C8F-4E70-B1A9-82475A2D2C30}" dt="2023-11-08T00:06:58.510" v="15" actId="20577"/>
      <pc:docMkLst>
        <pc:docMk/>
      </pc:docMkLst>
      <pc:sldChg chg="mod">
        <pc:chgData name="Ashleigh Mamo" userId="4b7c6acb-6afc-4011-8279-1d797426b31e" providerId="ADAL" clId="{DA5B6013-2C8F-4E70-B1A9-82475A2D2C30}" dt="2023-11-08T00:01:54.442" v="3" actId="27918"/>
        <pc:sldMkLst>
          <pc:docMk/>
          <pc:sldMk cId="1305790309" sldId="282"/>
        </pc:sldMkLst>
      </pc:sldChg>
      <pc:sldChg chg="modSp mod">
        <pc:chgData name="Ashleigh Mamo" userId="4b7c6acb-6afc-4011-8279-1d797426b31e" providerId="ADAL" clId="{DA5B6013-2C8F-4E70-B1A9-82475A2D2C30}" dt="2023-11-08T00:02:38.190" v="5" actId="403"/>
        <pc:sldMkLst>
          <pc:docMk/>
          <pc:sldMk cId="1066485733" sldId="287"/>
        </pc:sldMkLst>
        <pc:graphicFrameChg chg="mod modGraphic">
          <ac:chgData name="Ashleigh Mamo" userId="4b7c6acb-6afc-4011-8279-1d797426b31e" providerId="ADAL" clId="{DA5B6013-2C8F-4E70-B1A9-82475A2D2C30}" dt="2023-11-08T00:02:38.190" v="5" actId="403"/>
          <ac:graphicFrameMkLst>
            <pc:docMk/>
            <pc:sldMk cId="1066485733" sldId="287"/>
            <ac:graphicFrameMk id="7" creationId="{E89A8549-EEEE-AD6D-352D-64E660ED5A20}"/>
          </ac:graphicFrameMkLst>
        </pc:graphicFrameChg>
      </pc:sldChg>
      <pc:sldChg chg="modSp mod">
        <pc:chgData name="Ashleigh Mamo" userId="4b7c6acb-6afc-4011-8279-1d797426b31e" providerId="ADAL" clId="{DA5B6013-2C8F-4E70-B1A9-82475A2D2C30}" dt="2023-11-08T00:03:04.019" v="8" actId="403"/>
        <pc:sldMkLst>
          <pc:docMk/>
          <pc:sldMk cId="2140128973" sldId="303"/>
        </pc:sldMkLst>
        <pc:graphicFrameChg chg="mod modGraphic">
          <ac:chgData name="Ashleigh Mamo" userId="4b7c6acb-6afc-4011-8279-1d797426b31e" providerId="ADAL" clId="{DA5B6013-2C8F-4E70-B1A9-82475A2D2C30}" dt="2023-11-08T00:03:04.019" v="8" actId="403"/>
          <ac:graphicFrameMkLst>
            <pc:docMk/>
            <pc:sldMk cId="2140128973" sldId="303"/>
            <ac:graphicFrameMk id="7" creationId="{E89A8549-EEEE-AD6D-352D-64E660ED5A20}"/>
          </ac:graphicFrameMkLst>
        </pc:graphicFrameChg>
      </pc:sldChg>
      <pc:sldChg chg="modSp mod">
        <pc:chgData name="Ashleigh Mamo" userId="4b7c6acb-6afc-4011-8279-1d797426b31e" providerId="ADAL" clId="{DA5B6013-2C8F-4E70-B1A9-82475A2D2C30}" dt="2023-11-08T00:06:10.350" v="12"/>
        <pc:sldMkLst>
          <pc:docMk/>
          <pc:sldMk cId="3260172181" sldId="306"/>
        </pc:sldMkLst>
        <pc:graphicFrameChg chg="mod modGraphic">
          <ac:chgData name="Ashleigh Mamo" userId="4b7c6acb-6afc-4011-8279-1d797426b31e" providerId="ADAL" clId="{DA5B6013-2C8F-4E70-B1A9-82475A2D2C30}" dt="2023-11-08T00:06:10.350" v="12"/>
          <ac:graphicFrameMkLst>
            <pc:docMk/>
            <pc:sldMk cId="3260172181" sldId="306"/>
            <ac:graphicFrameMk id="11" creationId="{764F3829-2CB3-68B6-0AE0-389A36E71B6F}"/>
          </ac:graphicFrameMkLst>
        </pc:graphicFrameChg>
      </pc:sldChg>
      <pc:sldChg chg="modSp mod">
        <pc:chgData name="Ashleigh Mamo" userId="4b7c6acb-6afc-4011-8279-1d797426b31e" providerId="ADAL" clId="{DA5B6013-2C8F-4E70-B1A9-82475A2D2C30}" dt="2023-11-08T00:06:58.510" v="15" actId="20577"/>
        <pc:sldMkLst>
          <pc:docMk/>
          <pc:sldMk cId="2166880456" sldId="307"/>
        </pc:sldMkLst>
        <pc:graphicFrameChg chg="mod modGraphic">
          <ac:chgData name="Ashleigh Mamo" userId="4b7c6acb-6afc-4011-8279-1d797426b31e" providerId="ADAL" clId="{DA5B6013-2C8F-4E70-B1A9-82475A2D2C30}" dt="2023-11-08T00:06:58.510" v="15" actId="20577"/>
          <ac:graphicFrameMkLst>
            <pc:docMk/>
            <pc:sldMk cId="2166880456" sldId="307"/>
            <ac:graphicFrameMk id="11" creationId="{764F3829-2CB3-68B6-0AE0-389A36E71B6F}"/>
          </ac:graphicFrameMkLst>
        </pc:graphicFrameChg>
      </pc:sldChg>
    </pc:docChg>
  </pc:docChgLst>
  <pc:docChgLst>
    <pc:chgData name="Melita Stirling" userId="c69837af-4223-4e8e-8bb1-d37621a5686d" providerId="ADAL" clId="{6CF10C9B-2D27-4FE5-8DA6-D3B2CE342C18}"/>
    <pc:docChg chg="modSld">
      <pc:chgData name="Melita Stirling" userId="c69837af-4223-4e8e-8bb1-d37621a5686d" providerId="ADAL" clId="{6CF10C9B-2D27-4FE5-8DA6-D3B2CE342C18}" dt="2023-11-07T04:57:42.271" v="6" actId="948"/>
      <pc:docMkLst>
        <pc:docMk/>
      </pc:docMkLst>
      <pc:sldChg chg="modSp mod">
        <pc:chgData name="Melita Stirling" userId="c69837af-4223-4e8e-8bb1-d37621a5686d" providerId="ADAL" clId="{6CF10C9B-2D27-4FE5-8DA6-D3B2CE342C18}" dt="2023-11-07T04:57:08.046" v="4" actId="20577"/>
        <pc:sldMkLst>
          <pc:docMk/>
          <pc:sldMk cId="1250365770" sldId="281"/>
        </pc:sldMkLst>
        <pc:spChg chg="mod">
          <ac:chgData name="Melita Stirling" userId="c69837af-4223-4e8e-8bb1-d37621a5686d" providerId="ADAL" clId="{6CF10C9B-2D27-4FE5-8DA6-D3B2CE342C18}" dt="2023-11-07T04:57:08.046" v="4" actId="20577"/>
          <ac:spMkLst>
            <pc:docMk/>
            <pc:sldMk cId="1250365770" sldId="281"/>
            <ac:spMk id="15" creationId="{00000000-0000-0000-0000-000000000000}"/>
          </ac:spMkLst>
        </pc:spChg>
      </pc:sldChg>
      <pc:sldChg chg="modSp mod">
        <pc:chgData name="Melita Stirling" userId="c69837af-4223-4e8e-8bb1-d37621a5686d" providerId="ADAL" clId="{6CF10C9B-2D27-4FE5-8DA6-D3B2CE342C18}" dt="2023-11-07T04:57:42.271" v="6" actId="948"/>
        <pc:sldMkLst>
          <pc:docMk/>
          <pc:sldMk cId="844977387" sldId="296"/>
        </pc:sldMkLst>
        <pc:spChg chg="mod">
          <ac:chgData name="Melita Stirling" userId="c69837af-4223-4e8e-8bb1-d37621a5686d" providerId="ADAL" clId="{6CF10C9B-2D27-4FE5-8DA6-D3B2CE342C18}" dt="2023-11-07T04:57:42.271" v="6" actId="948"/>
          <ac:spMkLst>
            <pc:docMk/>
            <pc:sldMk cId="844977387" sldId="296"/>
            <ac:spMk id="3" creationId="{00000000-0000-0000-0000-000000000000}"/>
          </ac:spMkLst>
        </pc:spChg>
      </pc:sldChg>
    </pc:docChg>
  </pc:docChgLst>
  <pc:docChgLst>
    <pc:chgData name="Ashleigh Mamo" userId="4b7c6acb-6afc-4011-8279-1d797426b31e" providerId="ADAL" clId="{584C6D7C-E837-4326-AA3E-BAAF20022A62}"/>
    <pc:docChg chg="custSel delSld modSld">
      <pc:chgData name="Ashleigh Mamo" userId="4b7c6acb-6afc-4011-8279-1d797426b31e" providerId="ADAL" clId="{584C6D7C-E837-4326-AA3E-BAAF20022A62}" dt="2023-11-07T22:32:35.374" v="28" actId="2696"/>
      <pc:docMkLst>
        <pc:docMk/>
      </pc:docMkLst>
      <pc:sldChg chg="del">
        <pc:chgData name="Ashleigh Mamo" userId="4b7c6acb-6afc-4011-8279-1d797426b31e" providerId="ADAL" clId="{584C6D7C-E837-4326-AA3E-BAAF20022A62}" dt="2023-11-07T22:32:32.673" v="27" actId="2696"/>
        <pc:sldMkLst>
          <pc:docMk/>
          <pc:sldMk cId="1967945949" sldId="304"/>
        </pc:sldMkLst>
      </pc:sldChg>
      <pc:sldChg chg="modSp del mod">
        <pc:chgData name="Ashleigh Mamo" userId="4b7c6acb-6afc-4011-8279-1d797426b31e" providerId="ADAL" clId="{584C6D7C-E837-4326-AA3E-BAAF20022A62}" dt="2023-11-07T22:32:35.374" v="28" actId="2696"/>
        <pc:sldMkLst>
          <pc:docMk/>
          <pc:sldMk cId="2844821115" sldId="305"/>
        </pc:sldMkLst>
        <pc:graphicFrameChg chg="mod modGraphic">
          <ac:chgData name="Ashleigh Mamo" userId="4b7c6acb-6afc-4011-8279-1d797426b31e" providerId="ADAL" clId="{584C6D7C-E837-4326-AA3E-BAAF20022A62}" dt="2023-11-07T05:15:17.949" v="26" actId="20577"/>
          <ac:graphicFrameMkLst>
            <pc:docMk/>
            <pc:sldMk cId="2844821115" sldId="305"/>
            <ac:graphicFrameMk id="10" creationId="{870A549E-D2E6-1EB0-7B67-54268D9F5C3E}"/>
          </ac:graphicFrameMkLst>
        </pc:graphicFrameChg>
      </pc:sldChg>
      <pc:sldChg chg="modSp">
        <pc:chgData name="Ashleigh Mamo" userId="4b7c6acb-6afc-4011-8279-1d797426b31e" providerId="ADAL" clId="{584C6D7C-E837-4326-AA3E-BAAF20022A62}" dt="2023-11-07T05:13:36.788" v="17"/>
        <pc:sldMkLst>
          <pc:docMk/>
          <pc:sldMk cId="3260172181" sldId="306"/>
        </pc:sldMkLst>
        <pc:graphicFrameChg chg="mod">
          <ac:chgData name="Ashleigh Mamo" userId="4b7c6acb-6afc-4011-8279-1d797426b31e" providerId="ADAL" clId="{584C6D7C-E837-4326-AA3E-BAAF20022A62}" dt="2023-11-07T05:13:36.788" v="17"/>
          <ac:graphicFrameMkLst>
            <pc:docMk/>
            <pc:sldMk cId="3260172181" sldId="306"/>
            <ac:graphicFrameMk id="11" creationId="{764F3829-2CB3-68B6-0AE0-389A36E71B6F}"/>
          </ac:graphicFrameMkLst>
        </pc:graphicFrameChg>
      </pc:sldChg>
      <pc:sldChg chg="addSp delSp modSp mod">
        <pc:chgData name="Ashleigh Mamo" userId="4b7c6acb-6afc-4011-8279-1d797426b31e" providerId="ADAL" clId="{584C6D7C-E837-4326-AA3E-BAAF20022A62}" dt="2023-11-07T05:12:51.579" v="16"/>
        <pc:sldMkLst>
          <pc:docMk/>
          <pc:sldMk cId="2166880456" sldId="307"/>
        </pc:sldMkLst>
        <pc:graphicFrameChg chg="add del mod">
          <ac:chgData name="Ashleigh Mamo" userId="4b7c6acb-6afc-4011-8279-1d797426b31e" providerId="ADAL" clId="{584C6D7C-E837-4326-AA3E-BAAF20022A62}" dt="2023-11-07T05:11:36.771" v="13" actId="478"/>
          <ac:graphicFrameMkLst>
            <pc:docMk/>
            <pc:sldMk cId="2166880456" sldId="307"/>
            <ac:graphicFrameMk id="2" creationId="{B89B85F0-6027-63BD-D45E-6BE461B7549C}"/>
          </ac:graphicFrameMkLst>
        </pc:graphicFrameChg>
        <pc:graphicFrameChg chg="mod">
          <ac:chgData name="Ashleigh Mamo" userId="4b7c6acb-6afc-4011-8279-1d797426b31e" providerId="ADAL" clId="{584C6D7C-E837-4326-AA3E-BAAF20022A62}" dt="2023-11-07T05:12:51.579" v="16"/>
          <ac:graphicFrameMkLst>
            <pc:docMk/>
            <pc:sldMk cId="2166880456" sldId="307"/>
            <ac:graphicFrameMk id="11" creationId="{764F3829-2CB3-68B6-0AE0-389A36E71B6F}"/>
          </ac:graphicFrameMkLst>
        </pc:graphicFrameChg>
      </pc:sldChg>
    </pc:docChg>
  </pc:docChgLst>
  <pc:docChgLst>
    <pc:chgData name="Ashleigh Mamo" userId="4b7c6acb-6afc-4011-8279-1d797426b31e" providerId="ADAL" clId="{248EFCF5-8BDE-4D72-9AD2-ED68D5D36175}"/>
    <pc:docChg chg="modSld">
      <pc:chgData name="Ashleigh Mamo" userId="4b7c6acb-6afc-4011-8279-1d797426b31e" providerId="ADAL" clId="{248EFCF5-8BDE-4D72-9AD2-ED68D5D36175}" dt="2023-11-07T23:46:12.236" v="66"/>
      <pc:docMkLst>
        <pc:docMk/>
      </pc:docMkLst>
      <pc:sldChg chg="mod">
        <pc:chgData name="Ashleigh Mamo" userId="4b7c6acb-6afc-4011-8279-1d797426b31e" providerId="ADAL" clId="{248EFCF5-8BDE-4D72-9AD2-ED68D5D36175}" dt="2023-11-07T23:04:25.800" v="3" actId="27918"/>
        <pc:sldMkLst>
          <pc:docMk/>
          <pc:sldMk cId="1305790309" sldId="282"/>
        </pc:sldMkLst>
      </pc:sldChg>
      <pc:sldChg chg="modSp mod">
        <pc:chgData name="Ashleigh Mamo" userId="4b7c6acb-6afc-4011-8279-1d797426b31e" providerId="ADAL" clId="{248EFCF5-8BDE-4D72-9AD2-ED68D5D36175}" dt="2023-11-07T23:05:09.269" v="5" actId="403"/>
        <pc:sldMkLst>
          <pc:docMk/>
          <pc:sldMk cId="1066485733" sldId="287"/>
        </pc:sldMkLst>
        <pc:graphicFrameChg chg="mod modGraphic">
          <ac:chgData name="Ashleigh Mamo" userId="4b7c6acb-6afc-4011-8279-1d797426b31e" providerId="ADAL" clId="{248EFCF5-8BDE-4D72-9AD2-ED68D5D36175}" dt="2023-11-07T23:05:09.269" v="5" actId="403"/>
          <ac:graphicFrameMkLst>
            <pc:docMk/>
            <pc:sldMk cId="1066485733" sldId="287"/>
            <ac:graphicFrameMk id="7" creationId="{E89A8549-EEEE-AD6D-352D-64E660ED5A20}"/>
          </ac:graphicFrameMkLst>
        </pc:graphicFrameChg>
      </pc:sldChg>
      <pc:sldChg chg="modSp mod">
        <pc:chgData name="Ashleigh Mamo" userId="4b7c6acb-6afc-4011-8279-1d797426b31e" providerId="ADAL" clId="{248EFCF5-8BDE-4D72-9AD2-ED68D5D36175}" dt="2023-11-07T23:05:31.507" v="13" actId="20577"/>
        <pc:sldMkLst>
          <pc:docMk/>
          <pc:sldMk cId="2140128973" sldId="303"/>
        </pc:sldMkLst>
        <pc:graphicFrameChg chg="mod modGraphic">
          <ac:chgData name="Ashleigh Mamo" userId="4b7c6acb-6afc-4011-8279-1d797426b31e" providerId="ADAL" clId="{248EFCF5-8BDE-4D72-9AD2-ED68D5D36175}" dt="2023-11-07T23:05:31.507" v="13" actId="20577"/>
          <ac:graphicFrameMkLst>
            <pc:docMk/>
            <pc:sldMk cId="2140128973" sldId="303"/>
            <ac:graphicFrameMk id="7" creationId="{E89A8549-EEEE-AD6D-352D-64E660ED5A20}"/>
          </ac:graphicFrameMkLst>
        </pc:graphicFrameChg>
      </pc:sldChg>
      <pc:sldChg chg="modSp mod">
        <pc:chgData name="Ashleigh Mamo" userId="4b7c6acb-6afc-4011-8279-1d797426b31e" providerId="ADAL" clId="{248EFCF5-8BDE-4D72-9AD2-ED68D5D36175}" dt="2023-11-07T23:46:01.089" v="65"/>
        <pc:sldMkLst>
          <pc:docMk/>
          <pc:sldMk cId="3260172181" sldId="306"/>
        </pc:sldMkLst>
        <pc:graphicFrameChg chg="mod modGraphic">
          <ac:chgData name="Ashleigh Mamo" userId="4b7c6acb-6afc-4011-8279-1d797426b31e" providerId="ADAL" clId="{248EFCF5-8BDE-4D72-9AD2-ED68D5D36175}" dt="2023-11-07T23:46:01.089" v="65"/>
          <ac:graphicFrameMkLst>
            <pc:docMk/>
            <pc:sldMk cId="3260172181" sldId="306"/>
            <ac:graphicFrameMk id="11" creationId="{764F3829-2CB3-68B6-0AE0-389A36E71B6F}"/>
          </ac:graphicFrameMkLst>
        </pc:graphicFrameChg>
      </pc:sldChg>
      <pc:sldChg chg="modSp mod">
        <pc:chgData name="Ashleigh Mamo" userId="4b7c6acb-6afc-4011-8279-1d797426b31e" providerId="ADAL" clId="{248EFCF5-8BDE-4D72-9AD2-ED68D5D36175}" dt="2023-11-07T23:46:12.236" v="66"/>
        <pc:sldMkLst>
          <pc:docMk/>
          <pc:sldMk cId="2166880456" sldId="307"/>
        </pc:sldMkLst>
        <pc:graphicFrameChg chg="mod modGraphic">
          <ac:chgData name="Ashleigh Mamo" userId="4b7c6acb-6afc-4011-8279-1d797426b31e" providerId="ADAL" clId="{248EFCF5-8BDE-4D72-9AD2-ED68D5D36175}" dt="2023-11-07T23:46:12.236" v="66"/>
          <ac:graphicFrameMkLst>
            <pc:docMk/>
            <pc:sldMk cId="2166880456" sldId="307"/>
            <ac:graphicFrameMk id="11" creationId="{764F3829-2CB3-68B6-0AE0-389A36E71B6F}"/>
          </ac:graphicFrameMkLst>
        </pc:graphicFrameChg>
      </pc:sldChg>
    </pc:docChg>
  </pc:docChgLst>
  <pc:docChgLst>
    <pc:chgData name="Ashleigh Mamo" userId="4b7c6acb-6afc-4011-8279-1d797426b31e" providerId="ADAL" clId="{D716DB0F-7D58-4529-B903-81230A4C3102}"/>
    <pc:docChg chg="undo custSel addSld delSld modSld">
      <pc:chgData name="Ashleigh Mamo" userId="4b7c6acb-6afc-4011-8279-1d797426b31e" providerId="ADAL" clId="{D716DB0F-7D58-4529-B903-81230A4C3102}" dt="2023-11-07T22:53:55.911" v="28" actId="207"/>
      <pc:docMkLst>
        <pc:docMk/>
      </pc:docMkLst>
      <pc:sldChg chg="mod">
        <pc:chgData name="Ashleigh Mamo" userId="4b7c6acb-6afc-4011-8279-1d797426b31e" providerId="ADAL" clId="{D716DB0F-7D58-4529-B903-81230A4C3102}" dt="2023-11-07T22:47:20.156" v="3" actId="27918"/>
        <pc:sldMkLst>
          <pc:docMk/>
          <pc:sldMk cId="1305790309" sldId="282"/>
        </pc:sldMkLst>
      </pc:sldChg>
      <pc:sldChg chg="modSp mod">
        <pc:chgData name="Ashleigh Mamo" userId="4b7c6acb-6afc-4011-8279-1d797426b31e" providerId="ADAL" clId="{D716DB0F-7D58-4529-B903-81230A4C3102}" dt="2023-11-07T22:51:25.194" v="13" actId="403"/>
        <pc:sldMkLst>
          <pc:docMk/>
          <pc:sldMk cId="1066485733" sldId="287"/>
        </pc:sldMkLst>
        <pc:graphicFrameChg chg="mod modGraphic">
          <ac:chgData name="Ashleigh Mamo" userId="4b7c6acb-6afc-4011-8279-1d797426b31e" providerId="ADAL" clId="{D716DB0F-7D58-4529-B903-81230A4C3102}" dt="2023-11-07T22:51:25.194" v="13" actId="403"/>
          <ac:graphicFrameMkLst>
            <pc:docMk/>
            <pc:sldMk cId="1066485733" sldId="287"/>
            <ac:graphicFrameMk id="7" creationId="{E89A8549-EEEE-AD6D-352D-64E660ED5A20}"/>
          </ac:graphicFrameMkLst>
        </pc:graphicFrameChg>
      </pc:sldChg>
      <pc:sldChg chg="mod">
        <pc:chgData name="Ashleigh Mamo" userId="4b7c6acb-6afc-4011-8279-1d797426b31e" providerId="ADAL" clId="{D716DB0F-7D58-4529-B903-81230A4C3102}" dt="2023-11-07T22:53:18.864" v="24" actId="27918"/>
        <pc:sldMkLst>
          <pc:docMk/>
          <pc:sldMk cId="585361535" sldId="302"/>
        </pc:sldMkLst>
      </pc:sldChg>
      <pc:sldChg chg="modSp mod">
        <pc:chgData name="Ashleigh Mamo" userId="4b7c6acb-6afc-4011-8279-1d797426b31e" providerId="ADAL" clId="{D716DB0F-7D58-4529-B903-81230A4C3102}" dt="2023-11-07T22:50:26.899" v="12" actId="403"/>
        <pc:sldMkLst>
          <pc:docMk/>
          <pc:sldMk cId="2140128973" sldId="303"/>
        </pc:sldMkLst>
        <pc:graphicFrameChg chg="mod modGraphic">
          <ac:chgData name="Ashleigh Mamo" userId="4b7c6acb-6afc-4011-8279-1d797426b31e" providerId="ADAL" clId="{D716DB0F-7D58-4529-B903-81230A4C3102}" dt="2023-11-07T22:50:26.899" v="12" actId="403"/>
          <ac:graphicFrameMkLst>
            <pc:docMk/>
            <pc:sldMk cId="2140128973" sldId="303"/>
            <ac:graphicFrameMk id="7" creationId="{E89A8549-EEEE-AD6D-352D-64E660ED5A20}"/>
          </ac:graphicFrameMkLst>
        </pc:graphicFrameChg>
      </pc:sldChg>
      <pc:sldChg chg="modSp mod">
        <pc:chgData name="Ashleigh Mamo" userId="4b7c6acb-6afc-4011-8279-1d797426b31e" providerId="ADAL" clId="{D716DB0F-7D58-4529-B903-81230A4C3102}" dt="2023-11-07T22:53:42.437" v="25" actId="207"/>
        <pc:sldMkLst>
          <pc:docMk/>
          <pc:sldMk cId="3260172181" sldId="306"/>
        </pc:sldMkLst>
        <pc:graphicFrameChg chg="mod modGraphic">
          <ac:chgData name="Ashleigh Mamo" userId="4b7c6acb-6afc-4011-8279-1d797426b31e" providerId="ADAL" clId="{D716DB0F-7D58-4529-B903-81230A4C3102}" dt="2023-11-07T22:53:42.437" v="25" actId="207"/>
          <ac:graphicFrameMkLst>
            <pc:docMk/>
            <pc:sldMk cId="3260172181" sldId="306"/>
            <ac:graphicFrameMk id="11" creationId="{764F3829-2CB3-68B6-0AE0-389A36E71B6F}"/>
          </ac:graphicFrameMkLst>
        </pc:graphicFrameChg>
      </pc:sldChg>
      <pc:sldChg chg="modSp mod">
        <pc:chgData name="Ashleigh Mamo" userId="4b7c6acb-6afc-4011-8279-1d797426b31e" providerId="ADAL" clId="{D716DB0F-7D58-4529-B903-81230A4C3102}" dt="2023-11-07T22:53:55.911" v="28" actId="207"/>
        <pc:sldMkLst>
          <pc:docMk/>
          <pc:sldMk cId="2166880456" sldId="307"/>
        </pc:sldMkLst>
        <pc:graphicFrameChg chg="mod modGraphic">
          <ac:chgData name="Ashleigh Mamo" userId="4b7c6acb-6afc-4011-8279-1d797426b31e" providerId="ADAL" clId="{D716DB0F-7D58-4529-B903-81230A4C3102}" dt="2023-11-07T22:53:55.911" v="28" actId="207"/>
          <ac:graphicFrameMkLst>
            <pc:docMk/>
            <pc:sldMk cId="2166880456" sldId="307"/>
            <ac:graphicFrameMk id="11" creationId="{764F3829-2CB3-68B6-0AE0-389A36E71B6F}"/>
          </ac:graphicFrameMkLst>
        </pc:graphicFrameChg>
      </pc:sldChg>
      <pc:sldChg chg="add del">
        <pc:chgData name="Ashleigh Mamo" userId="4b7c6acb-6afc-4011-8279-1d797426b31e" providerId="ADAL" clId="{D716DB0F-7D58-4529-B903-81230A4C3102}" dt="2023-11-07T22:49:59.779" v="9"/>
        <pc:sldMkLst>
          <pc:docMk/>
          <pc:sldMk cId="2225889917" sldId="308"/>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631568271928432"/>
          <c:y val="5.0370182248910492E-3"/>
          <c:w val="0.6945338911502863"/>
          <c:h val="0.99479195291349232"/>
        </c:manualLayout>
      </c:layout>
      <c:barChart>
        <c:barDir val="bar"/>
        <c:grouping val="clustered"/>
        <c:varyColors val="0"/>
        <c:ser>
          <c:idx val="0"/>
          <c:order val="0"/>
          <c:tx>
            <c:strRef>
              <c:f>Sheet1!$A$2</c:f>
              <c:strCache>
                <c:ptCount val="1"/>
                <c:pt idx="0">
                  <c:v>&lt;75 patients per annum (N=14)</c:v>
                </c:pt>
              </c:strCache>
            </c:strRef>
          </c:tx>
          <c:spPr>
            <a:solidFill>
              <a:srgbClr val="BEBEBE"/>
            </a:solidFill>
            <a:ln>
              <a:noFill/>
            </a:ln>
            <a:effectLst/>
          </c:spPr>
          <c:invertIfNegative val="0"/>
          <c:dPt>
            <c:idx val="0"/>
            <c:invertIfNegative val="0"/>
            <c:bubble3D val="0"/>
            <c:spPr>
              <a:solidFill>
                <a:srgbClr val="D2D2D2"/>
              </a:solidFill>
              <a:ln>
                <a:solidFill>
                  <a:schemeClr val="accent6">
                    <a:lumMod val="75000"/>
                  </a:schemeClr>
                </a:solidFill>
              </a:ln>
              <a:effectLst/>
            </c:spPr>
            <c:extLst>
              <c:ext xmlns:c16="http://schemas.microsoft.com/office/drawing/2014/chart" uri="{C3380CC4-5D6E-409C-BE32-E72D297353CC}">
                <c16:uniqueId val="{00000001-29D4-4558-AF1F-AE26C99A6188}"/>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Sheet1!$B$2</c:f>
              <c:numCache>
                <c:formatCode>General</c:formatCode>
                <c:ptCount val="1"/>
                <c:pt idx="0">
                  <c:v>11</c:v>
                </c:pt>
              </c:numCache>
            </c:numRef>
          </c:val>
          <c:extLst>
            <c:ext xmlns:c16="http://schemas.microsoft.com/office/drawing/2014/chart" uri="{C3380CC4-5D6E-409C-BE32-E72D297353CC}">
              <c16:uniqueId val="{0000000E-29D4-4558-AF1F-AE26C99A6188}"/>
            </c:ext>
          </c:extLst>
        </c:ser>
        <c:ser>
          <c:idx val="1"/>
          <c:order val="1"/>
          <c:tx>
            <c:strRef>
              <c:f>Sheet1!$A$3</c:f>
              <c:strCache>
                <c:ptCount val="1"/>
                <c:pt idx="0">
                  <c:v>75-199 stroke patients per annum (N=29)</c:v>
                </c:pt>
              </c:strCache>
            </c:strRef>
          </c:tx>
          <c:spPr>
            <a:solidFill>
              <a:srgbClr val="AAAAAA"/>
            </a:solidFill>
            <a:ln>
              <a:noFill/>
            </a:ln>
            <a:effectLst/>
          </c:spPr>
          <c:invertIfNegative val="0"/>
          <c:dPt>
            <c:idx val="0"/>
            <c:invertIfNegative val="0"/>
            <c:bubble3D val="0"/>
            <c:spPr>
              <a:solidFill>
                <a:srgbClr val="BEBEBE"/>
              </a:solidFill>
              <a:ln>
                <a:solidFill>
                  <a:schemeClr val="accent6">
                    <a:lumMod val="75000"/>
                  </a:schemeClr>
                </a:solidFill>
              </a:ln>
              <a:effectLst/>
            </c:spPr>
            <c:extLst>
              <c:ext xmlns:c16="http://schemas.microsoft.com/office/drawing/2014/chart" uri="{C3380CC4-5D6E-409C-BE32-E72D297353CC}">
                <c16:uniqueId val="{00000003-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Sheet1!$B$3</c:f>
              <c:numCache>
                <c:formatCode>General</c:formatCode>
                <c:ptCount val="1"/>
                <c:pt idx="0">
                  <c:v>14</c:v>
                </c:pt>
              </c:numCache>
            </c:numRef>
          </c:val>
          <c:extLst>
            <c:ext xmlns:c16="http://schemas.microsoft.com/office/drawing/2014/chart" uri="{C3380CC4-5D6E-409C-BE32-E72D297353CC}">
              <c16:uniqueId val="{0000000F-29D4-4558-AF1F-AE26C99A6188}"/>
            </c:ext>
          </c:extLst>
        </c:ser>
        <c:ser>
          <c:idx val="2"/>
          <c:order val="2"/>
          <c:tx>
            <c:strRef>
              <c:f>Sheet1!$A$4</c:f>
              <c:strCache>
                <c:ptCount val="1"/>
                <c:pt idx="0">
                  <c:v>200-349 stroke patients per annum (N=31)</c:v>
                </c:pt>
              </c:strCache>
            </c:strRef>
          </c:tx>
          <c:spPr>
            <a:solidFill>
              <a:srgbClr val="A0A0A0"/>
            </a:solidFill>
            <a:ln>
              <a:noFill/>
            </a:ln>
            <a:effectLst/>
          </c:spPr>
          <c:invertIfNegative val="0"/>
          <c:dPt>
            <c:idx val="0"/>
            <c:invertIfNegative val="0"/>
            <c:bubble3D val="0"/>
            <c:spPr>
              <a:solidFill>
                <a:srgbClr val="AAAAAA"/>
              </a:solidFill>
              <a:ln>
                <a:solidFill>
                  <a:schemeClr val="accent6">
                    <a:lumMod val="75000"/>
                  </a:schemeClr>
                </a:solidFill>
              </a:ln>
              <a:effectLst/>
            </c:spPr>
            <c:extLst>
              <c:ext xmlns:c16="http://schemas.microsoft.com/office/drawing/2014/chart" uri="{C3380CC4-5D6E-409C-BE32-E72D297353CC}">
                <c16:uniqueId val="{00000005-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Sheet1!$B$4</c:f>
              <c:numCache>
                <c:formatCode>General</c:formatCode>
                <c:ptCount val="1"/>
                <c:pt idx="0">
                  <c:v>17</c:v>
                </c:pt>
              </c:numCache>
            </c:numRef>
          </c:val>
          <c:extLst>
            <c:ext xmlns:c16="http://schemas.microsoft.com/office/drawing/2014/chart" uri="{C3380CC4-5D6E-409C-BE32-E72D297353CC}">
              <c16:uniqueId val="{00000010-29D4-4558-AF1F-AE26C99A6188}"/>
            </c:ext>
          </c:extLst>
        </c:ser>
        <c:ser>
          <c:idx val="3"/>
          <c:order val="3"/>
          <c:tx>
            <c:strRef>
              <c:f>Sheet1!$A$5</c:f>
              <c:strCache>
                <c:ptCount val="1"/>
                <c:pt idx="0">
                  <c:v>350-499 stroke patients per annum (N=15)</c:v>
                </c:pt>
              </c:strCache>
            </c:strRef>
          </c:tx>
          <c:spPr>
            <a:solidFill>
              <a:srgbClr val="969696"/>
            </a:solidFill>
            <a:ln>
              <a:noFill/>
            </a:ln>
            <a:effectLst/>
          </c:spPr>
          <c:invertIfNegative val="0"/>
          <c:dPt>
            <c:idx val="0"/>
            <c:invertIfNegative val="0"/>
            <c:bubble3D val="0"/>
            <c:spPr>
              <a:solidFill>
                <a:srgbClr val="969696"/>
              </a:solidFill>
              <a:ln>
                <a:solidFill>
                  <a:schemeClr val="accent6">
                    <a:lumMod val="75000"/>
                  </a:schemeClr>
                </a:solidFill>
              </a:ln>
              <a:effectLst/>
            </c:spPr>
            <c:extLst>
              <c:ext xmlns:c16="http://schemas.microsoft.com/office/drawing/2014/chart" uri="{C3380CC4-5D6E-409C-BE32-E72D297353CC}">
                <c16:uniqueId val="{00000007-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Sheet1!$B$5</c:f>
              <c:numCache>
                <c:formatCode>General</c:formatCode>
                <c:ptCount val="1"/>
                <c:pt idx="0">
                  <c:v>17</c:v>
                </c:pt>
              </c:numCache>
            </c:numRef>
          </c:val>
          <c:extLst>
            <c:ext xmlns:c16="http://schemas.microsoft.com/office/drawing/2014/chart" uri="{C3380CC4-5D6E-409C-BE32-E72D297353CC}">
              <c16:uniqueId val="{00000011-29D4-4558-AF1F-AE26C99A6188}"/>
            </c:ext>
          </c:extLst>
        </c:ser>
        <c:ser>
          <c:idx val="4"/>
          <c:order val="4"/>
          <c:tx>
            <c:strRef>
              <c:f>Sheet1!$A$6</c:f>
              <c:strCache>
                <c:ptCount val="1"/>
                <c:pt idx="0">
                  <c:v>500+ stroke patients per annum (N=18)</c:v>
                </c:pt>
              </c:strCache>
            </c:strRef>
          </c:tx>
          <c:spPr>
            <a:solidFill>
              <a:srgbClr val="7F7F7F"/>
            </a:solidFill>
            <a:ln>
              <a:noFill/>
            </a:ln>
            <a:effectLst/>
          </c:spPr>
          <c:invertIfNegative val="0"/>
          <c:dPt>
            <c:idx val="0"/>
            <c:invertIfNegative val="0"/>
            <c:bubble3D val="0"/>
            <c:spPr>
              <a:solidFill>
                <a:srgbClr val="7F7F7F"/>
              </a:solidFill>
              <a:ln>
                <a:solidFill>
                  <a:schemeClr val="accent6">
                    <a:lumMod val="75000"/>
                  </a:schemeClr>
                </a:solidFill>
              </a:ln>
              <a:effectLst/>
            </c:spPr>
            <c:extLst>
              <c:ext xmlns:c16="http://schemas.microsoft.com/office/drawing/2014/chart" uri="{C3380CC4-5D6E-409C-BE32-E72D297353CC}">
                <c16:uniqueId val="{00000009-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Sheet1!$B$6</c:f>
              <c:numCache>
                <c:formatCode>General</c:formatCode>
                <c:ptCount val="1"/>
                <c:pt idx="0">
                  <c:v>19</c:v>
                </c:pt>
              </c:numCache>
            </c:numRef>
          </c:val>
          <c:extLst>
            <c:ext xmlns:c16="http://schemas.microsoft.com/office/drawing/2014/chart" uri="{C3380CC4-5D6E-409C-BE32-E72D297353CC}">
              <c16:uniqueId val="{00000012-29D4-4558-AF1F-AE26C99A6188}"/>
            </c:ext>
          </c:extLst>
        </c:ser>
        <c:ser>
          <c:idx val="5"/>
          <c:order val="5"/>
          <c:tx>
            <c:strRef>
              <c:f>Sheet1!$A$7</c:f>
              <c:strCache>
                <c:ptCount val="1"/>
                <c:pt idx="0">
                  <c:v>SA (N=5)</c:v>
                </c:pt>
              </c:strCache>
            </c:strRef>
          </c:tx>
          <c:spPr>
            <a:solidFill>
              <a:srgbClr val="008264"/>
            </a:solidFill>
            <a:ln>
              <a:noFill/>
            </a:ln>
            <a:effectLst/>
          </c:spPr>
          <c:invertIfNegative val="0"/>
          <c:dPt>
            <c:idx val="0"/>
            <c:invertIfNegative val="0"/>
            <c:bubble3D val="0"/>
            <c:spPr>
              <a:solidFill>
                <a:srgbClr val="008264"/>
              </a:solidFill>
              <a:ln>
                <a:solidFill>
                  <a:schemeClr val="accent6">
                    <a:lumMod val="75000"/>
                  </a:schemeClr>
                </a:solidFill>
              </a:ln>
              <a:effectLst/>
            </c:spPr>
            <c:extLst>
              <c:ext xmlns:c16="http://schemas.microsoft.com/office/drawing/2014/chart" uri="{C3380CC4-5D6E-409C-BE32-E72D297353CC}">
                <c16:uniqueId val="{0000000B-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Sheet1!$B$7</c:f>
              <c:numCache>
                <c:formatCode>General</c:formatCode>
                <c:ptCount val="1"/>
                <c:pt idx="0">
                  <c:v>17</c:v>
                </c:pt>
              </c:numCache>
            </c:numRef>
          </c:val>
          <c:extLst>
            <c:ext xmlns:c16="http://schemas.microsoft.com/office/drawing/2014/chart" uri="{C3380CC4-5D6E-409C-BE32-E72D297353CC}">
              <c16:uniqueId val="{00000013-29D4-4558-AF1F-AE26C99A6188}"/>
            </c:ext>
          </c:extLst>
        </c:ser>
        <c:ser>
          <c:idx val="6"/>
          <c:order val="6"/>
          <c:tx>
            <c:strRef>
              <c:f>Sheet1!$A$8</c:f>
              <c:strCache>
                <c:ptCount val="1"/>
                <c:pt idx="0">
                  <c:v>Australia (N=107)</c:v>
                </c:pt>
              </c:strCache>
            </c:strRef>
          </c:tx>
          <c:spPr>
            <a:solidFill>
              <a:srgbClr val="151F6D"/>
            </a:solidFill>
            <a:ln>
              <a:noFill/>
            </a:ln>
            <a:effectLst/>
          </c:spPr>
          <c:invertIfNegative val="0"/>
          <c:dPt>
            <c:idx val="0"/>
            <c:invertIfNegative val="0"/>
            <c:bubble3D val="0"/>
            <c:spPr>
              <a:solidFill>
                <a:srgbClr val="151F6D"/>
              </a:solidFill>
              <a:ln>
                <a:solidFill>
                  <a:schemeClr val="accent6">
                    <a:lumMod val="75000"/>
                  </a:schemeClr>
                </a:solidFill>
              </a:ln>
              <a:effectLst/>
            </c:spPr>
            <c:extLst>
              <c:ext xmlns:c16="http://schemas.microsoft.com/office/drawing/2014/chart" uri="{C3380CC4-5D6E-409C-BE32-E72D297353CC}">
                <c16:uniqueId val="{0000000D-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Sheet1!$B$8</c:f>
              <c:numCache>
                <c:formatCode>General</c:formatCode>
                <c:ptCount val="1"/>
                <c:pt idx="0">
                  <c:v>17</c:v>
                </c:pt>
              </c:numCache>
            </c:numRef>
          </c:val>
          <c:extLst>
            <c:ext xmlns:c16="http://schemas.microsoft.com/office/drawing/2014/chart" uri="{C3380CC4-5D6E-409C-BE32-E72D297353CC}">
              <c16:uniqueId val="{00000014-29D4-4558-AF1F-AE26C99A6188}"/>
            </c:ext>
          </c:extLst>
        </c:ser>
        <c:dLbls>
          <c:showLegendKey val="0"/>
          <c:showVal val="0"/>
          <c:showCatName val="0"/>
          <c:showSerName val="0"/>
          <c:showPercent val="0"/>
          <c:showBubbleSize val="0"/>
        </c:dLbls>
        <c:gapWidth val="60"/>
        <c:axId val="442086208"/>
        <c:axId val="442087776"/>
      </c:barChart>
      <c:catAx>
        <c:axId val="442086208"/>
        <c:scaling>
          <c:orientation val="minMax"/>
        </c:scaling>
        <c:delete val="1"/>
        <c:axPos val="l"/>
        <c:numFmt formatCode="General" sourceLinked="1"/>
        <c:majorTickMark val="out"/>
        <c:minorTickMark val="none"/>
        <c:tickLblPos val="nextTo"/>
        <c:crossAx val="442087776"/>
        <c:crosses val="autoZero"/>
        <c:auto val="1"/>
        <c:lblAlgn val="ctr"/>
        <c:lblOffset val="100"/>
        <c:noMultiLvlLbl val="0"/>
      </c:catAx>
      <c:valAx>
        <c:axId val="442087776"/>
        <c:scaling>
          <c:orientation val="minMax"/>
          <c:min val="0"/>
        </c:scaling>
        <c:delete val="1"/>
        <c:axPos val="b"/>
        <c:majorGridlines>
          <c:spPr>
            <a:ln w="25400" cap="flat" cmpd="sng" algn="ctr">
              <a:solidFill>
                <a:schemeClr val="bg1">
                  <a:lumMod val="95000"/>
                </a:schemeClr>
              </a:solidFill>
              <a:round/>
            </a:ln>
            <a:effectLst/>
          </c:spPr>
        </c:majorGridlines>
        <c:numFmt formatCode="General" sourceLinked="1"/>
        <c:majorTickMark val="out"/>
        <c:minorTickMark val="none"/>
        <c:tickLblPos val="nextTo"/>
        <c:crossAx val="442086208"/>
        <c:crosses val="autoZero"/>
        <c:crossBetween val="between"/>
        <c:majorUnit val="1"/>
        <c:minorUnit val="1"/>
      </c:valAx>
      <c:spPr>
        <a:noFill/>
        <a:ln>
          <a:noFill/>
        </a:ln>
        <a:effectLst/>
      </c:spPr>
    </c:plotArea>
    <c:legend>
      <c:legendPos val="l"/>
      <c:legendEntry>
        <c:idx val="0"/>
        <c:txPr>
          <a:bodyPr rot="0" spcFirstLastPara="1" vertOverflow="ellipsis" vert="horz" wrap="square" anchor="ctr" anchorCtr="0"/>
          <a:lstStyle/>
          <a:p>
            <a:pPr>
              <a:defRPr sz="1600" b="0" i="0" u="none" strike="noStrike" kern="1200" baseline="0">
                <a:solidFill>
                  <a:srgbClr val="595959"/>
                </a:solidFill>
                <a:latin typeface="Arial" panose="020B0604020202020204" pitchFamily="34" charset="0"/>
                <a:ea typeface="+mn-ea"/>
                <a:cs typeface="Arial" panose="020B0604020202020204" pitchFamily="34" charset="0"/>
              </a:defRPr>
            </a:pPr>
            <a:endParaRPr lang="en-US"/>
          </a:p>
        </c:txPr>
      </c:legendEntry>
      <c:layout>
        <c:manualLayout>
          <c:xMode val="edge"/>
          <c:yMode val="edge"/>
          <c:x val="8.8674136628690784E-3"/>
          <c:y val="9.8469943157828227E-2"/>
          <c:w val="0.28213561766598266"/>
          <c:h val="0.8225147466995254"/>
        </c:manualLayout>
      </c:layout>
      <c:overlay val="0"/>
      <c:spPr>
        <a:noFill/>
        <a:ln>
          <a:noFill/>
        </a:ln>
        <a:effectLst/>
      </c:spPr>
      <c:txPr>
        <a:bodyPr rot="0" spcFirstLastPara="1" vertOverflow="ellipsis" vert="horz" wrap="square" anchor="ctr" anchorCtr="0"/>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600">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Thrombolysis rate (ischaemic)</c:v>
                </c:pt>
              </c:strCache>
            </c:strRef>
          </c:tx>
          <c:spPr>
            <a:ln w="22225" cap="rnd">
              <a:solidFill>
                <a:schemeClr val="accent6"/>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Sheet1!$A$2:$A$4</c:f>
              <c:numCache>
                <c:formatCode>General</c:formatCode>
                <c:ptCount val="3"/>
                <c:pt idx="0">
                  <c:v>2019</c:v>
                </c:pt>
                <c:pt idx="1">
                  <c:v>2021</c:v>
                </c:pt>
                <c:pt idx="2">
                  <c:v>2023</c:v>
                </c:pt>
              </c:numCache>
            </c:numRef>
          </c:cat>
          <c:val>
            <c:numRef>
              <c:f>Sheet1!$B$2:$B$4</c:f>
              <c:numCache>
                <c:formatCode>0%</c:formatCode>
                <c:ptCount val="3"/>
                <c:pt idx="0">
                  <c:v>0.05</c:v>
                </c:pt>
                <c:pt idx="1">
                  <c:v>0.1</c:v>
                </c:pt>
                <c:pt idx="2">
                  <c:v>0.15</c:v>
                </c:pt>
              </c:numCache>
            </c:numRef>
          </c:val>
          <c:smooth val="0"/>
          <c:extLst>
            <c:ext xmlns:c16="http://schemas.microsoft.com/office/drawing/2014/chart" uri="{C3380CC4-5D6E-409C-BE32-E72D297353CC}">
              <c16:uniqueId val="{00000000-26CA-4086-A493-BFA351A9F037}"/>
            </c:ext>
          </c:extLst>
        </c:ser>
        <c:ser>
          <c:idx val="1"/>
          <c:order val="1"/>
          <c:tx>
            <c:strRef>
              <c:f>Sheet1!$C$1</c:f>
              <c:strCache>
                <c:ptCount val="1"/>
                <c:pt idx="0">
                  <c:v>Stroke Unit Care</c:v>
                </c:pt>
              </c:strCache>
            </c:strRef>
          </c:tx>
          <c:spPr>
            <a:ln w="22225" cap="rnd">
              <a:solidFill>
                <a:schemeClr val="accent5"/>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Sheet1!$A$2:$A$4</c:f>
              <c:numCache>
                <c:formatCode>General</c:formatCode>
                <c:ptCount val="3"/>
                <c:pt idx="0">
                  <c:v>2019</c:v>
                </c:pt>
                <c:pt idx="1">
                  <c:v>2021</c:v>
                </c:pt>
                <c:pt idx="2">
                  <c:v>2023</c:v>
                </c:pt>
              </c:numCache>
            </c:numRef>
          </c:cat>
          <c:val>
            <c:numRef>
              <c:f>Sheet1!$C$2:$C$4</c:f>
              <c:numCache>
                <c:formatCode>0%</c:formatCode>
                <c:ptCount val="3"/>
                <c:pt idx="0">
                  <c:v>0.7</c:v>
                </c:pt>
                <c:pt idx="1">
                  <c:v>0.8</c:v>
                </c:pt>
                <c:pt idx="2">
                  <c:v>0.9</c:v>
                </c:pt>
              </c:numCache>
            </c:numRef>
          </c:val>
          <c:smooth val="0"/>
          <c:extLst>
            <c:ext xmlns:c16="http://schemas.microsoft.com/office/drawing/2014/chart" uri="{C3380CC4-5D6E-409C-BE32-E72D297353CC}">
              <c16:uniqueId val="{00000001-26CA-4086-A493-BFA351A9F037}"/>
            </c:ext>
          </c:extLst>
        </c:ser>
        <c:ser>
          <c:idx val="2"/>
          <c:order val="2"/>
          <c:tx>
            <c:strRef>
              <c:f>Sheet1!$D$1</c:f>
              <c:strCache>
                <c:ptCount val="1"/>
                <c:pt idx="0">
                  <c:v>Care Plan Developed</c:v>
                </c:pt>
              </c:strCache>
            </c:strRef>
          </c:tx>
          <c:spPr>
            <a:ln w="2222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Sheet1!$A$2:$A$4</c:f>
              <c:numCache>
                <c:formatCode>General</c:formatCode>
                <c:ptCount val="3"/>
                <c:pt idx="0">
                  <c:v>2019</c:v>
                </c:pt>
                <c:pt idx="1">
                  <c:v>2021</c:v>
                </c:pt>
                <c:pt idx="2">
                  <c:v>2023</c:v>
                </c:pt>
              </c:numCache>
            </c:numRef>
          </c:cat>
          <c:val>
            <c:numRef>
              <c:f>Sheet1!$D$2:$D$4</c:f>
              <c:numCache>
                <c:formatCode>0%</c:formatCode>
                <c:ptCount val="3"/>
                <c:pt idx="0">
                  <c:v>0.5</c:v>
                </c:pt>
                <c:pt idx="1">
                  <c:v>0.6</c:v>
                </c:pt>
                <c:pt idx="2">
                  <c:v>0.7</c:v>
                </c:pt>
              </c:numCache>
            </c:numRef>
          </c:val>
          <c:smooth val="0"/>
          <c:extLst>
            <c:ext xmlns:c16="http://schemas.microsoft.com/office/drawing/2014/chart" uri="{C3380CC4-5D6E-409C-BE32-E72D297353CC}">
              <c16:uniqueId val="{00000002-26CA-4086-A493-BFA351A9F037}"/>
            </c:ext>
          </c:extLst>
        </c:ser>
        <c:dLbls>
          <c:showLegendKey val="0"/>
          <c:showVal val="0"/>
          <c:showCatName val="0"/>
          <c:showSerName val="0"/>
          <c:showPercent val="0"/>
          <c:showBubbleSize val="0"/>
        </c:dLbls>
        <c:smooth val="0"/>
        <c:axId val="598852568"/>
        <c:axId val="598847976"/>
      </c:lineChart>
      <c:catAx>
        <c:axId val="598852568"/>
        <c:scaling>
          <c:orientation val="minMax"/>
        </c:scaling>
        <c:delete val="0"/>
        <c:axPos val="b"/>
        <c:majorGridlines>
          <c:spPr>
            <a:ln w="9525" cap="flat" cmpd="sng" algn="ctr">
              <a:solidFill>
                <a:schemeClr val="dk1">
                  <a:lumMod val="15000"/>
                  <a:lumOff val="85000"/>
                  <a:alpha val="54000"/>
                </a:schemeClr>
              </a:solidFill>
              <a:round/>
            </a:ln>
            <a:effectLst/>
          </c:spPr>
        </c:majorGridlines>
        <c:minorGridlines>
          <c:spPr>
            <a:ln w="9525" cap="flat" cmpd="sng" algn="ctr">
              <a:solidFill>
                <a:schemeClr val="dk1">
                  <a:lumMod val="15000"/>
                  <a:lumOff val="85000"/>
                  <a:alpha val="51000"/>
                </a:schemeClr>
              </a:solidFill>
              <a:round/>
            </a:ln>
            <a:effectLst/>
          </c:spPr>
        </c:min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mn-lt"/>
                <a:ea typeface="+mn-ea"/>
                <a:cs typeface="+mn-cs"/>
              </a:defRPr>
            </a:pPr>
            <a:endParaRPr lang="en-US"/>
          </a:p>
        </c:txPr>
        <c:crossAx val="598847976"/>
        <c:crossesAt val="0"/>
        <c:auto val="1"/>
        <c:lblAlgn val="ctr"/>
        <c:lblOffset val="100"/>
        <c:noMultiLvlLbl val="0"/>
      </c:catAx>
      <c:valAx>
        <c:axId val="598847976"/>
        <c:scaling>
          <c:orientation val="minMax"/>
          <c:max val="1"/>
        </c:scaling>
        <c:delete val="0"/>
        <c:axPos val="l"/>
        <c:majorGridlines>
          <c:spPr>
            <a:ln w="9525" cap="flat" cmpd="sng" algn="ctr">
              <a:solidFill>
                <a:schemeClr val="dk1">
                  <a:lumMod val="15000"/>
                  <a:lumOff val="85000"/>
                  <a:alpha val="54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598852568"/>
        <c:crosses val="autoZero"/>
        <c:crossBetween val="between"/>
        <c:majorUnit val="0.2"/>
        <c:minorUnit val="0.1"/>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tx1"/>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9448F5-B2EB-4D30-A2CA-1A646951ABF9}" type="datetimeFigureOut">
              <a:rPr lang="en-AU" smtClean="0"/>
              <a:t>8/11/2023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8E56EF-5A5B-4245-8961-2CAC0A525C22}" type="slidenum">
              <a:rPr lang="en-AU" smtClean="0"/>
              <a:t>‹#›</a:t>
            </a:fld>
            <a:endParaRPr lang="en-AU"/>
          </a:p>
        </p:txBody>
      </p:sp>
    </p:spTree>
    <p:extLst>
      <p:ext uri="{BB962C8B-B14F-4D97-AF65-F5344CB8AC3E}">
        <p14:creationId xmlns:p14="http://schemas.microsoft.com/office/powerpoint/2010/main" val="2776087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The National Stroke Audit </a:t>
            </a:r>
            <a:r>
              <a:rPr lang="en-AU" dirty="0"/>
              <a:t>- Acute</a:t>
            </a:r>
            <a:r>
              <a:rPr lang="en-AU" sz="1200" kern="1200" dirty="0">
                <a:solidFill>
                  <a:schemeClr val="tx1"/>
                </a:solidFill>
                <a:effectLst/>
                <a:latin typeface="+mn-lt"/>
                <a:ea typeface="+mn-ea"/>
                <a:cs typeface="+mn-cs"/>
              </a:rPr>
              <a:t> Services provides the largest snapshot to date of the processes of care within rehabilitation services for stroke in Australia. The report highlights areas where the system is working well and reports on improvements or changes that may be needed</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828609-F9AF-46DB-B719-D4812C95592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84825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Turning now to the second component of the National Stroke Audit. A retrospective case note audit. </a:t>
            </a:r>
          </a:p>
          <a:p>
            <a:r>
              <a:rPr lang="en-AU" sz="1200" kern="1200" dirty="0">
                <a:solidFill>
                  <a:schemeClr val="tx1"/>
                </a:solidFill>
                <a:effectLst/>
                <a:latin typeface="+mn-lt"/>
                <a:ea typeface="+mn-ea"/>
                <a:cs typeface="+mn-cs"/>
              </a:rPr>
              <a:t>Clinical Audit measures the delivery of processes of care against evidence-based recommendations from the Clinical Guidelines.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08526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Turning now to the second component of the National Stroke Audit. A retrospective case note audit. </a:t>
            </a:r>
          </a:p>
          <a:p>
            <a:r>
              <a:rPr lang="en-AU" sz="1200" kern="1200" dirty="0">
                <a:solidFill>
                  <a:schemeClr val="tx1"/>
                </a:solidFill>
                <a:effectLst/>
                <a:latin typeface="+mn-lt"/>
                <a:ea typeface="+mn-ea"/>
                <a:cs typeface="+mn-cs"/>
              </a:rPr>
              <a:t>Clinical Audit measures the delivery of processes of care against evidence-based recommendations from the Clinical Guidelines.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59994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04502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2545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318485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7884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2608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5430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CD6D26-E2BF-46A3-B589-735974C468A1}"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3087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0581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5047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5554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0257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Turning now to the second component of the National Stroke Audit. A retrospective case note audit. </a:t>
            </a:r>
          </a:p>
          <a:p>
            <a:r>
              <a:rPr lang="en-AU" sz="1200" kern="1200" dirty="0">
                <a:solidFill>
                  <a:schemeClr val="tx1"/>
                </a:solidFill>
                <a:effectLst/>
                <a:latin typeface="+mn-lt"/>
                <a:ea typeface="+mn-ea"/>
                <a:cs typeface="+mn-cs"/>
              </a:rPr>
              <a:t>Clinical Audit measures the delivery of processes of care against evidence-based recommendations from the Clinical Guidelines.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708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47BB36-3EF6-49D9-B0BF-4542F359DA2B}" type="datetimeFigureOut">
              <a:rPr lang="en-AU" smtClean="0"/>
              <a:t>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068428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47BB36-3EF6-49D9-B0BF-4542F359DA2B}" type="datetimeFigureOut">
              <a:rPr lang="en-AU" smtClean="0"/>
              <a:t>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1485047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47BB36-3EF6-49D9-B0BF-4542F359DA2B}" type="datetimeFigureOut">
              <a:rPr lang="en-AU" smtClean="0"/>
              <a:t>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6639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47BB36-3EF6-49D9-B0BF-4542F359DA2B}" type="datetimeFigureOut">
              <a:rPr lang="en-AU" smtClean="0"/>
              <a:t>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2799134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47BB36-3EF6-49D9-B0BF-4542F359DA2B}" type="datetimeFigureOut">
              <a:rPr lang="en-AU" smtClean="0"/>
              <a:t>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416820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47BB36-3EF6-49D9-B0BF-4542F359DA2B}" type="datetimeFigureOut">
              <a:rPr lang="en-AU" smtClean="0"/>
              <a:t>8/11/2023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394181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47BB36-3EF6-49D9-B0BF-4542F359DA2B}" type="datetimeFigureOut">
              <a:rPr lang="en-AU" smtClean="0"/>
              <a:t>8/11/2023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905200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47BB36-3EF6-49D9-B0BF-4542F359DA2B}" type="datetimeFigureOut">
              <a:rPr lang="en-AU" smtClean="0"/>
              <a:t>8/11/2023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4230340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47BB36-3EF6-49D9-B0BF-4542F359DA2B}" type="datetimeFigureOut">
              <a:rPr lang="en-AU" smtClean="0"/>
              <a:t>8/11/2023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152950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47BB36-3EF6-49D9-B0BF-4542F359DA2B}" type="datetimeFigureOut">
              <a:rPr lang="en-AU" smtClean="0"/>
              <a:t>8/11/2023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535672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47BB36-3EF6-49D9-B0BF-4542F359DA2B}" type="datetimeFigureOut">
              <a:rPr lang="en-AU" smtClean="0"/>
              <a:t>8/11/2023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824026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47BB36-3EF6-49D9-B0BF-4542F359DA2B}" type="datetimeFigureOut">
              <a:rPr lang="en-AU" smtClean="0"/>
              <a:t>8/11/2023</a:t>
            </a:fld>
            <a:endParaRPr lang="en-AU"/>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1755E2-93D2-4990-9181-BA43EB3E8E20}" type="slidenum">
              <a:rPr lang="en-AU" smtClean="0"/>
              <a:t>‹#›</a:t>
            </a:fld>
            <a:endParaRPr lang="en-AU"/>
          </a:p>
        </p:txBody>
      </p:sp>
    </p:spTree>
    <p:extLst>
      <p:ext uri="{BB962C8B-B14F-4D97-AF65-F5344CB8AC3E}">
        <p14:creationId xmlns:p14="http://schemas.microsoft.com/office/powerpoint/2010/main" val="5128366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nformme.org.au/Improving-Car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3.tmp"/><Relationship Id="rId4" Type="http://schemas.openxmlformats.org/officeDocument/2006/relationships/hyperlink" Target="https://informme.org.au/sign-up"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informme.org.au/stroke-data/Acute-audit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392144" y="857250"/>
            <a:ext cx="2132856" cy="9515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solidFill>
                <a:prstClr val="white"/>
              </a:solidFill>
              <a:latin typeface="Calibri" panose="020F0502020204030204"/>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31316" y="857250"/>
            <a:ext cx="1454699" cy="10287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rcRect/>
          <a:stretch/>
        </p:blipFill>
        <p:spPr>
          <a:xfrm>
            <a:off x="1524000" y="0"/>
            <a:ext cx="9144000" cy="6858000"/>
          </a:xfrm>
          <a:prstGeom prst="rect">
            <a:avLst/>
          </a:prstGeom>
        </p:spPr>
      </p:pic>
    </p:spTree>
    <p:extLst>
      <p:ext uri="{BB962C8B-B14F-4D97-AF65-F5344CB8AC3E}">
        <p14:creationId xmlns:p14="http://schemas.microsoft.com/office/powerpoint/2010/main" val="350672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60902" y="193223"/>
            <a:ext cx="1454699" cy="1028700"/>
          </a:xfrm>
          <a:prstGeom prst="rect">
            <a:avLst/>
          </a:prstGeom>
        </p:spPr>
      </p:pic>
      <p:sp>
        <p:nvSpPr>
          <p:cNvPr id="6" name="Title 1">
            <a:extLst>
              <a:ext uri="{FF2B5EF4-FFF2-40B4-BE49-F238E27FC236}">
                <a16:creationId xmlns:a16="http://schemas.microsoft.com/office/drawing/2014/main" id="{C899E884-11B0-E39C-4259-313FE0A347CB}"/>
              </a:ext>
            </a:extLst>
          </p:cNvPr>
          <p:cNvSpPr txBox="1">
            <a:spLocks/>
          </p:cNvSpPr>
          <p:nvPr/>
        </p:nvSpPr>
        <p:spPr>
          <a:xfrm>
            <a:off x="586848" y="358797"/>
            <a:ext cx="4313209" cy="73139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2000">
                <a:latin typeface="Arial" panose="020B0604020202020204" pitchFamily="34" charset="0"/>
                <a:cs typeface="Arial" panose="020B0604020202020204" pitchFamily="34" charset="0"/>
              </a:rPr>
              <a:t>Clinical Audit</a:t>
            </a:r>
            <a:br>
              <a:rPr lang="en-AU" sz="1800">
                <a:latin typeface="Arial" panose="020B0604020202020204" pitchFamily="34" charset="0"/>
                <a:cs typeface="Arial" panose="020B0604020202020204" pitchFamily="34" charset="0"/>
              </a:rPr>
            </a:br>
            <a:r>
              <a:rPr lang="en-AU" sz="2800" b="1">
                <a:latin typeface="Arial" panose="020B0604020202020204" pitchFamily="34" charset="0"/>
                <a:cs typeface="Arial" panose="020B0604020202020204" pitchFamily="34" charset="0"/>
              </a:rPr>
              <a:t>Indicators</a:t>
            </a:r>
            <a:endParaRPr lang="en-AU" sz="2800" b="1" dirty="0">
              <a:latin typeface="Arial" panose="020B0604020202020204" pitchFamily="34" charset="0"/>
              <a:cs typeface="Arial" panose="020B0604020202020204" pitchFamily="34" charset="0"/>
            </a:endParaRPr>
          </a:p>
        </p:txBody>
      </p:sp>
      <p:sp>
        <p:nvSpPr>
          <p:cNvPr id="8" name="TextBox 11">
            <a:extLst>
              <a:ext uri="{FF2B5EF4-FFF2-40B4-BE49-F238E27FC236}">
                <a16:creationId xmlns:a16="http://schemas.microsoft.com/office/drawing/2014/main" id="{5DE85882-59BB-9795-40C8-59805F0E04F9}"/>
              </a:ext>
            </a:extLst>
          </p:cNvPr>
          <p:cNvSpPr txBox="1"/>
          <p:nvPr/>
        </p:nvSpPr>
        <p:spPr>
          <a:xfrm>
            <a:off x="543289" y="961113"/>
            <a:ext cx="8517613" cy="506490"/>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Insert your hospital</a:t>
            </a:r>
            <a:r>
              <a:rPr lang="en-AU" sz="1400" i="1" dirty="0">
                <a:solidFill>
                  <a:srgbClr val="C00000"/>
                </a:solidFill>
                <a:latin typeface="Arial" panose="020B0604020202020204" pitchFamily="34" charset="0"/>
                <a:cs typeface="Arial" panose="020B0604020202020204" pitchFamily="34" charset="0"/>
              </a:rPr>
              <a:t>’s name and results in the orange column below.</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graphicFrame>
        <p:nvGraphicFramePr>
          <p:cNvPr id="11" name="Table 10">
            <a:extLst>
              <a:ext uri="{FF2B5EF4-FFF2-40B4-BE49-F238E27FC236}">
                <a16:creationId xmlns:a16="http://schemas.microsoft.com/office/drawing/2014/main" id="{764F3829-2CB3-68B6-0AE0-389A36E71B6F}"/>
              </a:ext>
            </a:extLst>
          </p:cNvPr>
          <p:cNvGraphicFramePr>
            <a:graphicFrameLocks noGrp="1"/>
          </p:cNvGraphicFramePr>
          <p:nvPr>
            <p:extLst>
              <p:ext uri="{D42A27DB-BD31-4B8C-83A1-F6EECF244321}">
                <p14:modId xmlns:p14="http://schemas.microsoft.com/office/powerpoint/2010/main" val="805053355"/>
              </p:ext>
            </p:extLst>
          </p:nvPr>
        </p:nvGraphicFramePr>
        <p:xfrm>
          <a:off x="586848" y="1621427"/>
          <a:ext cx="10531234" cy="4745187"/>
        </p:xfrm>
        <a:graphic>
          <a:graphicData uri="http://schemas.openxmlformats.org/drawingml/2006/table">
            <a:tbl>
              <a:tblPr/>
              <a:tblGrid>
                <a:gridCol w="6488754">
                  <a:extLst>
                    <a:ext uri="{9D8B030D-6E8A-4147-A177-3AD203B41FA5}">
                      <a16:colId xmlns:a16="http://schemas.microsoft.com/office/drawing/2014/main" val="1979335970"/>
                    </a:ext>
                  </a:extLst>
                </a:gridCol>
                <a:gridCol w="1010620">
                  <a:extLst>
                    <a:ext uri="{9D8B030D-6E8A-4147-A177-3AD203B41FA5}">
                      <a16:colId xmlns:a16="http://schemas.microsoft.com/office/drawing/2014/main" val="169384124"/>
                    </a:ext>
                  </a:extLst>
                </a:gridCol>
                <a:gridCol w="1010620">
                  <a:extLst>
                    <a:ext uri="{9D8B030D-6E8A-4147-A177-3AD203B41FA5}">
                      <a16:colId xmlns:a16="http://schemas.microsoft.com/office/drawing/2014/main" val="1378719840"/>
                    </a:ext>
                  </a:extLst>
                </a:gridCol>
                <a:gridCol w="1010620">
                  <a:extLst>
                    <a:ext uri="{9D8B030D-6E8A-4147-A177-3AD203B41FA5}">
                      <a16:colId xmlns:a16="http://schemas.microsoft.com/office/drawing/2014/main" val="1726036553"/>
                    </a:ext>
                  </a:extLst>
                </a:gridCol>
                <a:gridCol w="1010620">
                  <a:extLst>
                    <a:ext uri="{9D8B030D-6E8A-4147-A177-3AD203B41FA5}">
                      <a16:colId xmlns:a16="http://schemas.microsoft.com/office/drawing/2014/main" val="832222882"/>
                    </a:ext>
                  </a:extLst>
                </a:gridCol>
              </a:tblGrid>
              <a:tr h="783651">
                <a:tc>
                  <a:txBody>
                    <a:bodyPr/>
                    <a:lstStyle/>
                    <a:p>
                      <a:pPr algn="ctr" fontAlgn="ctr"/>
                      <a:r>
                        <a:rPr lang="en-US" sz="1400" b="1" i="1" u="none" strike="noStrike" dirty="0">
                          <a:solidFill>
                            <a:srgbClr val="000000"/>
                          </a:solidFill>
                          <a:effectLst/>
                          <a:latin typeface="Calibri" panose="020F0502020204030204" pitchFamily="34" charset="0"/>
                        </a:rPr>
                        <a:t>Acute Stroke Clinical Care Standard Indicator</a:t>
                      </a:r>
                    </a:p>
                  </a:txBody>
                  <a:tcPr marL="5120" marR="5120" marT="5120" marB="36861"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400" b="1" i="1" u="none" strike="noStrike" dirty="0">
                          <a:solidFill>
                            <a:srgbClr val="FF0000"/>
                          </a:solidFill>
                          <a:effectLst/>
                          <a:latin typeface="Calibri" panose="020F0502020204030204" pitchFamily="34" charset="0"/>
                        </a:rPr>
                        <a:t>Your Hospital</a:t>
                      </a:r>
                      <a:br>
                        <a:rPr lang="en-US" sz="1400" b="1" i="1" u="none" strike="noStrike" dirty="0">
                          <a:solidFill>
                            <a:srgbClr val="000000"/>
                          </a:solidFill>
                          <a:effectLst/>
                          <a:latin typeface="Calibri" panose="020F0502020204030204" pitchFamily="34" charset="0"/>
                        </a:rPr>
                      </a:br>
                      <a:r>
                        <a:rPr lang="en-US" sz="1400" b="1" i="1" u="none" strike="noStrike" dirty="0">
                          <a:solidFill>
                            <a:srgbClr val="000000"/>
                          </a:solidFill>
                          <a:effectLst/>
                          <a:latin typeface="Calibri" panose="020F0502020204030204" pitchFamily="34" charset="0"/>
                        </a:rPr>
                        <a:t>2023</a:t>
                      </a:r>
                      <a:br>
                        <a:rPr lang="en-US" sz="1400" b="1" i="1" u="none" strike="noStrike" dirty="0">
                          <a:solidFill>
                            <a:srgbClr val="000000"/>
                          </a:solidFill>
                          <a:effectLst/>
                          <a:latin typeface="Calibri" panose="020F0502020204030204" pitchFamily="34" charset="0"/>
                        </a:rPr>
                      </a:br>
                      <a:r>
                        <a:rPr lang="en-US" sz="1400" b="0" i="1" u="none" strike="noStrike" dirty="0">
                          <a:solidFill>
                            <a:srgbClr val="000000"/>
                          </a:solidFill>
                          <a:effectLst/>
                          <a:latin typeface="Calibri" panose="020F0502020204030204" pitchFamily="34" charset="0"/>
                        </a:rPr>
                        <a:t>% or median</a:t>
                      </a:r>
                      <a:endParaRPr lang="en-US" sz="1400" b="1" i="1"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400" b="1" i="1" u="none" strike="noStrike" dirty="0">
                          <a:solidFill>
                            <a:srgbClr val="FFFFFF"/>
                          </a:solidFill>
                          <a:effectLst/>
                          <a:latin typeface="Calibri" panose="020F0502020204030204" pitchFamily="34" charset="0"/>
                        </a:rPr>
                        <a:t>SA</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2023</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 or median</a:t>
                      </a:r>
                      <a:endParaRPr lang="en-AU" sz="1400" b="1" i="1" u="none" strike="noStrike" dirty="0">
                        <a:solidFill>
                          <a:srgbClr val="FFFFFF"/>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264"/>
                    </a:solidFill>
                  </a:tcPr>
                </a:tc>
                <a:tc>
                  <a:txBody>
                    <a:bodyPr/>
                    <a:lstStyle/>
                    <a:p>
                      <a:pPr algn="ctr" fontAlgn="ctr"/>
                      <a:r>
                        <a:rPr lang="en-AU" sz="1400" b="1" i="1" u="none" strike="noStrike" dirty="0">
                          <a:solidFill>
                            <a:srgbClr val="FFFFFF"/>
                          </a:solidFill>
                          <a:effectLst/>
                          <a:latin typeface="Calibri" panose="020F0502020204030204" pitchFamily="34" charset="0"/>
                        </a:rPr>
                        <a:t>National </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2023</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 or median</a:t>
                      </a:r>
                      <a:endParaRPr lang="en-AU" sz="1400" b="1" i="1" u="none" strike="noStrike" dirty="0">
                        <a:solidFill>
                          <a:srgbClr val="FFFFFF"/>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AU" sz="1400" b="1" i="1" u="none" strike="noStrike" dirty="0">
                          <a:solidFill>
                            <a:srgbClr val="000000"/>
                          </a:solidFill>
                          <a:effectLst/>
                          <a:latin typeface="Calibri" panose="020F0502020204030204" pitchFamily="34" charset="0"/>
                        </a:rPr>
                        <a:t>National Benchmark</a:t>
                      </a:r>
                      <a:br>
                        <a:rPr lang="en-AU" sz="1400" b="1" i="1" u="none" strike="noStrike" dirty="0">
                          <a:solidFill>
                            <a:srgbClr val="000000"/>
                          </a:solidFill>
                          <a:effectLst/>
                          <a:latin typeface="Calibri" panose="020F0502020204030204" pitchFamily="34" charset="0"/>
                        </a:rPr>
                      </a:br>
                      <a:r>
                        <a:rPr lang="en-AU" sz="1400" b="1" i="1" u="none" strike="noStrike" dirty="0">
                          <a:solidFill>
                            <a:srgbClr val="000000"/>
                          </a:solidFill>
                          <a:effectLst/>
                          <a:latin typeface="Calibri" panose="020F0502020204030204" pitchFamily="34" charset="0"/>
                        </a:rPr>
                        <a:t>2023</a:t>
                      </a:r>
                    </a:p>
                  </a:txBody>
                  <a:tcPr marL="5120" marR="5120" marT="5120" marB="36861"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009529424"/>
                  </a:ext>
                </a:extLst>
              </a:tr>
              <a:tr h="495192">
                <a:tc>
                  <a:txBody>
                    <a:bodyPr/>
                    <a:lstStyle/>
                    <a:p>
                      <a:pPr algn="l" fontAlgn="t"/>
                      <a:r>
                        <a:rPr lang="en-US" sz="1200" b="0" i="0" u="none" strike="noStrike" dirty="0">
                          <a:solidFill>
                            <a:srgbClr val="000000"/>
                          </a:solidFill>
                          <a:effectLst/>
                          <a:latin typeface="Calibri" panose="020F0502020204030204" pitchFamily="34" charset="0"/>
                        </a:rPr>
                        <a:t>Validated stroke screen in the emergency department</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75%</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75%</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96%</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7613475"/>
                  </a:ext>
                </a:extLst>
              </a:tr>
              <a:tr h="495192">
                <a:tc>
                  <a:txBody>
                    <a:bodyPr/>
                    <a:lstStyle/>
                    <a:p>
                      <a:pPr algn="l" fontAlgn="t"/>
                      <a:r>
                        <a:rPr lang="en-AU" sz="1200" b="0" i="0" u="none" strike="noStrike" dirty="0">
                          <a:solidFill>
                            <a:srgbClr val="000000"/>
                          </a:solidFill>
                          <a:effectLst/>
                          <a:latin typeface="Calibri" panose="020F0502020204030204" pitchFamily="34" charset="0"/>
                        </a:rPr>
                        <a:t>Thrombolysis in ischaemic stroke</a:t>
                      </a:r>
                      <a:br>
                        <a:rPr lang="en-AU" sz="1200" b="0" i="0" u="none" strike="noStrike" dirty="0">
                          <a:solidFill>
                            <a:srgbClr val="000000"/>
                          </a:solidFill>
                          <a:effectLst/>
                          <a:latin typeface="Calibri" panose="020F0502020204030204" pitchFamily="34" charset="0"/>
                        </a:rPr>
                      </a:br>
                      <a:endParaRPr lang="en-AU"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14%</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10%</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24%</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3667827"/>
                  </a:ext>
                </a:extLst>
              </a:tr>
              <a:tr h="495192">
                <a:tc>
                  <a:txBody>
                    <a:bodyPr/>
                    <a:lstStyle/>
                    <a:p>
                      <a:pPr algn="l" fontAlgn="t"/>
                      <a:r>
                        <a:rPr lang="en-US" sz="1200" b="0" i="0" u="none" strike="noStrike" dirty="0">
                          <a:solidFill>
                            <a:srgbClr val="000000"/>
                          </a:solidFill>
                          <a:effectLst/>
                          <a:latin typeface="Calibri" panose="020F0502020204030204" pitchFamily="34" charset="0"/>
                        </a:rPr>
                        <a:t>Thrombolysis in </a:t>
                      </a:r>
                      <a:r>
                        <a:rPr lang="en-US" sz="1200" b="0" i="0" u="none" strike="noStrike" dirty="0" err="1">
                          <a:solidFill>
                            <a:srgbClr val="000000"/>
                          </a:solidFill>
                          <a:effectLst/>
                          <a:latin typeface="Calibri" panose="020F0502020204030204" pitchFamily="34" charset="0"/>
                        </a:rPr>
                        <a:t>ischaemic</a:t>
                      </a:r>
                      <a:r>
                        <a:rPr lang="en-US" sz="1200" b="0" i="0" u="none" strike="noStrike" dirty="0">
                          <a:solidFill>
                            <a:srgbClr val="000000"/>
                          </a:solidFill>
                          <a:effectLst/>
                          <a:latin typeface="Calibri" panose="020F0502020204030204" pitchFamily="34" charset="0"/>
                        </a:rPr>
                        <a:t> stroke within 60 mins of hospital arrival</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31%</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29%</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66%</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8585228"/>
                  </a:ext>
                </a:extLst>
              </a:tr>
              <a:tr h="495192">
                <a:tc>
                  <a:txBody>
                    <a:bodyPr/>
                    <a:lstStyle/>
                    <a:p>
                      <a:pPr algn="l" fontAlgn="t"/>
                      <a:r>
                        <a:rPr lang="en-US" sz="1200" b="0" i="0" u="none" strike="noStrike" dirty="0">
                          <a:solidFill>
                            <a:srgbClr val="000000"/>
                          </a:solidFill>
                          <a:effectLst/>
                          <a:latin typeface="Calibri" panose="020F0502020204030204" pitchFamily="34" charset="0"/>
                        </a:rPr>
                        <a:t>Median time from onset to thrombolysis (</a:t>
                      </a:r>
                      <a:r>
                        <a:rPr lang="en-US" sz="1200" b="0" i="0" u="none" strike="noStrike" dirty="0" err="1">
                          <a:solidFill>
                            <a:srgbClr val="000000"/>
                          </a:solidFill>
                          <a:effectLst/>
                          <a:latin typeface="Calibri" panose="020F0502020204030204" pitchFamily="34" charset="0"/>
                        </a:rPr>
                        <a:t>hours:minutes</a:t>
                      </a:r>
                      <a:r>
                        <a:rPr lang="en-US" sz="1200" b="0" i="0" u="none" strike="noStrike" dirty="0">
                          <a:solidFill>
                            <a:srgbClr val="000000"/>
                          </a:solidFill>
                          <a:effectLst/>
                          <a:latin typeface="Calibri" panose="020F0502020204030204" pitchFamily="34" charset="0"/>
                        </a:rPr>
                        <a:t>)</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2:56</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3:00</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6915071"/>
                  </a:ext>
                </a:extLst>
              </a:tr>
              <a:tr h="495192">
                <a:tc>
                  <a:txBody>
                    <a:bodyPr/>
                    <a:lstStyle/>
                    <a:p>
                      <a:pPr algn="l" fontAlgn="t"/>
                      <a:r>
                        <a:rPr lang="en-US" sz="1200" b="0" i="0" u="none" strike="noStrike" dirty="0">
                          <a:solidFill>
                            <a:srgbClr val="000000"/>
                          </a:solidFill>
                          <a:effectLst/>
                          <a:latin typeface="Calibri" panose="020F0502020204030204" pitchFamily="34" charset="0"/>
                        </a:rPr>
                        <a:t>Received stroke unit care (All patients)</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70%</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96%</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8608422"/>
                  </a:ext>
                </a:extLst>
              </a:tr>
              <a:tr h="495192">
                <a:tc>
                  <a:txBody>
                    <a:bodyPr/>
                    <a:lstStyle/>
                    <a:p>
                      <a:pPr algn="l" fontAlgn="t"/>
                      <a:r>
                        <a:rPr lang="en-US" sz="1200" b="0" i="0" u="none" strike="noStrike" dirty="0">
                          <a:solidFill>
                            <a:srgbClr val="000000"/>
                          </a:solidFill>
                          <a:effectLst/>
                          <a:latin typeface="Calibri" panose="020F0502020204030204" pitchFamily="34" charset="0"/>
                        </a:rPr>
                        <a:t>Received stroke unit care if hospital has a stroke unit</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86%</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81%</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6710468"/>
                  </a:ext>
                </a:extLst>
              </a:tr>
              <a:tr h="495192">
                <a:tc>
                  <a:txBody>
                    <a:bodyPr/>
                    <a:lstStyle/>
                    <a:p>
                      <a:pPr algn="l" fontAlgn="t"/>
                      <a:r>
                        <a:rPr lang="en-US" sz="1200" b="0" i="0" u="none" strike="noStrike" dirty="0">
                          <a:solidFill>
                            <a:srgbClr val="000000"/>
                          </a:solidFill>
                          <a:effectLst/>
                          <a:latin typeface="Calibri" panose="020F0502020204030204" pitchFamily="34" charset="0"/>
                        </a:rPr>
                        <a:t>Received 90%+ of acute care on a stroke unit (All patients)</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54%</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48%</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83%</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9737772"/>
                  </a:ext>
                </a:extLst>
              </a:tr>
              <a:tr h="495192">
                <a:tc>
                  <a:txBody>
                    <a:bodyPr/>
                    <a:lstStyle/>
                    <a:p>
                      <a:pPr algn="l" fontAlgn="t"/>
                      <a:r>
                        <a:rPr lang="en-US" sz="1200" b="0" i="0" u="none" strike="noStrike" dirty="0">
                          <a:solidFill>
                            <a:srgbClr val="000000"/>
                          </a:solidFill>
                          <a:effectLst/>
                          <a:latin typeface="Calibri" panose="020F0502020204030204" pitchFamily="34" charset="0"/>
                        </a:rPr>
                        <a:t>Received 90%+ of acute care on a stroke unit if hospital has a stroke unit</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dirty="0">
                          <a:solidFill>
                            <a:srgbClr val="FFFFFF"/>
                          </a:solidFill>
                          <a:effectLst/>
                          <a:latin typeface="Calibri" panose="020F0502020204030204" pitchFamily="34" charset="0"/>
                        </a:rPr>
                        <a:t>66%</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54%</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dirty="0">
                          <a:solidFill>
                            <a:srgbClr val="000000"/>
                          </a:solidFill>
                          <a:effectLst/>
                          <a:latin typeface="Calibri" panose="020F0502020204030204" pitchFamily="34" charset="0"/>
                        </a:rPr>
                        <a:t>84%</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3889815"/>
                  </a:ext>
                </a:extLst>
              </a:tr>
            </a:tbl>
          </a:graphicData>
        </a:graphic>
      </p:graphicFrame>
    </p:spTree>
    <p:extLst>
      <p:ext uri="{BB962C8B-B14F-4D97-AF65-F5344CB8AC3E}">
        <p14:creationId xmlns:p14="http://schemas.microsoft.com/office/powerpoint/2010/main" val="3260172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60902" y="193223"/>
            <a:ext cx="1454699" cy="1028700"/>
          </a:xfrm>
          <a:prstGeom prst="rect">
            <a:avLst/>
          </a:prstGeom>
        </p:spPr>
      </p:pic>
      <p:sp>
        <p:nvSpPr>
          <p:cNvPr id="6" name="Title 1">
            <a:extLst>
              <a:ext uri="{FF2B5EF4-FFF2-40B4-BE49-F238E27FC236}">
                <a16:creationId xmlns:a16="http://schemas.microsoft.com/office/drawing/2014/main" id="{C899E884-11B0-E39C-4259-313FE0A347CB}"/>
              </a:ext>
            </a:extLst>
          </p:cNvPr>
          <p:cNvSpPr txBox="1">
            <a:spLocks/>
          </p:cNvSpPr>
          <p:nvPr/>
        </p:nvSpPr>
        <p:spPr>
          <a:xfrm>
            <a:off x="586848" y="358797"/>
            <a:ext cx="4313209" cy="73139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2000">
                <a:latin typeface="Arial" panose="020B0604020202020204" pitchFamily="34" charset="0"/>
                <a:cs typeface="Arial" panose="020B0604020202020204" pitchFamily="34" charset="0"/>
              </a:rPr>
              <a:t>Clinical Audit</a:t>
            </a:r>
            <a:br>
              <a:rPr lang="en-AU" sz="1800">
                <a:latin typeface="Arial" panose="020B0604020202020204" pitchFamily="34" charset="0"/>
                <a:cs typeface="Arial" panose="020B0604020202020204" pitchFamily="34" charset="0"/>
              </a:rPr>
            </a:br>
            <a:r>
              <a:rPr lang="en-AU" sz="2800" b="1">
                <a:latin typeface="Arial" panose="020B0604020202020204" pitchFamily="34" charset="0"/>
                <a:cs typeface="Arial" panose="020B0604020202020204" pitchFamily="34" charset="0"/>
              </a:rPr>
              <a:t>Indicators</a:t>
            </a:r>
            <a:endParaRPr lang="en-AU" sz="2800" b="1" dirty="0">
              <a:latin typeface="Arial" panose="020B0604020202020204" pitchFamily="34" charset="0"/>
              <a:cs typeface="Arial" panose="020B0604020202020204" pitchFamily="34" charset="0"/>
            </a:endParaRPr>
          </a:p>
        </p:txBody>
      </p:sp>
      <p:sp>
        <p:nvSpPr>
          <p:cNvPr id="8" name="TextBox 11">
            <a:extLst>
              <a:ext uri="{FF2B5EF4-FFF2-40B4-BE49-F238E27FC236}">
                <a16:creationId xmlns:a16="http://schemas.microsoft.com/office/drawing/2014/main" id="{5DE85882-59BB-9795-40C8-59805F0E04F9}"/>
              </a:ext>
            </a:extLst>
          </p:cNvPr>
          <p:cNvSpPr txBox="1"/>
          <p:nvPr/>
        </p:nvSpPr>
        <p:spPr>
          <a:xfrm>
            <a:off x="543289" y="961113"/>
            <a:ext cx="8517613" cy="506490"/>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Insert your hospital</a:t>
            </a:r>
            <a:r>
              <a:rPr lang="en-AU" sz="1400" i="1" dirty="0">
                <a:solidFill>
                  <a:srgbClr val="C00000"/>
                </a:solidFill>
                <a:latin typeface="Arial" panose="020B0604020202020204" pitchFamily="34" charset="0"/>
                <a:cs typeface="Arial" panose="020B0604020202020204" pitchFamily="34" charset="0"/>
              </a:rPr>
              <a:t>’s name and results in the orange column below.</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graphicFrame>
        <p:nvGraphicFramePr>
          <p:cNvPr id="11" name="Table 10">
            <a:extLst>
              <a:ext uri="{FF2B5EF4-FFF2-40B4-BE49-F238E27FC236}">
                <a16:creationId xmlns:a16="http://schemas.microsoft.com/office/drawing/2014/main" id="{764F3829-2CB3-68B6-0AE0-389A36E71B6F}"/>
              </a:ext>
            </a:extLst>
          </p:cNvPr>
          <p:cNvGraphicFramePr>
            <a:graphicFrameLocks noGrp="1"/>
          </p:cNvGraphicFramePr>
          <p:nvPr>
            <p:extLst>
              <p:ext uri="{D42A27DB-BD31-4B8C-83A1-F6EECF244321}">
                <p14:modId xmlns:p14="http://schemas.microsoft.com/office/powerpoint/2010/main" val="3159064984"/>
              </p:ext>
            </p:extLst>
          </p:nvPr>
        </p:nvGraphicFramePr>
        <p:xfrm>
          <a:off x="586848" y="1586764"/>
          <a:ext cx="10882436" cy="4942351"/>
        </p:xfrm>
        <a:graphic>
          <a:graphicData uri="http://schemas.openxmlformats.org/drawingml/2006/table">
            <a:tbl>
              <a:tblPr/>
              <a:tblGrid>
                <a:gridCol w="6705144">
                  <a:extLst>
                    <a:ext uri="{9D8B030D-6E8A-4147-A177-3AD203B41FA5}">
                      <a16:colId xmlns:a16="http://schemas.microsoft.com/office/drawing/2014/main" val="1979335970"/>
                    </a:ext>
                  </a:extLst>
                </a:gridCol>
                <a:gridCol w="1044323">
                  <a:extLst>
                    <a:ext uri="{9D8B030D-6E8A-4147-A177-3AD203B41FA5}">
                      <a16:colId xmlns:a16="http://schemas.microsoft.com/office/drawing/2014/main" val="169384124"/>
                    </a:ext>
                  </a:extLst>
                </a:gridCol>
                <a:gridCol w="1044323">
                  <a:extLst>
                    <a:ext uri="{9D8B030D-6E8A-4147-A177-3AD203B41FA5}">
                      <a16:colId xmlns:a16="http://schemas.microsoft.com/office/drawing/2014/main" val="1378719840"/>
                    </a:ext>
                  </a:extLst>
                </a:gridCol>
                <a:gridCol w="1044323">
                  <a:extLst>
                    <a:ext uri="{9D8B030D-6E8A-4147-A177-3AD203B41FA5}">
                      <a16:colId xmlns:a16="http://schemas.microsoft.com/office/drawing/2014/main" val="1726036553"/>
                    </a:ext>
                  </a:extLst>
                </a:gridCol>
                <a:gridCol w="1044323">
                  <a:extLst>
                    <a:ext uri="{9D8B030D-6E8A-4147-A177-3AD203B41FA5}">
                      <a16:colId xmlns:a16="http://schemas.microsoft.com/office/drawing/2014/main" val="832222882"/>
                    </a:ext>
                  </a:extLst>
                </a:gridCol>
              </a:tblGrid>
              <a:tr h="608315">
                <a:tc>
                  <a:txBody>
                    <a:bodyPr/>
                    <a:lstStyle/>
                    <a:p>
                      <a:pPr algn="ctr" fontAlgn="ctr"/>
                      <a:r>
                        <a:rPr lang="en-US" sz="1400" b="1" i="1" u="none" strike="noStrike" dirty="0">
                          <a:solidFill>
                            <a:srgbClr val="000000"/>
                          </a:solidFill>
                          <a:effectLst/>
                          <a:latin typeface="Calibri" panose="020F0502020204030204" pitchFamily="34" charset="0"/>
                        </a:rPr>
                        <a:t>Acute Stroke Clinical Care Standard Indicator</a:t>
                      </a:r>
                    </a:p>
                  </a:txBody>
                  <a:tcPr marL="5120" marR="5120" marT="5120" marB="36861"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400" b="1" i="1" u="none" strike="noStrike" dirty="0">
                          <a:solidFill>
                            <a:srgbClr val="FF0000"/>
                          </a:solidFill>
                          <a:effectLst/>
                          <a:latin typeface="Calibri" panose="020F0502020204030204" pitchFamily="34" charset="0"/>
                        </a:rPr>
                        <a:t>Your Hospital</a:t>
                      </a:r>
                      <a:br>
                        <a:rPr lang="en-US" sz="1400" b="1" i="1" u="none" strike="noStrike" dirty="0">
                          <a:solidFill>
                            <a:srgbClr val="000000"/>
                          </a:solidFill>
                          <a:effectLst/>
                          <a:latin typeface="Calibri" panose="020F0502020204030204" pitchFamily="34" charset="0"/>
                        </a:rPr>
                      </a:br>
                      <a:r>
                        <a:rPr lang="en-US" sz="1400" b="1" i="1" u="none" strike="noStrike" dirty="0">
                          <a:solidFill>
                            <a:srgbClr val="000000"/>
                          </a:solidFill>
                          <a:effectLst/>
                          <a:latin typeface="Calibri" panose="020F0502020204030204" pitchFamily="34" charset="0"/>
                        </a:rPr>
                        <a:t>2023</a:t>
                      </a:r>
                      <a:br>
                        <a:rPr lang="en-US" sz="1400" b="1" i="1" u="none" strike="noStrike" dirty="0">
                          <a:solidFill>
                            <a:srgbClr val="000000"/>
                          </a:solidFill>
                          <a:effectLst/>
                          <a:latin typeface="Calibri" panose="020F0502020204030204" pitchFamily="34" charset="0"/>
                        </a:rPr>
                      </a:br>
                      <a:r>
                        <a:rPr lang="en-US" sz="1400" b="0" i="1" u="none" strike="noStrike" dirty="0">
                          <a:solidFill>
                            <a:srgbClr val="000000"/>
                          </a:solidFill>
                          <a:effectLst/>
                          <a:latin typeface="Calibri" panose="020F0502020204030204" pitchFamily="34" charset="0"/>
                        </a:rPr>
                        <a:t>% or median</a:t>
                      </a:r>
                      <a:endParaRPr lang="en-US" sz="1400" b="1" i="1"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400" b="1" i="1" u="none" strike="noStrike" dirty="0">
                          <a:solidFill>
                            <a:srgbClr val="FFFFFF"/>
                          </a:solidFill>
                          <a:effectLst/>
                          <a:latin typeface="Calibri" panose="020F0502020204030204" pitchFamily="34" charset="0"/>
                        </a:rPr>
                        <a:t>SA</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2023</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 or median</a:t>
                      </a:r>
                      <a:endParaRPr lang="en-AU" sz="1400" b="1" i="1" u="none" strike="noStrike" dirty="0">
                        <a:solidFill>
                          <a:srgbClr val="FFFFFF"/>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264"/>
                    </a:solidFill>
                  </a:tcPr>
                </a:tc>
                <a:tc>
                  <a:txBody>
                    <a:bodyPr/>
                    <a:lstStyle/>
                    <a:p>
                      <a:pPr algn="ctr" fontAlgn="ctr"/>
                      <a:r>
                        <a:rPr lang="en-AU" sz="1400" b="1" i="1" u="none" strike="noStrike" dirty="0">
                          <a:solidFill>
                            <a:srgbClr val="FFFFFF"/>
                          </a:solidFill>
                          <a:effectLst/>
                          <a:latin typeface="Calibri" panose="020F0502020204030204" pitchFamily="34" charset="0"/>
                        </a:rPr>
                        <a:t>National </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2023</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 or median</a:t>
                      </a:r>
                      <a:endParaRPr lang="en-AU" sz="1400" b="1" i="1" u="none" strike="noStrike" dirty="0">
                        <a:solidFill>
                          <a:srgbClr val="FFFFFF"/>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AU" sz="1400" b="1" i="1" u="none" strike="noStrike" dirty="0">
                          <a:solidFill>
                            <a:srgbClr val="000000"/>
                          </a:solidFill>
                          <a:effectLst/>
                          <a:latin typeface="Calibri" panose="020F0502020204030204" pitchFamily="34" charset="0"/>
                        </a:rPr>
                        <a:t>National Benchmark</a:t>
                      </a:r>
                      <a:br>
                        <a:rPr lang="en-AU" sz="1400" b="1" i="1" u="none" strike="noStrike" dirty="0">
                          <a:solidFill>
                            <a:srgbClr val="000000"/>
                          </a:solidFill>
                          <a:effectLst/>
                          <a:latin typeface="Calibri" panose="020F0502020204030204" pitchFamily="34" charset="0"/>
                        </a:rPr>
                      </a:br>
                      <a:r>
                        <a:rPr lang="en-AU" sz="1400" b="1" i="1" u="none" strike="noStrike" dirty="0">
                          <a:solidFill>
                            <a:srgbClr val="000000"/>
                          </a:solidFill>
                          <a:effectLst/>
                          <a:latin typeface="Calibri" panose="020F0502020204030204" pitchFamily="34" charset="0"/>
                        </a:rPr>
                        <a:t>2023</a:t>
                      </a:r>
                    </a:p>
                  </a:txBody>
                  <a:tcPr marL="5120" marR="5120" marT="5120" marB="36861"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009529424"/>
                  </a:ext>
                </a:extLst>
              </a:tr>
              <a:tr h="189424">
                <a:tc>
                  <a:txBody>
                    <a:bodyPr/>
                    <a:lstStyle/>
                    <a:p>
                      <a:pPr algn="l" fontAlgn="t"/>
                      <a:r>
                        <a:rPr lang="en-US" sz="1200" b="0" i="0" u="none" strike="noStrike" dirty="0">
                          <a:solidFill>
                            <a:srgbClr val="000000"/>
                          </a:solidFill>
                          <a:effectLst/>
                          <a:latin typeface="Calibri" panose="020F0502020204030204" pitchFamily="34" charset="0"/>
                        </a:rPr>
                        <a:t>Assessment by a physiotherapist within 24-48 hours of arrival to ED</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88%</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79%</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dirty="0">
                          <a:solidFill>
                            <a:srgbClr val="000000"/>
                          </a:solidFill>
                          <a:effectLst/>
                          <a:latin typeface="Calibri" panose="020F0502020204030204" pitchFamily="34" charset="0"/>
                        </a:rPr>
                        <a:t>92%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768165"/>
                  </a:ext>
                </a:extLst>
              </a:tr>
              <a:tr h="189424">
                <a:tc>
                  <a:txBody>
                    <a:bodyPr/>
                    <a:lstStyle/>
                    <a:p>
                      <a:pPr algn="l" fontAlgn="t"/>
                      <a:r>
                        <a:rPr lang="en-US" sz="1200" b="0" i="0" u="none" strike="noStrike" dirty="0">
                          <a:solidFill>
                            <a:srgbClr val="000000"/>
                          </a:solidFill>
                          <a:effectLst/>
                          <a:latin typeface="Calibri" panose="020F0502020204030204" pitchFamily="34" charset="0"/>
                        </a:rPr>
                        <a:t>Assessment for ongoing rehabilitation completed using a structured assessment tool prior to discharge</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75%</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83%</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dirty="0">
                          <a:solidFill>
                            <a:srgbClr val="000000"/>
                          </a:solidFill>
                          <a:effectLst/>
                          <a:latin typeface="Calibri" panose="020F0502020204030204" pitchFamily="34" charset="0"/>
                        </a:rPr>
                        <a:t>97%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4285688"/>
                  </a:ext>
                </a:extLst>
              </a:tr>
              <a:tr h="189424">
                <a:tc>
                  <a:txBody>
                    <a:bodyPr/>
                    <a:lstStyle/>
                    <a:p>
                      <a:pPr algn="l" fontAlgn="t"/>
                      <a:r>
                        <a:rPr lang="en-AU" sz="1200" b="0" i="0" u="none" strike="noStrike" dirty="0">
                          <a:solidFill>
                            <a:srgbClr val="000000"/>
                          </a:solidFill>
                          <a:effectLst/>
                          <a:latin typeface="Calibri" panose="020F0502020204030204" pitchFamily="34" charset="0"/>
                        </a:rPr>
                        <a:t>Carer received relevant training</a:t>
                      </a:r>
                      <a:br>
                        <a:rPr lang="en-AU" sz="1200" b="0" i="0" u="none" strike="noStrike" dirty="0">
                          <a:solidFill>
                            <a:srgbClr val="000000"/>
                          </a:solidFill>
                          <a:effectLst/>
                          <a:latin typeface="Calibri" panose="020F0502020204030204" pitchFamily="34" charset="0"/>
                        </a:rPr>
                      </a:br>
                      <a:endParaRPr lang="en-AU"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30%</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62%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89%</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9381787"/>
                  </a:ext>
                </a:extLst>
              </a:tr>
              <a:tr h="189424">
                <a:tc>
                  <a:txBody>
                    <a:bodyPr/>
                    <a:lstStyle/>
                    <a:p>
                      <a:pPr algn="l" fontAlgn="t"/>
                      <a:r>
                        <a:rPr lang="en-US" sz="1200" b="0" i="0" u="none" strike="noStrike" dirty="0">
                          <a:solidFill>
                            <a:srgbClr val="000000"/>
                          </a:solidFill>
                          <a:effectLst/>
                          <a:latin typeface="Calibri" panose="020F0502020204030204" pitchFamily="34" charset="0"/>
                        </a:rPr>
                        <a:t>Carer received support needs assessment</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23%</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62%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87%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039923"/>
                  </a:ext>
                </a:extLst>
              </a:tr>
              <a:tr h="189424">
                <a:tc>
                  <a:txBody>
                    <a:bodyPr/>
                    <a:lstStyle/>
                    <a:p>
                      <a:pPr algn="l" fontAlgn="t"/>
                      <a:r>
                        <a:rPr lang="en-US" sz="1200" b="0" i="0" u="none" strike="noStrike" dirty="0">
                          <a:solidFill>
                            <a:srgbClr val="000000"/>
                          </a:solidFill>
                          <a:effectLst/>
                          <a:latin typeface="Calibri" panose="020F0502020204030204" pitchFamily="34" charset="0"/>
                        </a:rPr>
                        <a:t>Patient received education about behaviour change for modifiable risk factors</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70%</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96%</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1622986"/>
                  </a:ext>
                </a:extLst>
              </a:tr>
              <a:tr h="189424">
                <a:tc>
                  <a:txBody>
                    <a:bodyPr/>
                    <a:lstStyle/>
                    <a:p>
                      <a:pPr algn="l" fontAlgn="t"/>
                      <a:r>
                        <a:rPr lang="en-US" sz="1200" b="0" i="0" u="none" strike="noStrike" dirty="0">
                          <a:solidFill>
                            <a:srgbClr val="000000"/>
                          </a:solidFill>
                          <a:effectLst/>
                          <a:latin typeface="Calibri" panose="020F0502020204030204" pitchFamily="34" charset="0"/>
                        </a:rPr>
                        <a:t>Antihypertensives on discharge (all stroke types)</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75%</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82%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95%</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0905971"/>
                  </a:ext>
                </a:extLst>
              </a:tr>
              <a:tr h="189424">
                <a:tc>
                  <a:txBody>
                    <a:bodyPr/>
                    <a:lstStyle/>
                    <a:p>
                      <a:pPr algn="l" fontAlgn="b"/>
                      <a:r>
                        <a:rPr lang="en-US" sz="1200" b="0" i="0" u="none" strike="noStrike" dirty="0">
                          <a:solidFill>
                            <a:srgbClr val="000000"/>
                          </a:solidFill>
                          <a:effectLst/>
                          <a:latin typeface="Calibri" panose="020F0502020204030204" pitchFamily="34" charset="0"/>
                        </a:rPr>
                        <a:t>Lipid-lowering treatment on discharge (</a:t>
                      </a:r>
                      <a:r>
                        <a:rPr lang="en-US" sz="1200" b="0" i="0" u="none" strike="noStrike" dirty="0" err="1">
                          <a:solidFill>
                            <a:srgbClr val="000000"/>
                          </a:solidFill>
                          <a:effectLst/>
                          <a:latin typeface="Calibri" panose="020F0502020204030204" pitchFamily="34" charset="0"/>
                        </a:rPr>
                        <a:t>ischaemic</a:t>
                      </a:r>
                      <a:r>
                        <a:rPr lang="en-US" sz="1200" b="0" i="0" u="none" strike="noStrike" dirty="0">
                          <a:solidFill>
                            <a:srgbClr val="000000"/>
                          </a:solidFill>
                          <a:effectLst/>
                          <a:latin typeface="Calibri" panose="020F0502020204030204" pitchFamily="34" charset="0"/>
                        </a:rPr>
                        <a:t> stroke)</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89%</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94%</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0101093"/>
                  </a:ext>
                </a:extLst>
              </a:tr>
              <a:tr h="189424">
                <a:tc>
                  <a:txBody>
                    <a:bodyPr/>
                    <a:lstStyle/>
                    <a:p>
                      <a:pPr algn="l" fontAlgn="t"/>
                      <a:r>
                        <a:rPr lang="en-US" sz="1200" b="0" i="0" u="none" strike="noStrike" dirty="0">
                          <a:solidFill>
                            <a:srgbClr val="000000"/>
                          </a:solidFill>
                          <a:effectLst/>
                          <a:latin typeface="Calibri" panose="020F0502020204030204" pitchFamily="34" charset="0"/>
                        </a:rPr>
                        <a:t>Discharge on oral anticoagulants for atrial fibrillation (</a:t>
                      </a:r>
                      <a:r>
                        <a:rPr lang="en-US" sz="1200" b="0" i="0" u="none" strike="noStrike" dirty="0" err="1">
                          <a:solidFill>
                            <a:srgbClr val="000000"/>
                          </a:solidFill>
                          <a:effectLst/>
                          <a:latin typeface="Calibri" panose="020F0502020204030204" pitchFamily="34" charset="0"/>
                        </a:rPr>
                        <a:t>ischaemic</a:t>
                      </a:r>
                      <a:r>
                        <a:rPr lang="en-US" sz="1200" b="0" i="0" u="none" strike="noStrike" dirty="0">
                          <a:solidFill>
                            <a:srgbClr val="000000"/>
                          </a:solidFill>
                          <a:effectLst/>
                          <a:latin typeface="Calibri" panose="020F0502020204030204" pitchFamily="34" charset="0"/>
                        </a:rPr>
                        <a:t> stroke)</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96%</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79%</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dirty="0">
                          <a:solidFill>
                            <a:srgbClr val="000000"/>
                          </a:solidFill>
                          <a:effectLst/>
                          <a:latin typeface="Calibri" panose="020F0502020204030204" pitchFamily="34" charset="0"/>
                        </a:rPr>
                        <a:t>87%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7345872"/>
                  </a:ext>
                </a:extLst>
              </a:tr>
              <a:tr h="189424">
                <a:tc>
                  <a:txBody>
                    <a:bodyPr/>
                    <a:lstStyle/>
                    <a:p>
                      <a:pPr algn="l" fontAlgn="b"/>
                      <a:r>
                        <a:rPr lang="en-US" sz="1200" b="0" i="0" u="none" strike="noStrike" dirty="0">
                          <a:solidFill>
                            <a:srgbClr val="000000"/>
                          </a:solidFill>
                          <a:effectLst/>
                          <a:latin typeface="Calibri" panose="020F0502020204030204" pitchFamily="34" charset="0"/>
                        </a:rPr>
                        <a:t>Antithrombotic on discharge (</a:t>
                      </a:r>
                      <a:r>
                        <a:rPr lang="en-US" sz="1200" b="0" i="0" u="none" strike="noStrike" dirty="0" err="1">
                          <a:solidFill>
                            <a:srgbClr val="000000"/>
                          </a:solidFill>
                          <a:effectLst/>
                          <a:latin typeface="Calibri" panose="020F0502020204030204" pitchFamily="34" charset="0"/>
                        </a:rPr>
                        <a:t>ischaemic</a:t>
                      </a:r>
                      <a:r>
                        <a:rPr lang="en-US" sz="1200" b="0" i="0" u="none" strike="noStrike" dirty="0">
                          <a:solidFill>
                            <a:srgbClr val="000000"/>
                          </a:solidFill>
                          <a:effectLst/>
                          <a:latin typeface="Calibri" panose="020F0502020204030204" pitchFamily="34" charset="0"/>
                        </a:rPr>
                        <a:t> stroke)</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99%</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99%</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98%</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9367347"/>
                  </a:ext>
                </a:extLst>
              </a:tr>
              <a:tr h="336868">
                <a:tc>
                  <a:txBody>
                    <a:bodyPr/>
                    <a:lstStyle/>
                    <a:p>
                      <a:pPr algn="l" fontAlgn="t"/>
                      <a:r>
                        <a:rPr lang="en-US" sz="1200" b="0" i="0" u="none" strike="noStrike" dirty="0">
                          <a:solidFill>
                            <a:srgbClr val="000000"/>
                          </a:solidFill>
                          <a:effectLst/>
                          <a:latin typeface="Calibri" panose="020F0502020204030204" pitchFamily="34" charset="0"/>
                        </a:rPr>
                        <a:t>Care plan developed with the team and the patient (or family alone if patient has severe aphasia or cognitive impairments)</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dirty="0">
                          <a:solidFill>
                            <a:srgbClr val="FFFFFF"/>
                          </a:solidFill>
                          <a:effectLst/>
                          <a:latin typeface="Calibri" panose="020F0502020204030204" pitchFamily="34" charset="0"/>
                        </a:rPr>
                        <a:t>96%</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70%</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dirty="0">
                          <a:solidFill>
                            <a:srgbClr val="000000"/>
                          </a:solidFill>
                          <a:effectLst/>
                          <a:latin typeface="Calibri" panose="020F0502020204030204" pitchFamily="34" charset="0"/>
                        </a:rPr>
                        <a:t>97%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3846115"/>
                  </a:ext>
                </a:extLst>
              </a:tr>
            </a:tbl>
          </a:graphicData>
        </a:graphic>
      </p:graphicFrame>
    </p:spTree>
    <p:extLst>
      <p:ext uri="{BB962C8B-B14F-4D97-AF65-F5344CB8AC3E}">
        <p14:creationId xmlns:p14="http://schemas.microsoft.com/office/powerpoint/2010/main" val="2166880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61782" y="185447"/>
            <a:ext cx="1454699" cy="1028700"/>
          </a:xfrm>
          <a:prstGeom prst="rect">
            <a:avLst/>
          </a:prstGeom>
        </p:spPr>
      </p:pic>
      <p:sp>
        <p:nvSpPr>
          <p:cNvPr id="6" name="Title 1"/>
          <p:cNvSpPr>
            <a:spLocks noGrp="1"/>
          </p:cNvSpPr>
          <p:nvPr>
            <p:ph type="title"/>
          </p:nvPr>
        </p:nvSpPr>
        <p:spPr>
          <a:xfrm>
            <a:off x="1818797" y="334100"/>
            <a:ext cx="4313209" cy="731394"/>
          </a:xfrm>
        </p:spPr>
        <p:txBody>
          <a:bodyPr>
            <a:noAutofit/>
          </a:bodyPr>
          <a:lstStyle/>
          <a:p>
            <a:r>
              <a:rPr lang="en-AU" sz="2000" dirty="0">
                <a:latin typeface="Arial" panose="020B0604020202020204" pitchFamily="34" charset="0"/>
                <a:cs typeface="Arial" panose="020B0604020202020204" pitchFamily="34" charset="0"/>
              </a:rPr>
              <a:t>Clinical Audit</a:t>
            </a:r>
            <a:br>
              <a:rPr lang="en-AU" sz="1800" dirty="0">
                <a:latin typeface="Arial" panose="020B0604020202020204" pitchFamily="34" charset="0"/>
                <a:cs typeface="Arial" panose="020B0604020202020204" pitchFamily="34" charset="0"/>
              </a:rPr>
            </a:br>
            <a:r>
              <a:rPr lang="en-AU" sz="2800" b="1" dirty="0">
                <a:latin typeface="Arial" panose="020B0604020202020204" pitchFamily="34" charset="0"/>
                <a:cs typeface="Arial" panose="020B0604020202020204" pitchFamily="34" charset="0"/>
              </a:rPr>
              <a:t>Indicators Over Time</a:t>
            </a:r>
          </a:p>
        </p:txBody>
      </p:sp>
      <p:graphicFrame>
        <p:nvGraphicFramePr>
          <p:cNvPr id="9" name="Content Placeholder 8">
            <a:extLst>
              <a:ext uri="{FF2B5EF4-FFF2-40B4-BE49-F238E27FC236}">
                <a16:creationId xmlns:a16="http://schemas.microsoft.com/office/drawing/2014/main" id="{86615849-C72F-45FB-8EBB-E42A7C7DDCF9}"/>
              </a:ext>
            </a:extLst>
          </p:cNvPr>
          <p:cNvGraphicFramePr>
            <a:graphicFrameLocks noGrp="1"/>
          </p:cNvGraphicFramePr>
          <p:nvPr>
            <p:ph idx="1"/>
            <p:extLst>
              <p:ext uri="{D42A27DB-BD31-4B8C-83A1-F6EECF244321}">
                <p14:modId xmlns:p14="http://schemas.microsoft.com/office/powerpoint/2010/main" val="3024415156"/>
              </p:ext>
            </p:extLst>
          </p:nvPr>
        </p:nvGraphicFramePr>
        <p:xfrm>
          <a:off x="2152650" y="2270502"/>
          <a:ext cx="7886700" cy="3742840"/>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11">
            <a:extLst>
              <a:ext uri="{FF2B5EF4-FFF2-40B4-BE49-F238E27FC236}">
                <a16:creationId xmlns:a16="http://schemas.microsoft.com/office/drawing/2014/main" id="{4F0C7A2C-F8AD-4137-86BA-DAC35714E2B5}"/>
              </a:ext>
            </a:extLst>
          </p:cNvPr>
          <p:cNvSpPr txBox="1"/>
          <p:nvPr/>
        </p:nvSpPr>
        <p:spPr>
          <a:xfrm>
            <a:off x="1775238" y="1065493"/>
            <a:ext cx="8517613" cy="1112019"/>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Warning! Dummy Data used below!</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Click on the graph below, ‘edit data’ to insert your hospitals progress over time data.</a:t>
            </a:r>
          </a:p>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Enter your hospital</a:t>
            </a:r>
            <a:r>
              <a:rPr lang="en-AU" sz="1400" i="1" dirty="0">
                <a:solidFill>
                  <a:srgbClr val="C00000"/>
                </a:solidFill>
                <a:latin typeface="Arial" panose="020B0604020202020204" pitchFamily="34" charset="0"/>
                <a:cs typeface="Arial" panose="020B0604020202020204" pitchFamily="34" charset="0"/>
              </a:rPr>
              <a:t>’s results from the ‘Indicators over time’ Tab in your site report.</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Change colours &amp; style to your liking.</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5361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78916" y="86988"/>
            <a:ext cx="1454699" cy="1028700"/>
          </a:xfrm>
          <a:prstGeom prst="rect">
            <a:avLst/>
          </a:prstGeom>
        </p:spPr>
      </p:pic>
      <p:sp>
        <p:nvSpPr>
          <p:cNvPr id="3" name="Rectangle 2"/>
          <p:cNvSpPr/>
          <p:nvPr/>
        </p:nvSpPr>
        <p:spPr>
          <a:xfrm>
            <a:off x="2892379" y="988188"/>
            <a:ext cx="6086537" cy="523220"/>
          </a:xfrm>
          <a:prstGeom prst="rect">
            <a:avLst/>
          </a:prstGeom>
        </p:spPr>
        <p:txBody>
          <a:bodyPr wrap="square">
            <a:spAutoFit/>
          </a:bodyPr>
          <a:lstStyle/>
          <a:p>
            <a:pPr algn="ctr"/>
            <a:r>
              <a:rPr lang="en-AU" sz="2800" b="1" dirty="0">
                <a:solidFill>
                  <a:srgbClr val="008264"/>
                </a:solidFill>
                <a:latin typeface="Arial" panose="020B0604020202020204" pitchFamily="34" charset="0"/>
                <a:cs typeface="Arial" panose="020B0604020202020204" pitchFamily="34" charset="0"/>
              </a:rPr>
              <a:t>Quality Improvement Action Plan</a:t>
            </a:r>
            <a:endParaRPr lang="en-AU" sz="2800" dirty="0">
              <a:solidFill>
                <a:srgbClr val="008264"/>
              </a:solidFill>
              <a:latin typeface="Arial" panose="020B0604020202020204" pitchFamily="34" charset="0"/>
              <a:cs typeface="Arial" panose="020B0604020202020204" pitchFamily="34" charset="0"/>
            </a:endParaRPr>
          </a:p>
        </p:txBody>
      </p:sp>
      <p:sp>
        <p:nvSpPr>
          <p:cNvPr id="6" name="TextBox 5"/>
          <p:cNvSpPr txBox="1"/>
          <p:nvPr/>
        </p:nvSpPr>
        <p:spPr>
          <a:xfrm>
            <a:off x="1905000" y="1854679"/>
            <a:ext cx="8528614" cy="3856008"/>
          </a:xfrm>
          <a:prstGeom prst="rect">
            <a:avLst/>
          </a:prstGeom>
          <a:noFill/>
          <a:ln w="3175">
            <a:noFill/>
            <a:prstDash val="sysDash"/>
          </a:ln>
        </p:spPr>
        <p:txBody>
          <a:bodyPr wrap="square" rtlCol="0">
            <a:noAutofit/>
          </a:bodyPr>
          <a:lstStyle/>
          <a:p>
            <a:r>
              <a:rPr lang="en-US" i="1" dirty="0">
                <a:solidFill>
                  <a:prstClr val="black"/>
                </a:solidFill>
                <a:latin typeface="Arial" panose="020B0604020202020204" pitchFamily="34" charset="0"/>
                <a:cs typeface="Arial" panose="020B0604020202020204" pitchFamily="34" charset="0"/>
              </a:rPr>
              <a:t>Develop a QI action plan:</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Identify gaps (recommend picking one indicator</a:t>
            </a:r>
            <a:r>
              <a:rPr lang="en-US" dirty="0">
                <a:solidFill>
                  <a:prstClr val="black"/>
                </a:solidFill>
                <a:latin typeface="Arial" panose="020B0604020202020204" pitchFamily="34" charset="0"/>
                <a:cs typeface="Arial" panose="020B0604020202020204" pitchFamily="34" charset="0"/>
              </a:rPr>
              <a:t> for focused QI activity over the next 6-12 months)</a:t>
            </a:r>
            <a:endParaRPr lang="en-AU" dirty="0">
              <a:solidFill>
                <a:prstClr val="black"/>
              </a:solidFill>
              <a:latin typeface="Calibri" panose="020F0502020204030204"/>
            </a:endParaRP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Identify barriers and enablers</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Engage stakeholders i.e., managers, clinicians, stroke survivors</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Document a QI plan - </a:t>
            </a:r>
            <a:r>
              <a:rPr lang="en-US" i="1" dirty="0">
                <a:solidFill>
                  <a:prstClr val="black"/>
                </a:solidFill>
                <a:latin typeface="Arial" panose="020B0604020202020204" pitchFamily="34" charset="0"/>
                <a:cs typeface="Arial" panose="020B0604020202020204" pitchFamily="34" charset="0"/>
              </a:rPr>
              <a:t>Be specific as to </a:t>
            </a:r>
            <a:r>
              <a:rPr lang="en-US" i="1" u="sng" dirty="0">
                <a:solidFill>
                  <a:prstClr val="black"/>
                </a:solidFill>
                <a:latin typeface="Arial" panose="020B0604020202020204" pitchFamily="34" charset="0"/>
                <a:cs typeface="Arial" panose="020B0604020202020204" pitchFamily="34" charset="0"/>
              </a:rPr>
              <a:t>who</a:t>
            </a:r>
            <a:r>
              <a:rPr lang="en-US" i="1" dirty="0">
                <a:solidFill>
                  <a:prstClr val="black"/>
                </a:solidFill>
                <a:latin typeface="Arial" panose="020B0604020202020204" pitchFamily="34" charset="0"/>
                <a:cs typeface="Arial" panose="020B0604020202020204" pitchFamily="34" charset="0"/>
              </a:rPr>
              <a:t>, will do </a:t>
            </a:r>
            <a:r>
              <a:rPr lang="en-US" i="1" u="sng" dirty="0">
                <a:solidFill>
                  <a:prstClr val="black"/>
                </a:solidFill>
                <a:latin typeface="Arial" panose="020B0604020202020204" pitchFamily="34" charset="0"/>
                <a:cs typeface="Arial" panose="020B0604020202020204" pitchFamily="34" charset="0"/>
              </a:rPr>
              <a:t>what</a:t>
            </a:r>
            <a:r>
              <a:rPr lang="en-US" i="1" dirty="0">
                <a:solidFill>
                  <a:prstClr val="black"/>
                </a:solidFill>
                <a:latin typeface="Arial" panose="020B0604020202020204" pitchFamily="34" charset="0"/>
                <a:cs typeface="Arial" panose="020B0604020202020204" pitchFamily="34" charset="0"/>
              </a:rPr>
              <a:t>, by </a:t>
            </a:r>
            <a:r>
              <a:rPr lang="en-US" i="1" u="sng" dirty="0">
                <a:solidFill>
                  <a:prstClr val="black"/>
                </a:solidFill>
                <a:latin typeface="Arial" panose="020B0604020202020204" pitchFamily="34" charset="0"/>
                <a:cs typeface="Arial" panose="020B0604020202020204" pitchFamily="34" charset="0"/>
              </a:rPr>
              <a:t>when</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Put QI plan into action and monitor progress</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Re-audit/survey/assess the impact of the QI action plan</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Sustain/embed improvements</a:t>
            </a:r>
          </a:p>
          <a:p>
            <a:pPr lvl="1"/>
            <a:endParaRPr lang="en-US" sz="1600" i="1" dirty="0">
              <a:solidFill>
                <a:prstClr val="black"/>
              </a:solidFill>
              <a:latin typeface="Arial" panose="020B0604020202020204" pitchFamily="34" charset="0"/>
              <a:cs typeface="Arial" panose="020B0604020202020204" pitchFamily="34" charset="0"/>
            </a:endParaRPr>
          </a:p>
          <a:p>
            <a:pPr lvl="1"/>
            <a:endParaRPr lang="en-US" sz="1600" i="1" dirty="0">
              <a:solidFill>
                <a:prstClr val="black"/>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i="1" dirty="0">
                <a:solidFill>
                  <a:prstClr val="black"/>
                </a:solidFill>
                <a:latin typeface="Arial" panose="020B0604020202020204" pitchFamily="34" charset="0"/>
                <a:cs typeface="Arial" panose="020B0604020202020204" pitchFamily="34" charset="0"/>
              </a:rPr>
              <a:t>Use SMART goals (Specific, Measurable, Achievable, Realistic, and Timely)</a:t>
            </a:r>
          </a:p>
          <a:p>
            <a:pPr marL="285750" indent="-285750">
              <a:buFont typeface="Arial" panose="020B0604020202020204" pitchFamily="34" charset="0"/>
              <a:buChar char="•"/>
            </a:pPr>
            <a:r>
              <a:rPr lang="en-US" sz="1600" i="1" dirty="0">
                <a:solidFill>
                  <a:prstClr val="black"/>
                </a:solidFill>
                <a:latin typeface="Arial" panose="020B0604020202020204" pitchFamily="34" charset="0"/>
                <a:cs typeface="Arial" panose="020B0604020202020204" pitchFamily="34" charset="0"/>
              </a:rPr>
              <a:t>Set up a regular meeting times to review and get feedback along the way</a:t>
            </a:r>
          </a:p>
        </p:txBody>
      </p:sp>
      <p:sp>
        <p:nvSpPr>
          <p:cNvPr id="7" name="Title 1">
            <a:extLst>
              <a:ext uri="{FF2B5EF4-FFF2-40B4-BE49-F238E27FC236}">
                <a16:creationId xmlns:a16="http://schemas.microsoft.com/office/drawing/2014/main" id="{BEBD287E-5588-4261-808B-669B95EFADB7}"/>
              </a:ext>
            </a:extLst>
          </p:cNvPr>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Tree>
    <p:extLst>
      <p:ext uri="{BB962C8B-B14F-4D97-AF65-F5344CB8AC3E}">
        <p14:creationId xmlns:p14="http://schemas.microsoft.com/office/powerpoint/2010/main" val="2134666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17830" y="1751462"/>
            <a:ext cx="8425412" cy="3906195"/>
          </a:xfrm>
          <a:prstGeom prst="rect">
            <a:avLst/>
          </a:prstGeom>
          <a:noFill/>
        </p:spPr>
        <p:txBody>
          <a:bodyPr wrap="square" rtlCol="0">
            <a:noAutofit/>
          </a:bodyPr>
          <a:lstStyle/>
          <a:p>
            <a:r>
              <a:rPr lang="en-AU" sz="2000" dirty="0">
                <a:solidFill>
                  <a:prstClr val="black"/>
                </a:solidFill>
                <a:latin typeface="Arial" panose="020B0604020202020204" pitchFamily="34" charset="0"/>
                <a:cs typeface="Arial" panose="020B0604020202020204" pitchFamily="34" charset="0"/>
              </a:rPr>
              <a:t>The Stroke Foundation </a:t>
            </a:r>
            <a:r>
              <a:rPr lang="en-AU" sz="2000" b="1" dirty="0" err="1">
                <a:solidFill>
                  <a:prstClr val="black"/>
                </a:solidFill>
                <a:latin typeface="Arial" panose="020B0604020202020204" pitchFamily="34" charset="0"/>
                <a:cs typeface="Arial" panose="020B0604020202020204" pitchFamily="34" charset="0"/>
              </a:rPr>
              <a:t>Inform</a:t>
            </a:r>
            <a:r>
              <a:rPr lang="en-AU" sz="2000" b="1" dirty="0" err="1">
                <a:solidFill>
                  <a:srgbClr val="0072CE"/>
                </a:solidFill>
                <a:latin typeface="Arial" panose="020B0604020202020204" pitchFamily="34" charset="0"/>
                <a:cs typeface="Arial" panose="020B0604020202020204" pitchFamily="34" charset="0"/>
              </a:rPr>
              <a:t>Me</a:t>
            </a:r>
            <a:r>
              <a:rPr lang="en-AU" sz="2000" dirty="0">
                <a:solidFill>
                  <a:prstClr val="black"/>
                </a:solidFill>
                <a:latin typeface="Arial" panose="020B0604020202020204" pitchFamily="34" charset="0"/>
                <a:cs typeface="Arial" panose="020B0604020202020204" pitchFamily="34" charset="0"/>
              </a:rPr>
              <a:t> website brings together a range of resources to support health professionals in delivering the </a:t>
            </a:r>
            <a:r>
              <a:rPr lang="en-AU" sz="2000" b="1" dirty="0">
                <a:solidFill>
                  <a:srgbClr val="008264"/>
                </a:solidFill>
                <a:latin typeface="Arial" panose="020B0604020202020204" pitchFamily="34" charset="0"/>
                <a:cs typeface="Arial" panose="020B0604020202020204" pitchFamily="34" charset="0"/>
              </a:rPr>
              <a:t>best quality stroke care.</a:t>
            </a:r>
          </a:p>
          <a:p>
            <a:endParaRPr lang="en-AU" sz="1000" dirty="0">
              <a:solidFill>
                <a:prstClr val="black"/>
              </a:solidFill>
              <a:latin typeface="Arial" panose="020B0604020202020204" pitchFamily="34" charset="0"/>
              <a:cs typeface="Arial" panose="020B0604020202020204" pitchFamily="34" charset="0"/>
            </a:endParaRPr>
          </a:p>
          <a:p>
            <a:r>
              <a:rPr lang="en-AU" sz="2000" dirty="0">
                <a:solidFill>
                  <a:prstClr val="black"/>
                </a:solidFill>
                <a:latin typeface="Arial" panose="020B0604020202020204" pitchFamily="34" charset="0"/>
                <a:cs typeface="Arial" panose="020B0604020202020204" pitchFamily="34" charset="0"/>
              </a:rPr>
              <a:t>On </a:t>
            </a:r>
            <a:r>
              <a:rPr lang="en-AU" sz="2000" b="1" dirty="0" err="1">
                <a:solidFill>
                  <a:prstClr val="black"/>
                </a:solidFill>
                <a:latin typeface="Arial" panose="020B0604020202020204" pitchFamily="34" charset="0"/>
                <a:cs typeface="Arial" panose="020B0604020202020204" pitchFamily="34" charset="0"/>
              </a:rPr>
              <a:t>Inform</a:t>
            </a:r>
            <a:r>
              <a:rPr lang="en-AU" sz="2000" b="1" dirty="0" err="1">
                <a:solidFill>
                  <a:srgbClr val="0070C0"/>
                </a:solidFill>
                <a:latin typeface="Arial" panose="020B0604020202020204" pitchFamily="34" charset="0"/>
                <a:cs typeface="Arial" panose="020B0604020202020204" pitchFamily="34" charset="0"/>
              </a:rPr>
              <a:t>Me</a:t>
            </a:r>
            <a:r>
              <a:rPr lang="en-AU" sz="2000" dirty="0">
                <a:solidFill>
                  <a:prstClr val="black"/>
                </a:solidFill>
                <a:latin typeface="Arial" panose="020B0604020202020204" pitchFamily="34" charset="0"/>
                <a:cs typeface="Arial" panose="020B0604020202020204" pitchFamily="34" charset="0"/>
              </a:rPr>
              <a:t> hospital staff can easily access:</a:t>
            </a:r>
          </a:p>
          <a:p>
            <a:endParaRPr lang="en-AU"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AU" dirty="0">
                <a:solidFill>
                  <a:prstClr val="black"/>
                </a:solidFill>
                <a:latin typeface="Arial" panose="020B0604020202020204" pitchFamily="34" charset="0"/>
                <a:cs typeface="Arial" panose="020B0604020202020204" pitchFamily="34" charset="0"/>
              </a:rPr>
              <a:t>Interactive </a:t>
            </a:r>
            <a:r>
              <a:rPr lang="en-AU" b="1" dirty="0">
                <a:solidFill>
                  <a:srgbClr val="008264"/>
                </a:solidFill>
                <a:latin typeface="Arial" panose="020B0604020202020204" pitchFamily="34" charset="0"/>
                <a:cs typeface="Arial" panose="020B0604020202020204" pitchFamily="34" charset="0"/>
              </a:rPr>
              <a:t>graphs</a:t>
            </a:r>
            <a:r>
              <a:rPr lang="en-AU" dirty="0">
                <a:solidFill>
                  <a:prstClr val="black"/>
                </a:solidFill>
                <a:latin typeface="Arial" panose="020B0604020202020204" pitchFamily="34" charset="0"/>
                <a:cs typeface="Arial" panose="020B0604020202020204" pitchFamily="34" charset="0"/>
              </a:rPr>
              <a:t> plotting your hospital’s audit data against </a:t>
            </a:r>
            <a:r>
              <a:rPr lang="en-AU" b="1" dirty="0">
                <a:solidFill>
                  <a:srgbClr val="008264"/>
                </a:solidFill>
                <a:latin typeface="Arial" panose="020B0604020202020204" pitchFamily="34" charset="0"/>
                <a:cs typeface="Arial" panose="020B0604020202020204" pitchFamily="34" charset="0"/>
              </a:rPr>
              <a:t>national</a:t>
            </a:r>
            <a:r>
              <a:rPr lang="en-AU" dirty="0">
                <a:solidFill>
                  <a:prstClr val="black"/>
                </a:solidFill>
                <a:latin typeface="Arial" panose="020B0604020202020204" pitchFamily="34" charset="0"/>
                <a:cs typeface="Arial" panose="020B0604020202020204" pitchFamily="34" charset="0"/>
              </a:rPr>
              <a:t>, </a:t>
            </a:r>
            <a:r>
              <a:rPr lang="en-AU" b="1" dirty="0">
                <a:solidFill>
                  <a:srgbClr val="008264"/>
                </a:solidFill>
                <a:latin typeface="Arial" panose="020B0604020202020204" pitchFamily="34" charset="0"/>
                <a:cs typeface="Arial" panose="020B0604020202020204" pitchFamily="34" charset="0"/>
              </a:rPr>
              <a:t>state</a:t>
            </a:r>
            <a:r>
              <a:rPr lang="en-AU" dirty="0">
                <a:solidFill>
                  <a:prstClr val="black"/>
                </a:solidFill>
                <a:latin typeface="Arial" panose="020B0604020202020204" pitchFamily="34" charset="0"/>
                <a:cs typeface="Arial" panose="020B0604020202020204" pitchFamily="34" charset="0"/>
              </a:rPr>
              <a:t> and </a:t>
            </a:r>
            <a:r>
              <a:rPr lang="en-AU" b="1" dirty="0">
                <a:solidFill>
                  <a:srgbClr val="008264"/>
                </a:solidFill>
                <a:latin typeface="Arial" panose="020B0604020202020204" pitchFamily="34" charset="0"/>
                <a:cs typeface="Arial" panose="020B0604020202020204" pitchFamily="34" charset="0"/>
              </a:rPr>
              <a:t>peer hospitals </a:t>
            </a:r>
            <a:r>
              <a:rPr lang="en-AU" dirty="0">
                <a:solidFill>
                  <a:prstClr val="black"/>
                </a:solidFill>
                <a:latin typeface="Arial" panose="020B0604020202020204" pitchFamily="34" charset="0"/>
                <a:cs typeface="Arial" panose="020B0604020202020204" pitchFamily="34" charset="0"/>
              </a:rPr>
              <a:t>(similar sized service) averages.</a:t>
            </a:r>
          </a:p>
          <a:p>
            <a:pPr marL="342900" indent="-342900">
              <a:buFont typeface="Arial" panose="020B0604020202020204" pitchFamily="34" charset="0"/>
              <a:buChar char="•"/>
            </a:pPr>
            <a:endParaRPr lang="en-US"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Your site-specific </a:t>
            </a:r>
            <a:r>
              <a:rPr lang="en-US" b="1" dirty="0">
                <a:solidFill>
                  <a:srgbClr val="008264"/>
                </a:solidFill>
                <a:latin typeface="Arial" panose="020B0604020202020204" pitchFamily="34" charset="0"/>
                <a:cs typeface="Arial" panose="020B0604020202020204" pitchFamily="34" charset="0"/>
              </a:rPr>
              <a:t>report and dashboard</a:t>
            </a:r>
            <a:r>
              <a:rPr lang="en-US" dirty="0">
                <a:solidFill>
                  <a:prstClr val="black"/>
                </a:solidFill>
                <a:latin typeface="Arial" panose="020B0604020202020204" pitchFamily="34" charset="0"/>
                <a:cs typeface="Arial" panose="020B0604020202020204" pitchFamily="34" charset="0"/>
              </a:rPr>
              <a:t> </a:t>
            </a:r>
            <a:r>
              <a:rPr lang="en-AU" dirty="0">
                <a:solidFill>
                  <a:prstClr val="black"/>
                </a:solidFill>
                <a:latin typeface="Arial" panose="020B0604020202020204" pitchFamily="34" charset="0"/>
                <a:cs typeface="Arial" panose="020B0604020202020204" pitchFamily="34" charset="0"/>
              </a:rPr>
              <a:t>from current and previous Audits.</a:t>
            </a:r>
          </a:p>
          <a:p>
            <a:pPr marL="342900" indent="-342900">
              <a:buFont typeface="Arial" panose="020B0604020202020204" pitchFamily="34" charset="0"/>
              <a:buChar char="•"/>
            </a:pPr>
            <a:endParaRPr lang="en-US"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Support to create your own </a:t>
            </a:r>
            <a:r>
              <a:rPr lang="en-US" b="1" dirty="0">
                <a:solidFill>
                  <a:srgbClr val="008264"/>
                </a:solidFill>
                <a:latin typeface="Arial" panose="020B0604020202020204" pitchFamily="34" charset="0"/>
                <a:cs typeface="Arial" panose="020B0604020202020204" pitchFamily="34" charset="0"/>
              </a:rPr>
              <a:t>quality improvement plans </a:t>
            </a:r>
            <a:r>
              <a:rPr lang="en-US" dirty="0">
                <a:solidFill>
                  <a:prstClr val="black"/>
                </a:solidFill>
                <a:latin typeface="Arial" panose="020B0604020202020204" pitchFamily="34" charset="0"/>
                <a:cs typeface="Arial" panose="020B0604020202020204" pitchFamily="34" charset="0"/>
              </a:rPr>
              <a:t>in response to your audit results, plus the opportunity to view quality improvement plans that other hospitals have submitted, </a:t>
            </a:r>
            <a:r>
              <a:rPr lang="en-AU" sz="2000" dirty="0">
                <a:solidFill>
                  <a:prstClr val="black"/>
                </a:solidFill>
                <a:latin typeface="Calibri" panose="020F0502020204030204"/>
                <a:hlinkClick r:id="rId3"/>
              </a:rPr>
              <a:t>https://informme.org.au/Improving-Care</a:t>
            </a:r>
            <a:r>
              <a:rPr lang="en-AU" sz="2000" dirty="0">
                <a:solidFill>
                  <a:prstClr val="black"/>
                </a:solidFill>
                <a:latin typeface="Calibri" panose="020F0502020204030204"/>
              </a:rPr>
              <a:t>  </a:t>
            </a:r>
          </a:p>
          <a:p>
            <a:endParaRPr lang="en-AU" sz="2000" dirty="0">
              <a:solidFill>
                <a:prstClr val="black"/>
              </a:solidFill>
              <a:latin typeface="Calibri" panose="020F0502020204030204"/>
            </a:endParaRPr>
          </a:p>
        </p:txBody>
      </p:sp>
      <p:sp>
        <p:nvSpPr>
          <p:cNvPr id="3" name="Rectangle 2"/>
          <p:cNvSpPr/>
          <p:nvPr/>
        </p:nvSpPr>
        <p:spPr>
          <a:xfrm>
            <a:off x="2017831" y="5657657"/>
            <a:ext cx="8255393" cy="584775"/>
          </a:xfrm>
          <a:prstGeom prst="rect">
            <a:avLst/>
          </a:prstGeom>
        </p:spPr>
        <p:txBody>
          <a:bodyPr wrap="square">
            <a:spAutoFit/>
          </a:bodyPr>
          <a:lstStyle/>
          <a:p>
            <a:r>
              <a:rPr lang="en-US" sz="3200" dirty="0">
                <a:solidFill>
                  <a:srgbClr val="151F6D"/>
                </a:solidFill>
                <a:latin typeface="Arial" panose="020B0604020202020204" pitchFamily="34" charset="0"/>
                <a:cs typeface="Arial" panose="020B0604020202020204" pitchFamily="34" charset="0"/>
              </a:rPr>
              <a:t>Register now: </a:t>
            </a:r>
            <a:r>
              <a:rPr lang="en-AU" sz="3200" dirty="0">
                <a:solidFill>
                  <a:prstClr val="black"/>
                </a:solidFill>
                <a:latin typeface="Calibri" panose="020F0502020204030204"/>
                <a:hlinkClick r:id="rId4"/>
              </a:rPr>
              <a:t>https://informme.org.au/sign-up</a:t>
            </a:r>
            <a:endParaRPr lang="en-AU" sz="3200" b="1" dirty="0">
              <a:solidFill>
                <a:srgbClr val="151F6D"/>
              </a:solidFill>
              <a:latin typeface="Arial" panose="020B0604020202020204" pitchFamily="34" charset="0"/>
              <a:cs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537CA4E8-32D4-484E-AC7E-D3AC3F63A40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22440" y="747138"/>
            <a:ext cx="3686689" cy="971686"/>
          </a:xfrm>
          <a:prstGeom prst="rect">
            <a:avLst/>
          </a:prstGeom>
        </p:spPr>
      </p:pic>
      <p:sp>
        <p:nvSpPr>
          <p:cNvPr id="9" name="Title 1">
            <a:extLst>
              <a:ext uri="{FF2B5EF4-FFF2-40B4-BE49-F238E27FC236}">
                <a16:creationId xmlns:a16="http://schemas.microsoft.com/office/drawing/2014/main" id="{9830C70C-037D-4768-8A53-B9E6315C5686}"/>
              </a:ext>
            </a:extLst>
          </p:cNvPr>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Tree>
    <p:extLst>
      <p:ext uri="{BB962C8B-B14F-4D97-AF65-F5344CB8AC3E}">
        <p14:creationId xmlns:p14="http://schemas.microsoft.com/office/powerpoint/2010/main" val="3624994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5143" y="1064442"/>
            <a:ext cx="4490256" cy="614318"/>
          </a:xfrm>
        </p:spPr>
        <p:txBody>
          <a:bodyPr>
            <a:noAutofit/>
          </a:bodyPr>
          <a:lstStyle/>
          <a:p>
            <a:r>
              <a:rPr lang="en-US" sz="1800" dirty="0">
                <a:latin typeface="Arial" panose="020B0604020202020204" pitchFamily="34" charset="0"/>
                <a:cs typeface="Arial" panose="020B0604020202020204" pitchFamily="34" charset="0"/>
              </a:rPr>
              <a:t>National Stroke Audit 2016</a:t>
            </a:r>
            <a:br>
              <a:rPr lang="en-US" sz="2250" dirty="0">
                <a:latin typeface="Arial" panose="020B0604020202020204" pitchFamily="34" charset="0"/>
                <a:cs typeface="Arial" panose="020B0604020202020204" pitchFamily="34" charset="0"/>
              </a:rPr>
            </a:br>
            <a:r>
              <a:rPr lang="en-US" sz="2100" b="1" dirty="0">
                <a:latin typeface="Arial" panose="020B0604020202020204" pitchFamily="34" charset="0"/>
                <a:cs typeface="Arial" panose="020B0604020202020204" pitchFamily="34" charset="0"/>
              </a:rPr>
              <a:t>Where to find out more</a:t>
            </a:r>
            <a:endParaRPr lang="en-AU" sz="2100" b="1" dirty="0">
              <a:latin typeface="Arial" panose="020B0604020202020204" pitchFamily="34" charset="0"/>
              <a:cs typeface="Arial" panose="020B0604020202020204" pitchFamily="34" charset="0"/>
            </a:endParaRPr>
          </a:p>
        </p:txBody>
      </p:sp>
      <p:sp>
        <p:nvSpPr>
          <p:cNvPr id="4" name="Content Placeholder 2"/>
          <p:cNvSpPr>
            <a:spLocks noGrp="1"/>
          </p:cNvSpPr>
          <p:nvPr>
            <p:ph idx="1"/>
          </p:nvPr>
        </p:nvSpPr>
        <p:spPr>
          <a:xfrm>
            <a:off x="4163053" y="2846647"/>
            <a:ext cx="3447800" cy="412230"/>
          </a:xfrm>
        </p:spPr>
        <p:txBody>
          <a:bodyPr>
            <a:noAutofit/>
          </a:bodyPr>
          <a:lstStyle/>
          <a:p>
            <a:pPr marL="0" indent="0">
              <a:buNone/>
            </a:pPr>
            <a:r>
              <a:rPr lang="en-AU" sz="2400" dirty="0">
                <a:latin typeface="Arial" panose="020B0604020202020204" pitchFamily="34" charset="0"/>
                <a:cs typeface="Arial" panose="020B0604020202020204" pitchFamily="34" charset="0"/>
              </a:rPr>
              <a:t>Download the report at:</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AU" dirty="0">
              <a:latin typeface="Arial" panose="020B0604020202020204" pitchFamily="34" charset="0"/>
              <a:cs typeface="Arial" panose="020B0604020202020204" pitchFamily="34" charset="0"/>
            </a:endParaRPr>
          </a:p>
          <a:p>
            <a:pPr marL="0" indent="0">
              <a:buNone/>
            </a:pPr>
            <a:endParaRPr lang="en-AU" dirty="0">
              <a:latin typeface="Arial" panose="020B0604020202020204" pitchFamily="34" charset="0"/>
              <a:cs typeface="Arial" panose="020B0604020202020204" pitchFamily="34" charset="0"/>
            </a:endParaRPr>
          </a:p>
        </p:txBody>
      </p:sp>
      <p:sp>
        <p:nvSpPr>
          <p:cNvPr id="3" name="Rectangle 2"/>
          <p:cNvSpPr/>
          <p:nvPr/>
        </p:nvSpPr>
        <p:spPr>
          <a:xfrm>
            <a:off x="2153813" y="3387492"/>
            <a:ext cx="7939644" cy="784830"/>
          </a:xfrm>
          <a:prstGeom prst="rect">
            <a:avLst/>
          </a:prstGeom>
        </p:spPr>
        <p:txBody>
          <a:bodyPr wrap="square">
            <a:spAutoFit/>
          </a:bodyPr>
          <a:lstStyle/>
          <a:p>
            <a:r>
              <a:rPr lang="en-AU" sz="4500" b="1" i="1" dirty="0">
                <a:solidFill>
                  <a:srgbClr val="151F6D"/>
                </a:solidFill>
                <a:latin typeface="Arial" panose="020B0604020202020204" pitchFamily="34" charset="0"/>
                <a:cs typeface="Arial" panose="020B0604020202020204" pitchFamily="34" charset="0"/>
              </a:rPr>
              <a:t>informme.org.au/stroke-data</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31316" y="857251"/>
            <a:ext cx="1454699" cy="1028700"/>
          </a:xfrm>
          <a:prstGeom prst="rect">
            <a:avLst/>
          </a:prstGeom>
        </p:spPr>
      </p:pic>
      <p:pic>
        <p:nvPicPr>
          <p:cNvPr id="5" name="Picture 4"/>
          <p:cNvPicPr>
            <a:picLocks noChangeAspect="1"/>
          </p:cNvPicPr>
          <p:nvPr/>
        </p:nvPicPr>
        <p:blipFill rotWithShape="1">
          <a:blip r:embed="rId4"/>
          <a:srcRect b="21365"/>
          <a:stretch/>
        </p:blipFill>
        <p:spPr>
          <a:xfrm>
            <a:off x="1524000" y="857251"/>
            <a:ext cx="9144000" cy="4044534"/>
          </a:xfrm>
          <a:prstGeom prst="rect">
            <a:avLst/>
          </a:prstGeom>
        </p:spPr>
      </p:pic>
    </p:spTree>
    <p:extLst>
      <p:ext uri="{BB962C8B-B14F-4D97-AF65-F5344CB8AC3E}">
        <p14:creationId xmlns:p14="http://schemas.microsoft.com/office/powerpoint/2010/main" val="1681869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5028" y="171099"/>
            <a:ext cx="1454699" cy="1028700"/>
          </a:xfrm>
          <a:prstGeom prst="rect">
            <a:avLst/>
          </a:prstGeom>
        </p:spPr>
      </p:pic>
      <p:sp>
        <p:nvSpPr>
          <p:cNvPr id="4" name="TextBox 3"/>
          <p:cNvSpPr txBox="1"/>
          <p:nvPr/>
        </p:nvSpPr>
        <p:spPr>
          <a:xfrm>
            <a:off x="2002172" y="2172749"/>
            <a:ext cx="7852096" cy="4202884"/>
          </a:xfrm>
          <a:prstGeom prst="rect">
            <a:avLst/>
          </a:prstGeom>
          <a:noFill/>
        </p:spPr>
        <p:txBody>
          <a:bodyPr wrap="square" rtlCol="0">
            <a:noAutofit/>
          </a:bodyPr>
          <a:lstStyle/>
          <a:p>
            <a:pPr marL="342900" indent="-342900">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This </a:t>
            </a:r>
            <a:r>
              <a:rPr lang="en-US" sz="2000" b="1" dirty="0">
                <a:solidFill>
                  <a:srgbClr val="008264"/>
                </a:solidFill>
                <a:latin typeface="Arial" panose="020B0604020202020204" pitchFamily="34" charset="0"/>
                <a:cs typeface="Arial" panose="020B0604020202020204" pitchFamily="34" charset="0"/>
              </a:rPr>
              <a:t>slide-deck</a:t>
            </a:r>
            <a:r>
              <a:rPr lang="en-US" sz="2000" dirty="0">
                <a:solidFill>
                  <a:prstClr val="black"/>
                </a:solidFill>
                <a:latin typeface="Arial" panose="020B0604020202020204" pitchFamily="34" charset="0"/>
                <a:cs typeface="Arial" panose="020B0604020202020204" pitchFamily="34" charset="0"/>
              </a:rPr>
              <a:t> can be tailored and used to</a:t>
            </a:r>
            <a:r>
              <a:rPr lang="en-US" sz="2000" dirty="0">
                <a:solidFill>
                  <a:srgbClr val="008264"/>
                </a:solidFill>
                <a:latin typeface="Arial" panose="020B0604020202020204" pitchFamily="34" charset="0"/>
                <a:cs typeface="Arial" panose="020B0604020202020204" pitchFamily="34" charset="0"/>
              </a:rPr>
              <a:t> </a:t>
            </a:r>
            <a:r>
              <a:rPr lang="en-US" sz="2000" b="1" dirty="0">
                <a:solidFill>
                  <a:srgbClr val="008264"/>
                </a:solidFill>
                <a:latin typeface="Arial" panose="020B0604020202020204" pitchFamily="34" charset="0"/>
                <a:cs typeface="Arial" panose="020B0604020202020204" pitchFamily="34" charset="0"/>
              </a:rPr>
              <a:t>share</a:t>
            </a:r>
            <a:r>
              <a:rPr lang="en-US" sz="2000" dirty="0">
                <a:solidFill>
                  <a:srgbClr val="008264"/>
                </a:solidFill>
                <a:latin typeface="Arial" panose="020B0604020202020204" pitchFamily="34" charset="0"/>
                <a:cs typeface="Arial" panose="020B0604020202020204" pitchFamily="34" charset="0"/>
              </a:rPr>
              <a:t> </a:t>
            </a:r>
            <a:r>
              <a:rPr lang="en-US" sz="2000" dirty="0">
                <a:solidFill>
                  <a:prstClr val="black"/>
                </a:solidFill>
                <a:latin typeface="Arial" panose="020B0604020202020204" pitchFamily="34" charset="0"/>
                <a:cs typeface="Arial" panose="020B0604020202020204" pitchFamily="34" charset="0"/>
              </a:rPr>
              <a:t>and </a:t>
            </a:r>
            <a:r>
              <a:rPr lang="en-US" sz="2000" b="1" dirty="0">
                <a:solidFill>
                  <a:srgbClr val="008264"/>
                </a:solidFill>
                <a:latin typeface="Arial" panose="020B0604020202020204" pitchFamily="34" charset="0"/>
                <a:cs typeface="Arial" panose="020B0604020202020204" pitchFamily="34" charset="0"/>
              </a:rPr>
              <a:t>present</a:t>
            </a:r>
            <a:r>
              <a:rPr lang="en-US" sz="2000" dirty="0">
                <a:solidFill>
                  <a:prstClr val="black"/>
                </a:solidFill>
                <a:latin typeface="Arial" panose="020B0604020202020204" pitchFamily="34" charset="0"/>
                <a:cs typeface="Arial" panose="020B0604020202020204" pitchFamily="34" charset="0"/>
              </a:rPr>
              <a:t> hospital data to your team and other stakeholders.</a:t>
            </a:r>
          </a:p>
          <a:p>
            <a:endParaRPr lang="en-US"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The template is intended to be </a:t>
            </a:r>
            <a:r>
              <a:rPr lang="en-US" sz="2000" b="1" dirty="0">
                <a:solidFill>
                  <a:srgbClr val="008264"/>
                </a:solidFill>
                <a:latin typeface="Arial" panose="020B0604020202020204" pitchFamily="34" charset="0"/>
                <a:cs typeface="Arial" panose="020B0604020202020204" pitchFamily="34" charset="0"/>
              </a:rPr>
              <a:t>interactive</a:t>
            </a:r>
            <a:r>
              <a:rPr lang="en-US" sz="2000" dirty="0">
                <a:solidFill>
                  <a:prstClr val="black"/>
                </a:solidFill>
                <a:latin typeface="Arial" panose="020B0604020202020204" pitchFamily="34" charset="0"/>
                <a:cs typeface="Arial" panose="020B0604020202020204" pitchFamily="34" charset="0"/>
              </a:rPr>
              <a:t>, please add or remove slides to suit your hospital’s individual requirements. </a:t>
            </a:r>
          </a:p>
          <a:p>
            <a:endParaRPr lang="en-US"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To populate, refer to </a:t>
            </a:r>
            <a:r>
              <a:rPr lang="en-US" sz="2000" b="1" dirty="0">
                <a:solidFill>
                  <a:srgbClr val="008264"/>
                </a:solidFill>
                <a:latin typeface="Arial" panose="020B0604020202020204" pitchFamily="34" charset="0"/>
                <a:cs typeface="Arial" panose="020B0604020202020204" pitchFamily="34" charset="0"/>
              </a:rPr>
              <a:t>your hospital’s site report </a:t>
            </a:r>
            <a:r>
              <a:rPr lang="en-US" sz="2000" dirty="0">
                <a:solidFill>
                  <a:prstClr val="black"/>
                </a:solidFill>
                <a:latin typeface="Arial" panose="020B0604020202020204" pitchFamily="34" charset="0"/>
                <a:cs typeface="Arial" panose="020B0604020202020204" pitchFamily="34" charset="0"/>
              </a:rPr>
              <a:t>to locate your Framework and Clinical Care Indicator results. Transpose your results into each slide and build your presentation.</a:t>
            </a:r>
          </a:p>
          <a:p>
            <a:pPr marL="342900" indent="-342900">
              <a:buFont typeface="Arial" panose="020B0604020202020204" pitchFamily="34" charset="0"/>
              <a:buChar char="•"/>
            </a:pPr>
            <a:endParaRPr lang="en-US"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It is recommended all data is read in conjunction with the National Report which will be available to download from </a:t>
            </a:r>
            <a:r>
              <a:rPr lang="en-US" dirty="0">
                <a:solidFill>
                  <a:prstClr val="black"/>
                </a:solidFill>
                <a:latin typeface="Arial" panose="020B0604020202020204" pitchFamily="34" charset="0"/>
                <a:cs typeface="Arial" panose="020B0604020202020204" pitchFamily="34" charset="0"/>
                <a:hlinkClick r:id="rId4"/>
              </a:rPr>
              <a:t>https://informme.org.au/stroke-data/Acute-audits</a:t>
            </a:r>
            <a:r>
              <a:rPr lang="en-US" dirty="0">
                <a:solidFill>
                  <a:prstClr val="black"/>
                </a:solidFill>
                <a:latin typeface="Arial" panose="020B0604020202020204" pitchFamily="34" charset="0"/>
                <a:cs typeface="Arial" panose="020B0604020202020204" pitchFamily="34" charset="0"/>
              </a:rPr>
              <a:t> </a:t>
            </a:r>
            <a:br>
              <a:rPr lang="en-US" sz="2400" dirty="0">
                <a:solidFill>
                  <a:prstClr val="black"/>
                </a:solidFill>
                <a:latin typeface="Arial" panose="020B0604020202020204" pitchFamily="34" charset="0"/>
                <a:cs typeface="Arial" panose="020B0604020202020204" pitchFamily="34" charset="0"/>
              </a:rPr>
            </a:br>
            <a:br>
              <a:rPr lang="en-US" sz="2400" dirty="0">
                <a:solidFill>
                  <a:prstClr val="black"/>
                </a:solidFill>
                <a:latin typeface="Arial" panose="020B0604020202020204" pitchFamily="34" charset="0"/>
                <a:cs typeface="Arial" panose="020B0604020202020204" pitchFamily="34" charset="0"/>
              </a:rPr>
            </a:br>
            <a:br>
              <a:rPr lang="en-US" sz="2400" dirty="0">
                <a:solidFill>
                  <a:prstClr val="black"/>
                </a:solidFill>
                <a:latin typeface="Arial" panose="020B0604020202020204" pitchFamily="34" charset="0"/>
                <a:cs typeface="Arial" panose="020B0604020202020204" pitchFamily="34" charset="0"/>
              </a:rPr>
            </a:br>
            <a:br>
              <a:rPr lang="en-US" sz="2400" dirty="0">
                <a:solidFill>
                  <a:prstClr val="black"/>
                </a:solidFill>
                <a:latin typeface="Arial" panose="020B0604020202020204" pitchFamily="34" charset="0"/>
                <a:cs typeface="Arial" panose="020B0604020202020204" pitchFamily="34" charset="0"/>
              </a:rPr>
            </a:br>
            <a:r>
              <a:rPr lang="en-US" sz="2400" dirty="0">
                <a:solidFill>
                  <a:prstClr val="black"/>
                </a:solidFill>
                <a:latin typeface="Arial" panose="020B0604020202020204" pitchFamily="34" charset="0"/>
                <a:cs typeface="Arial" panose="020B0604020202020204" pitchFamily="34" charset="0"/>
              </a:rPr>
              <a:t> </a:t>
            </a:r>
          </a:p>
          <a:p>
            <a:br>
              <a:rPr lang="en-US" sz="2400" i="1" dirty="0">
                <a:solidFill>
                  <a:prstClr val="black"/>
                </a:solidFill>
                <a:latin typeface="Arial" panose="020B0604020202020204" pitchFamily="34" charset="0"/>
                <a:cs typeface="Arial" panose="020B0604020202020204" pitchFamily="34" charset="0"/>
              </a:rPr>
            </a:br>
            <a:endParaRPr lang="en-US" sz="2400" i="1" dirty="0">
              <a:solidFill>
                <a:prstClr val="black"/>
              </a:solidFill>
              <a:latin typeface="Arial" panose="020B0604020202020204" pitchFamily="34" charset="0"/>
              <a:cs typeface="Arial" panose="020B0604020202020204" pitchFamily="34" charset="0"/>
            </a:endParaRPr>
          </a:p>
          <a:p>
            <a:br>
              <a:rPr lang="en-US" sz="2400" b="1" dirty="0">
                <a:solidFill>
                  <a:prstClr val="black"/>
                </a:solidFill>
                <a:latin typeface="Arial" panose="020B0604020202020204" pitchFamily="34" charset="0"/>
                <a:cs typeface="Arial" panose="020B0604020202020204" pitchFamily="34" charset="0"/>
              </a:rPr>
            </a:br>
            <a:endParaRPr lang="en-US" sz="2400" dirty="0">
              <a:solidFill>
                <a:prstClr val="black"/>
              </a:solidFill>
              <a:latin typeface="Arial" panose="020B0604020202020204" pitchFamily="34" charset="0"/>
              <a:cs typeface="Arial" panose="020B0604020202020204" pitchFamily="34" charset="0"/>
            </a:endParaRPr>
          </a:p>
        </p:txBody>
      </p:sp>
      <p:sp>
        <p:nvSpPr>
          <p:cNvPr id="6" name="Rectangle 5"/>
          <p:cNvSpPr/>
          <p:nvPr/>
        </p:nvSpPr>
        <p:spPr>
          <a:xfrm>
            <a:off x="3463002" y="1003211"/>
            <a:ext cx="5426533" cy="954107"/>
          </a:xfrm>
          <a:prstGeom prst="rect">
            <a:avLst/>
          </a:prstGeom>
        </p:spPr>
        <p:txBody>
          <a:bodyPr wrap="square">
            <a:spAutoFit/>
          </a:bodyPr>
          <a:lstStyle/>
          <a:p>
            <a:pPr algn="ctr"/>
            <a:r>
              <a:rPr lang="en-US" sz="2800" b="1" dirty="0">
                <a:solidFill>
                  <a:prstClr val="black"/>
                </a:solidFill>
                <a:latin typeface="Arial" panose="020B0604020202020204" pitchFamily="34" charset="0"/>
                <a:cs typeface="Arial" panose="020B0604020202020204" pitchFamily="34" charset="0"/>
              </a:rPr>
              <a:t>Setting up the slide-deck with your hospital’s data</a:t>
            </a:r>
            <a:endParaRPr lang="en-AU" sz="2800" dirty="0">
              <a:solidFill>
                <a:prstClr val="black"/>
              </a:solidFill>
              <a:latin typeface="Arial" panose="020B0604020202020204" pitchFamily="34" charset="0"/>
              <a:cs typeface="Arial" panose="020B0604020202020204" pitchFamily="34" charset="0"/>
            </a:endParaRPr>
          </a:p>
        </p:txBody>
      </p:sp>
      <p:sp>
        <p:nvSpPr>
          <p:cNvPr id="7" name="Title 1">
            <a:extLst>
              <a:ext uri="{FF2B5EF4-FFF2-40B4-BE49-F238E27FC236}">
                <a16:creationId xmlns:a16="http://schemas.microsoft.com/office/drawing/2014/main" id="{F467EA2E-6C3D-42CE-8390-0A64C44C11DC}"/>
              </a:ext>
            </a:extLst>
          </p:cNvPr>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Tree>
    <p:extLst>
      <p:ext uri="{BB962C8B-B14F-4D97-AF65-F5344CB8AC3E}">
        <p14:creationId xmlns:p14="http://schemas.microsoft.com/office/powerpoint/2010/main" val="2803797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
        <p:nvSpPr>
          <p:cNvPr id="3" name="Content Placeholder 2"/>
          <p:cNvSpPr>
            <a:spLocks noGrp="1"/>
          </p:cNvSpPr>
          <p:nvPr>
            <p:ph idx="1"/>
          </p:nvPr>
        </p:nvSpPr>
        <p:spPr>
          <a:xfrm>
            <a:off x="2144785" y="2273417"/>
            <a:ext cx="8101668" cy="2768366"/>
          </a:xfrm>
        </p:spPr>
        <p:txBody>
          <a:bodyPr>
            <a:noAutofit/>
          </a:bodyPr>
          <a:lstStyle/>
          <a:p>
            <a:pPr marL="0" indent="0" algn="ctr">
              <a:buNone/>
            </a:pPr>
            <a:r>
              <a:rPr lang="en-US" sz="4050" b="1" dirty="0">
                <a:solidFill>
                  <a:srgbClr val="008264"/>
                </a:solidFill>
                <a:latin typeface="Arial" panose="020B0604020202020204" pitchFamily="34" charset="0"/>
                <a:cs typeface="Arial" panose="020B0604020202020204" pitchFamily="34" charset="0"/>
              </a:rPr>
              <a:t>(Name) Hospital Results</a:t>
            </a:r>
          </a:p>
          <a:p>
            <a:pPr marL="0" indent="0" algn="ctr">
              <a:buNone/>
            </a:pPr>
            <a:endParaRPr lang="en-US" sz="4050" b="1" dirty="0">
              <a:solidFill>
                <a:srgbClr val="008264"/>
              </a:solidFill>
              <a:latin typeface="Arial" panose="020B0604020202020204" pitchFamily="34" charset="0"/>
              <a:cs typeface="Arial" panose="020B0604020202020204" pitchFamily="34" charset="0"/>
            </a:endParaRPr>
          </a:p>
          <a:p>
            <a:pPr marL="0" indent="0" algn="ctr">
              <a:buNone/>
            </a:pPr>
            <a:r>
              <a:rPr lang="en-US" sz="3600" b="1" dirty="0">
                <a:solidFill>
                  <a:srgbClr val="151F6D"/>
                </a:solidFill>
                <a:latin typeface="Arial" panose="020B0604020202020204" pitchFamily="34" charset="0"/>
                <a:cs typeface="Arial" panose="020B0604020202020204" pitchFamily="34" charset="0"/>
              </a:rPr>
              <a:t>National Stroke Audit – </a:t>
            </a:r>
          </a:p>
          <a:p>
            <a:pPr marL="0" indent="0" algn="ctr">
              <a:buNone/>
            </a:pPr>
            <a:r>
              <a:rPr lang="en-US" sz="3600" b="1" dirty="0">
                <a:solidFill>
                  <a:srgbClr val="151F6D"/>
                </a:solidFill>
                <a:latin typeface="Arial" panose="020B0604020202020204" pitchFamily="34" charset="0"/>
                <a:cs typeface="Arial" panose="020B0604020202020204" pitchFamily="34" charset="0"/>
              </a:rPr>
              <a:t>Acute Services 2023</a:t>
            </a:r>
            <a:br>
              <a:rPr lang="en-US" sz="3300" b="1" dirty="0">
                <a:latin typeface="Arial" panose="020B0604020202020204" pitchFamily="34" charset="0"/>
                <a:cs typeface="Arial" panose="020B0604020202020204" pitchFamily="34" charset="0"/>
              </a:rPr>
            </a:br>
            <a:endParaRPr lang="en-GB" sz="3150" dirty="0">
              <a:solidFill>
                <a:srgbClr val="008264"/>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4702" y="160565"/>
            <a:ext cx="1454699" cy="1028700"/>
          </a:xfrm>
          <a:prstGeom prst="rect">
            <a:avLst/>
          </a:prstGeom>
        </p:spPr>
      </p:pic>
    </p:spTree>
    <p:extLst>
      <p:ext uri="{BB962C8B-B14F-4D97-AF65-F5344CB8AC3E}">
        <p14:creationId xmlns:p14="http://schemas.microsoft.com/office/powerpoint/2010/main" val="2043463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9073" y="338896"/>
            <a:ext cx="6616788" cy="965657"/>
          </a:xfrm>
        </p:spPr>
        <p:txBody>
          <a:bodyPr>
            <a:noAutofit/>
          </a:bodyPr>
          <a:lstStyle/>
          <a:p>
            <a:r>
              <a:rPr lang="en-US" sz="2400" dirty="0">
                <a:latin typeface="Arial" panose="020B0604020202020204" pitchFamily="34" charset="0"/>
                <a:cs typeface="Arial" panose="020B0604020202020204" pitchFamily="34" charset="0"/>
              </a:rPr>
              <a:t>The </a:t>
            </a:r>
            <a:r>
              <a:rPr lang="en-US" sz="2400" b="1" dirty="0">
                <a:latin typeface="Arial" panose="020B0604020202020204" pitchFamily="34" charset="0"/>
                <a:cs typeface="Arial" panose="020B0604020202020204" pitchFamily="34" charset="0"/>
              </a:rPr>
              <a:t>National Stroke Audit - Acute Services</a:t>
            </a:r>
            <a:r>
              <a:rPr lang="en-US" sz="2400" dirty="0">
                <a:latin typeface="Arial" panose="020B0604020202020204" pitchFamily="34" charset="0"/>
                <a:cs typeface="Arial" panose="020B0604020202020204" pitchFamily="34" charset="0"/>
              </a:rPr>
              <a:t> is comprised of two elements:</a:t>
            </a:r>
            <a:endParaRPr lang="en-AU" sz="1600" dirty="0">
              <a:latin typeface="Arial" panose="020B0604020202020204" pitchFamily="34" charset="0"/>
              <a:cs typeface="Arial" panose="020B0604020202020204" pitchFamily="34" charset="0"/>
            </a:endParaRPr>
          </a:p>
        </p:txBody>
      </p:sp>
      <p:sp>
        <p:nvSpPr>
          <p:cNvPr id="5" name="Snip Diagonal Corner Rectangle 4"/>
          <p:cNvSpPr/>
          <p:nvPr/>
        </p:nvSpPr>
        <p:spPr>
          <a:xfrm>
            <a:off x="1692807" y="1386877"/>
            <a:ext cx="4267200" cy="4815265"/>
          </a:xfrm>
          <a:prstGeom prst="snip2DiagRect">
            <a:avLst/>
          </a:prstGeom>
          <a:solidFill>
            <a:srgbClr val="008264"/>
          </a:solidFill>
          <a:ln>
            <a:solidFill>
              <a:srgbClr val="E9EDF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dirty="0">
              <a:solidFill>
                <a:prstClr val="black"/>
              </a:solidFill>
              <a:latin typeface="Arial" panose="020B0604020202020204" pitchFamily="34" charset="0"/>
              <a:cs typeface="Arial" panose="020B0604020202020204" pitchFamily="34" charset="0"/>
            </a:endParaRPr>
          </a:p>
        </p:txBody>
      </p:sp>
      <p:sp>
        <p:nvSpPr>
          <p:cNvPr id="8" name="Snip Diagonal Corner Rectangle 7"/>
          <p:cNvSpPr/>
          <p:nvPr/>
        </p:nvSpPr>
        <p:spPr>
          <a:xfrm>
            <a:off x="6389387" y="1386877"/>
            <a:ext cx="4109805" cy="4815265"/>
          </a:xfrm>
          <a:prstGeom prst="snip2DiagRect">
            <a:avLst/>
          </a:prstGeom>
          <a:solidFill>
            <a:srgbClr val="151F6D"/>
          </a:solidFill>
          <a:ln>
            <a:solidFill>
              <a:srgbClr val="D0D8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dirty="0">
              <a:solidFill>
                <a:prstClr val="white"/>
              </a:solidFill>
              <a:latin typeface="Arial" panose="020B0604020202020204" pitchFamily="34" charset="0"/>
              <a:cs typeface="Arial" panose="020B0604020202020204" pitchFamily="34" charset="0"/>
            </a:endParaRPr>
          </a:p>
        </p:txBody>
      </p:sp>
      <p:sp>
        <p:nvSpPr>
          <p:cNvPr id="11" name="TextBox 10"/>
          <p:cNvSpPr txBox="1"/>
          <p:nvPr/>
        </p:nvSpPr>
        <p:spPr>
          <a:xfrm>
            <a:off x="1940758" y="3316314"/>
            <a:ext cx="3823808" cy="2862322"/>
          </a:xfrm>
          <a:prstGeom prst="rect">
            <a:avLst/>
          </a:prstGeom>
          <a:noFill/>
        </p:spPr>
        <p:txBody>
          <a:bodyPr wrap="square" rtlCol="0">
            <a:spAutoFit/>
          </a:bodyPr>
          <a:lstStyle/>
          <a:p>
            <a:pPr marL="214313" indent="-214313">
              <a:buFont typeface="Arial" panose="020B0604020202020204" pitchFamily="34" charset="0"/>
              <a:buChar char="•"/>
            </a:pPr>
            <a:r>
              <a:rPr lang="en-US" dirty="0">
                <a:solidFill>
                  <a:prstClr val="white"/>
                </a:solidFill>
                <a:latin typeface="Arial" panose="020B0604020202020204" pitchFamily="34" charset="0"/>
                <a:cs typeface="Arial" panose="020B0604020202020204" pitchFamily="34" charset="0"/>
              </a:rPr>
              <a:t>Examines the r</a:t>
            </a:r>
            <a:r>
              <a:rPr lang="en-US" b="1" dirty="0">
                <a:solidFill>
                  <a:prstClr val="white"/>
                </a:solidFill>
                <a:latin typeface="Arial" panose="020B0604020202020204" pitchFamily="34" charset="0"/>
                <a:cs typeface="Arial" panose="020B0604020202020204" pitchFamily="34" charset="0"/>
              </a:rPr>
              <a:t>esources, processes and infrastructure</a:t>
            </a:r>
            <a:r>
              <a:rPr lang="en-US" dirty="0">
                <a:solidFill>
                  <a:prstClr val="white"/>
                </a:solidFill>
                <a:latin typeface="Arial" panose="020B0604020202020204" pitchFamily="34" charset="0"/>
                <a:cs typeface="Arial" panose="020B0604020202020204" pitchFamily="34" charset="0"/>
              </a:rPr>
              <a:t> that support best-practice stroke care.</a:t>
            </a:r>
            <a:br>
              <a:rPr lang="en-US" dirty="0">
                <a:solidFill>
                  <a:prstClr val="white"/>
                </a:solidFill>
                <a:latin typeface="Arial" panose="020B0604020202020204" pitchFamily="34" charset="0"/>
                <a:cs typeface="Arial" panose="020B0604020202020204" pitchFamily="34" charset="0"/>
              </a:rPr>
            </a:br>
            <a:endParaRPr lang="en-US" dirty="0">
              <a:solidFill>
                <a:prstClr val="white"/>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US" dirty="0">
                <a:solidFill>
                  <a:prstClr val="white"/>
                </a:solidFill>
                <a:latin typeface="Arial" panose="020B0604020202020204" pitchFamily="34" charset="0"/>
                <a:cs typeface="Arial" panose="020B0604020202020204" pitchFamily="34" charset="0"/>
              </a:rPr>
              <a:t>Enables reporting against each element outlined in the </a:t>
            </a:r>
            <a:r>
              <a:rPr lang="en-US" b="1" i="1" dirty="0">
                <a:solidFill>
                  <a:prstClr val="white"/>
                </a:solidFill>
                <a:latin typeface="Arial" panose="020B0604020202020204" pitchFamily="34" charset="0"/>
                <a:cs typeface="Arial" panose="020B0604020202020204" pitchFamily="34" charset="0"/>
              </a:rPr>
              <a:t>National Acute Stroke Services Framework 2019</a:t>
            </a:r>
            <a:br>
              <a:rPr lang="en-US" dirty="0">
                <a:solidFill>
                  <a:prstClr val="white"/>
                </a:solidFill>
                <a:latin typeface="Arial" panose="020B0604020202020204" pitchFamily="34" charset="0"/>
                <a:cs typeface="Arial" panose="020B0604020202020204" pitchFamily="34" charset="0"/>
              </a:rPr>
            </a:br>
            <a:endParaRPr lang="en-US" b="1" i="1" dirty="0">
              <a:solidFill>
                <a:prstClr val="white"/>
              </a:solidFill>
              <a:latin typeface="Arial" panose="020B0604020202020204" pitchFamily="34" charset="0"/>
              <a:cs typeface="Arial" panose="020B0604020202020204" pitchFamily="34" charset="0"/>
            </a:endParaRPr>
          </a:p>
        </p:txBody>
      </p:sp>
      <p:sp>
        <p:nvSpPr>
          <p:cNvPr id="12" name="TextBox 11"/>
          <p:cNvSpPr txBox="1"/>
          <p:nvPr/>
        </p:nvSpPr>
        <p:spPr>
          <a:xfrm>
            <a:off x="1940759" y="2008117"/>
            <a:ext cx="3447875" cy="1015663"/>
          </a:xfrm>
          <a:prstGeom prst="rect">
            <a:avLst/>
          </a:prstGeom>
          <a:noFill/>
        </p:spPr>
        <p:txBody>
          <a:bodyPr wrap="square" rtlCol="0">
            <a:spAutoFit/>
          </a:bodyPr>
          <a:lstStyle/>
          <a:p>
            <a:r>
              <a:rPr lang="en-US" sz="2000" dirty="0">
                <a:solidFill>
                  <a:prstClr val="white"/>
                </a:solidFill>
                <a:latin typeface="Arial" panose="020B0604020202020204" pitchFamily="34" charset="0"/>
                <a:cs typeface="Arial" panose="020B0604020202020204" pitchFamily="34" charset="0"/>
              </a:rPr>
              <a:t>The </a:t>
            </a:r>
            <a:r>
              <a:rPr lang="en-US" sz="2000" b="1">
                <a:solidFill>
                  <a:prstClr val="white"/>
                </a:solidFill>
                <a:latin typeface="Arial" panose="020B0604020202020204" pitchFamily="34" charset="0"/>
                <a:cs typeface="Arial" panose="020B0604020202020204" pitchFamily="34" charset="0"/>
              </a:rPr>
              <a:t>Organisational</a:t>
            </a:r>
            <a:r>
              <a:rPr lang="en-US" sz="2000" b="1" dirty="0">
                <a:solidFill>
                  <a:prstClr val="white"/>
                </a:solidFill>
                <a:latin typeface="Arial" panose="020B0604020202020204" pitchFamily="34" charset="0"/>
                <a:cs typeface="Arial" panose="020B0604020202020204" pitchFamily="34" charset="0"/>
              </a:rPr>
              <a:t> Survey </a:t>
            </a:r>
            <a:r>
              <a:rPr lang="en-US" sz="2000" dirty="0">
                <a:solidFill>
                  <a:prstClr val="white"/>
                </a:solidFill>
                <a:latin typeface="Arial" panose="020B0604020202020204" pitchFamily="34" charset="0"/>
                <a:cs typeface="Arial" panose="020B0604020202020204" pitchFamily="34" charset="0"/>
              </a:rPr>
              <a:t>of acute stroke services across Australia.</a:t>
            </a:r>
            <a:endParaRPr lang="en-AU" sz="2000" dirty="0">
              <a:solidFill>
                <a:prstClr val="white"/>
              </a:solidFill>
              <a:latin typeface="Arial" panose="020B0604020202020204" pitchFamily="34" charset="0"/>
              <a:cs typeface="Arial" panose="020B0604020202020204" pitchFamily="34" charset="0"/>
            </a:endParaRPr>
          </a:p>
        </p:txBody>
      </p:sp>
      <p:sp>
        <p:nvSpPr>
          <p:cNvPr id="13" name="TextBox 12"/>
          <p:cNvSpPr txBox="1"/>
          <p:nvPr/>
        </p:nvSpPr>
        <p:spPr>
          <a:xfrm>
            <a:off x="6546524" y="2008116"/>
            <a:ext cx="3795533" cy="1569660"/>
          </a:xfrm>
          <a:prstGeom prst="rect">
            <a:avLst/>
          </a:prstGeom>
          <a:noFill/>
        </p:spPr>
        <p:txBody>
          <a:bodyPr wrap="square" rtlCol="0">
            <a:spAutoFit/>
          </a:bodyPr>
          <a:lstStyle/>
          <a:p>
            <a:r>
              <a:rPr lang="en-US" sz="2000" dirty="0">
                <a:solidFill>
                  <a:prstClr val="white"/>
                </a:solidFill>
                <a:latin typeface="Arial" panose="020B0604020202020204" pitchFamily="34" charset="0"/>
                <a:cs typeface="Arial" panose="020B0604020202020204" pitchFamily="34" charset="0"/>
              </a:rPr>
              <a:t>A retrospective </a:t>
            </a:r>
            <a:r>
              <a:rPr lang="en-US" sz="2000" b="1" dirty="0">
                <a:solidFill>
                  <a:prstClr val="white"/>
                </a:solidFill>
                <a:latin typeface="Arial" panose="020B0604020202020204" pitchFamily="34" charset="0"/>
                <a:cs typeface="Arial" panose="020B0604020202020204" pitchFamily="34" charset="0"/>
              </a:rPr>
              <a:t>Clinical Audit </a:t>
            </a:r>
            <a:r>
              <a:rPr lang="en-US" sz="2000" dirty="0">
                <a:solidFill>
                  <a:prstClr val="white"/>
                </a:solidFill>
                <a:latin typeface="Arial" panose="020B0604020202020204" pitchFamily="34" charset="0"/>
                <a:cs typeface="Arial" panose="020B0604020202020204" pitchFamily="34" charset="0"/>
              </a:rPr>
              <a:t>of</a:t>
            </a:r>
            <a:r>
              <a:rPr lang="en-US" sz="2000" b="1" dirty="0">
                <a:solidFill>
                  <a:prstClr val="white"/>
                </a:solidFill>
                <a:latin typeface="Arial" panose="020B0604020202020204" pitchFamily="34" charset="0"/>
                <a:cs typeface="Arial" panose="020B0604020202020204" pitchFamily="34" charset="0"/>
              </a:rPr>
              <a:t> </a:t>
            </a:r>
            <a:r>
              <a:rPr lang="en-US" sz="2000" dirty="0">
                <a:solidFill>
                  <a:prstClr val="white"/>
                </a:solidFill>
                <a:latin typeface="Arial" panose="020B0604020202020204" pitchFamily="34" charset="0"/>
                <a:cs typeface="Arial" panose="020B0604020202020204" pitchFamily="34" charset="0"/>
              </a:rPr>
              <a:t>inpatient</a:t>
            </a:r>
            <a:r>
              <a:rPr lang="en-US" sz="2000" b="1" dirty="0">
                <a:solidFill>
                  <a:prstClr val="white"/>
                </a:solidFill>
                <a:latin typeface="Arial" panose="020B0604020202020204" pitchFamily="34" charset="0"/>
                <a:cs typeface="Arial" panose="020B0604020202020204" pitchFamily="34" charset="0"/>
              </a:rPr>
              <a:t> acute </a:t>
            </a:r>
            <a:r>
              <a:rPr lang="en-US" sz="2000" dirty="0">
                <a:solidFill>
                  <a:prstClr val="white"/>
                </a:solidFill>
                <a:latin typeface="Arial" panose="020B0604020202020204" pitchFamily="34" charset="0"/>
                <a:cs typeface="Arial" panose="020B0604020202020204" pitchFamily="34" charset="0"/>
              </a:rPr>
              <a:t>stroke case notes.</a:t>
            </a:r>
            <a:br>
              <a:rPr lang="en-US" dirty="0">
                <a:solidFill>
                  <a:prstClr val="white"/>
                </a:solidFill>
                <a:latin typeface="Arial" panose="020B0604020202020204" pitchFamily="34" charset="0"/>
                <a:cs typeface="Arial" panose="020B0604020202020204" pitchFamily="34" charset="0"/>
              </a:rPr>
            </a:br>
            <a:endParaRPr lang="en-US" dirty="0">
              <a:solidFill>
                <a:prstClr val="white"/>
              </a:solidFill>
              <a:latin typeface="Arial" panose="020B0604020202020204" pitchFamily="34" charset="0"/>
              <a:cs typeface="Arial" panose="020B0604020202020204" pitchFamily="34" charset="0"/>
            </a:endParaRPr>
          </a:p>
          <a:p>
            <a:endParaRPr lang="en-AU" dirty="0">
              <a:solidFill>
                <a:prstClr val="white"/>
              </a:solidFill>
              <a:latin typeface="Arial" panose="020B0604020202020204" pitchFamily="34" charset="0"/>
              <a:cs typeface="Arial" panose="020B0604020202020204" pitchFamily="34" charset="0"/>
            </a:endParaRPr>
          </a:p>
        </p:txBody>
      </p:sp>
      <p:sp>
        <p:nvSpPr>
          <p:cNvPr id="15" name="TextBox 14"/>
          <p:cNvSpPr txBox="1"/>
          <p:nvPr/>
        </p:nvSpPr>
        <p:spPr>
          <a:xfrm>
            <a:off x="6460621" y="3316315"/>
            <a:ext cx="3946534" cy="2308324"/>
          </a:xfrm>
          <a:prstGeom prst="rect">
            <a:avLst/>
          </a:prstGeom>
          <a:noFill/>
        </p:spPr>
        <p:txBody>
          <a:bodyPr wrap="square" rtlCol="0">
            <a:spAutoFit/>
          </a:bodyPr>
          <a:lstStyle/>
          <a:p>
            <a:pPr marL="214313" indent="-214313">
              <a:buFont typeface="Arial" panose="020B0604020202020204" pitchFamily="34" charset="0"/>
              <a:buChar char="•"/>
            </a:pPr>
            <a:r>
              <a:rPr lang="en-AU" dirty="0">
                <a:solidFill>
                  <a:prstClr val="white"/>
                </a:solidFill>
                <a:latin typeface="Arial" panose="020B0604020202020204" pitchFamily="34" charset="0"/>
                <a:cs typeface="Arial" panose="020B0604020202020204" pitchFamily="34" charset="0"/>
              </a:rPr>
              <a:t>Examines </a:t>
            </a:r>
            <a:r>
              <a:rPr lang="en-AU" b="1" dirty="0">
                <a:solidFill>
                  <a:prstClr val="white"/>
                </a:solidFill>
                <a:latin typeface="Arial" panose="020B0604020202020204" pitchFamily="34" charset="0"/>
                <a:cs typeface="Arial" panose="020B0604020202020204" pitchFamily="34" charset="0"/>
              </a:rPr>
              <a:t>processes of care</a:t>
            </a:r>
            <a:r>
              <a:rPr lang="en-AU" dirty="0">
                <a:solidFill>
                  <a:prstClr val="white"/>
                </a:solidFill>
                <a:latin typeface="Arial" panose="020B0604020202020204" pitchFamily="34" charset="0"/>
                <a:cs typeface="Arial" panose="020B0604020202020204" pitchFamily="34" charset="0"/>
              </a:rPr>
              <a:t> as</a:t>
            </a:r>
            <a:r>
              <a:rPr lang="en-AU" b="1" dirty="0">
                <a:solidFill>
                  <a:prstClr val="white"/>
                </a:solidFill>
                <a:latin typeface="Arial" panose="020B0604020202020204" pitchFamily="34" charset="0"/>
                <a:cs typeface="Arial" panose="020B0604020202020204" pitchFamily="34" charset="0"/>
              </a:rPr>
              <a:t> </a:t>
            </a:r>
            <a:r>
              <a:rPr lang="en-AU" dirty="0">
                <a:solidFill>
                  <a:prstClr val="white"/>
                </a:solidFill>
                <a:latin typeface="Arial" panose="020B0604020202020204" pitchFamily="34" charset="0"/>
                <a:cs typeface="Arial" panose="020B0604020202020204" pitchFamily="34" charset="0"/>
              </a:rPr>
              <a:t>outlined in the </a:t>
            </a:r>
            <a:r>
              <a:rPr lang="en-AU" b="1" i="1" dirty="0">
                <a:solidFill>
                  <a:prstClr val="white"/>
                </a:solidFill>
                <a:latin typeface="Arial" panose="020B0604020202020204" pitchFamily="34" charset="0"/>
                <a:cs typeface="Arial" panose="020B0604020202020204" pitchFamily="34" charset="0"/>
              </a:rPr>
              <a:t>Clinical Guidelines for Stroke Management</a:t>
            </a:r>
            <a:endParaRPr lang="en-AU" dirty="0">
              <a:solidFill>
                <a:prstClr val="white"/>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dirty="0">
              <a:solidFill>
                <a:prstClr val="white"/>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US" dirty="0">
                <a:solidFill>
                  <a:prstClr val="white"/>
                </a:solidFill>
                <a:latin typeface="Arial" panose="020B0604020202020204" pitchFamily="34" charset="0"/>
                <a:cs typeface="Arial" panose="020B0604020202020204" pitchFamily="34" charset="0"/>
              </a:rPr>
              <a:t>Hospitals reviewed case notes for  60 consecutive episodes admitted and discharged between </a:t>
            </a:r>
            <a:r>
              <a:rPr lang="en-US" b="1" dirty="0">
                <a:solidFill>
                  <a:prstClr val="white"/>
                </a:solidFill>
                <a:latin typeface="Arial" panose="020B0604020202020204" pitchFamily="34" charset="0"/>
                <a:cs typeface="Arial" panose="020B0604020202020204" pitchFamily="34" charset="0"/>
              </a:rPr>
              <a:t>1 June </a:t>
            </a:r>
            <a:r>
              <a:rPr lang="en-US" dirty="0">
                <a:solidFill>
                  <a:prstClr val="white"/>
                </a:solidFill>
                <a:latin typeface="Arial" panose="020B0604020202020204" pitchFamily="34" charset="0"/>
                <a:cs typeface="Arial" panose="020B0604020202020204" pitchFamily="34" charset="0"/>
              </a:rPr>
              <a:t>and </a:t>
            </a:r>
            <a:r>
              <a:rPr lang="en-US" b="1" dirty="0">
                <a:solidFill>
                  <a:prstClr val="white"/>
                </a:solidFill>
                <a:latin typeface="Arial" panose="020B0604020202020204" pitchFamily="34" charset="0"/>
                <a:cs typeface="Arial" panose="020B0604020202020204" pitchFamily="34" charset="0"/>
              </a:rPr>
              <a:t>30 November 2023</a:t>
            </a:r>
            <a:endParaRPr lang="en-US" dirty="0">
              <a:solidFill>
                <a:prstClr val="white"/>
              </a:solidFill>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44495" y="307373"/>
            <a:ext cx="1454699" cy="1028700"/>
          </a:xfrm>
          <a:prstGeom prst="rect">
            <a:avLst/>
          </a:prstGeom>
        </p:spPr>
      </p:pic>
    </p:spTree>
    <p:extLst>
      <p:ext uri="{BB962C8B-B14F-4D97-AF65-F5344CB8AC3E}">
        <p14:creationId xmlns:p14="http://schemas.microsoft.com/office/powerpoint/2010/main" val="1250365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
        <p:nvSpPr>
          <p:cNvPr id="3" name="Content Placeholder 2"/>
          <p:cNvSpPr>
            <a:spLocks noGrp="1"/>
          </p:cNvSpPr>
          <p:nvPr>
            <p:ph idx="1"/>
          </p:nvPr>
        </p:nvSpPr>
        <p:spPr>
          <a:xfrm>
            <a:off x="2144785" y="1662329"/>
            <a:ext cx="8101668" cy="3379455"/>
          </a:xfrm>
        </p:spPr>
        <p:txBody>
          <a:bodyPr>
            <a:noAutofit/>
          </a:bodyPr>
          <a:lstStyle/>
          <a:p>
            <a:pPr marL="0" indent="0" algn="ctr">
              <a:spcBef>
                <a:spcPts val="0"/>
              </a:spcBef>
              <a:buNone/>
            </a:pPr>
            <a:r>
              <a:rPr lang="en-US" sz="4050" b="1" dirty="0">
                <a:solidFill>
                  <a:srgbClr val="008264"/>
                </a:solidFill>
                <a:latin typeface="Arial" panose="020B0604020202020204" pitchFamily="34" charset="0"/>
                <a:cs typeface="Arial" panose="020B0604020202020204" pitchFamily="34" charset="0"/>
              </a:rPr>
              <a:t>Organisational Survey</a:t>
            </a:r>
            <a:br>
              <a:rPr lang="en-US" sz="3300" b="1" dirty="0">
                <a:latin typeface="Arial" panose="020B0604020202020204" pitchFamily="34" charset="0"/>
                <a:cs typeface="Arial" panose="020B0604020202020204" pitchFamily="34" charset="0"/>
              </a:rPr>
            </a:br>
            <a:br>
              <a:rPr lang="en-US" sz="3300" b="1" dirty="0">
                <a:latin typeface="Arial" panose="020B0604020202020204" pitchFamily="34" charset="0"/>
                <a:cs typeface="Arial" panose="020B0604020202020204" pitchFamily="34" charset="0"/>
              </a:rPr>
            </a:br>
            <a:r>
              <a:rPr lang="en-AU" dirty="0">
                <a:latin typeface="Arial" panose="020B0604020202020204" pitchFamily="34" charset="0"/>
                <a:cs typeface="Arial" panose="020B0604020202020204" pitchFamily="34" charset="0"/>
              </a:rPr>
              <a:t>Assessing the resources required to deliver evidence-based stroke care against the recommendations from the </a:t>
            </a:r>
            <a:endParaRPr lang="en-AU">
              <a:latin typeface="Arial" panose="020B0604020202020204" pitchFamily="34" charset="0"/>
              <a:cs typeface="Arial" panose="020B0604020202020204" pitchFamily="34" charset="0"/>
            </a:endParaRPr>
          </a:p>
          <a:p>
            <a:pPr marL="0" indent="0" algn="ctr">
              <a:spcBef>
                <a:spcPts val="0"/>
              </a:spcBef>
              <a:buNone/>
            </a:pPr>
            <a:r>
              <a:rPr lang="en-AU" b="1" i="1" dirty="0">
                <a:solidFill>
                  <a:srgbClr val="151F6D"/>
                </a:solidFill>
                <a:latin typeface="Arial" panose="020B0604020202020204" pitchFamily="34" charset="0"/>
                <a:cs typeface="Arial" panose="020B0604020202020204" pitchFamily="34" charset="0"/>
              </a:rPr>
              <a:t>National Acute Stroke Services Framework 2019</a:t>
            </a:r>
            <a:endParaRPr lang="en-AU">
              <a:latin typeface="Arial" panose="020B0604020202020204" pitchFamily="34" charset="0"/>
              <a:cs typeface="Arial" panose="020B0604020202020204" pitchFamily="34" charset="0"/>
            </a:endParaRPr>
          </a:p>
          <a:p>
            <a:pPr marL="0" indent="0" algn="ctr">
              <a:buNone/>
            </a:pPr>
            <a:endParaRPr lang="en-GB" sz="3150" dirty="0">
              <a:solidFill>
                <a:srgbClr val="008264"/>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4702" y="160565"/>
            <a:ext cx="1454699" cy="1028700"/>
          </a:xfrm>
          <a:prstGeom prst="rect">
            <a:avLst/>
          </a:prstGeom>
        </p:spPr>
      </p:pic>
    </p:spTree>
    <p:extLst>
      <p:ext uri="{BB962C8B-B14F-4D97-AF65-F5344CB8AC3E}">
        <p14:creationId xmlns:p14="http://schemas.microsoft.com/office/powerpoint/2010/main" val="844977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99589" y="177359"/>
            <a:ext cx="6701950" cy="790974"/>
          </a:xfrm>
        </p:spPr>
        <p:txBody>
          <a:bodyPr>
            <a:noAutofit/>
          </a:bodyPr>
          <a:lstStyle/>
          <a:p>
            <a:r>
              <a:rPr lang="en-GB" sz="2000" dirty="0">
                <a:latin typeface="Arial" panose="020B0604020202020204" pitchFamily="34" charset="0"/>
                <a:cs typeface="Arial" panose="020B0604020202020204" pitchFamily="34" charset="0"/>
              </a:rPr>
              <a:t>Adherence to the Framework</a:t>
            </a:r>
            <a:br>
              <a:rPr lang="en-GB" sz="2400" b="1" dirty="0">
                <a:latin typeface="Arial" panose="020B0604020202020204" pitchFamily="34" charset="0"/>
                <a:cs typeface="Arial" panose="020B0604020202020204" pitchFamily="34" charset="0"/>
              </a:rPr>
            </a:br>
            <a:r>
              <a:rPr lang="en-GB" sz="2800" b="1" dirty="0">
                <a:latin typeface="Arial" panose="020B0604020202020204" pitchFamily="34" charset="0"/>
                <a:cs typeface="Arial" panose="020B0604020202020204" pitchFamily="34" charset="0"/>
              </a:rPr>
              <a:t>Median number of elements met</a:t>
            </a:r>
            <a:endParaRPr lang="en-AU" sz="2400" i="1" dirty="0">
              <a:latin typeface="Arial" panose="020B0604020202020204" pitchFamily="34" charset="0"/>
              <a:cs typeface="Arial" panose="020B0604020202020204" pitchFamily="34" charset="0"/>
            </a:endParaRPr>
          </a:p>
        </p:txBody>
      </p:sp>
      <p:graphicFrame>
        <p:nvGraphicFramePr>
          <p:cNvPr id="9" name="Chart 8"/>
          <p:cNvGraphicFramePr/>
          <p:nvPr>
            <p:extLst>
              <p:ext uri="{D42A27DB-BD31-4B8C-83A1-F6EECF244321}">
                <p14:modId xmlns:p14="http://schemas.microsoft.com/office/powerpoint/2010/main" val="2179654039"/>
              </p:ext>
            </p:extLst>
          </p:nvPr>
        </p:nvGraphicFramePr>
        <p:xfrm>
          <a:off x="1699590" y="1610687"/>
          <a:ext cx="8593261" cy="5222355"/>
        </p:xfrm>
        <a:graphic>
          <a:graphicData uri="http://schemas.openxmlformats.org/drawingml/2006/chart">
            <c:chart xmlns:c="http://schemas.openxmlformats.org/drawingml/2006/chart" xmlns:r="http://schemas.openxmlformats.org/officeDocument/2006/relationships" r:id="rId3"/>
          </a:graphicData>
        </a:graphic>
      </p:graphicFrame>
      <p:cxnSp>
        <p:nvCxnSpPr>
          <p:cNvPr id="11" name="Straight Connector 10"/>
          <p:cNvCxnSpPr/>
          <p:nvPr/>
        </p:nvCxnSpPr>
        <p:spPr>
          <a:xfrm>
            <a:off x="9436426" y="1841141"/>
            <a:ext cx="34633" cy="4761445"/>
          </a:xfrm>
          <a:prstGeom prst="line">
            <a:avLst/>
          </a:prstGeom>
          <a:ln w="38100">
            <a:solidFill>
              <a:srgbClr val="FFC000"/>
            </a:solidFill>
            <a:prstDash val="dash"/>
          </a:ln>
        </p:spPr>
        <p:style>
          <a:lnRef idx="1">
            <a:schemeClr val="accent1"/>
          </a:lnRef>
          <a:fillRef idx="0">
            <a:schemeClr val="accent1"/>
          </a:fillRef>
          <a:effectRef idx="0">
            <a:schemeClr val="accent1"/>
          </a:effectRef>
          <a:fontRef idx="minor">
            <a:schemeClr val="tx1"/>
          </a:fontRef>
        </p:style>
      </p:cxnSp>
      <p:sp>
        <p:nvSpPr>
          <p:cNvPr id="15" name="TextBox 11"/>
          <p:cNvSpPr txBox="1"/>
          <p:nvPr/>
        </p:nvSpPr>
        <p:spPr>
          <a:xfrm>
            <a:off x="1775238" y="936416"/>
            <a:ext cx="8517613" cy="674270"/>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Plot your hospital</a:t>
            </a:r>
            <a:r>
              <a:rPr lang="en-AU" sz="1400" i="1" dirty="0">
                <a:solidFill>
                  <a:srgbClr val="C00000"/>
                </a:solidFill>
                <a:latin typeface="Arial" panose="020B0604020202020204" pitchFamily="34" charset="0"/>
                <a:cs typeface="Arial" panose="020B0604020202020204" pitchFamily="34" charset="0"/>
              </a:rPr>
              <a:t>’s results below by positioning the </a:t>
            </a:r>
            <a:r>
              <a:rPr lang="en-AU" sz="1400" b="1" dirty="0">
                <a:solidFill>
                  <a:srgbClr val="FFC000"/>
                </a:solidFill>
                <a:latin typeface="Arial" panose="020B0604020202020204" pitchFamily="34" charset="0"/>
                <a:cs typeface="Arial" panose="020B0604020202020204" pitchFamily="34" charset="0"/>
              </a:rPr>
              <a:t>YELLOW</a:t>
            </a:r>
            <a:r>
              <a:rPr lang="en-AU" sz="1400" b="1" dirty="0">
                <a:solidFill>
                  <a:srgbClr val="C00000"/>
                </a:solidFill>
                <a:latin typeface="Arial" panose="020B0604020202020204" pitchFamily="34" charset="0"/>
                <a:cs typeface="Arial" panose="020B0604020202020204" pitchFamily="34" charset="0"/>
              </a:rPr>
              <a:t> </a:t>
            </a:r>
            <a:r>
              <a:rPr lang="en-AU" sz="1400" i="1" dirty="0">
                <a:solidFill>
                  <a:srgbClr val="C00000"/>
                </a:solidFill>
                <a:latin typeface="Arial" panose="020B0604020202020204" pitchFamily="34" charset="0"/>
                <a:cs typeface="Arial" panose="020B0604020202020204" pitchFamily="34" charset="0"/>
              </a:rPr>
              <a:t>dotted line along the X-axis.</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Focus on your peer group/similar size hospital median number.</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60902" y="24959"/>
            <a:ext cx="1454699" cy="1028700"/>
          </a:xfrm>
          <a:prstGeom prst="rect">
            <a:avLst/>
          </a:prstGeom>
        </p:spPr>
      </p:pic>
      <p:sp>
        <p:nvSpPr>
          <p:cNvPr id="2" name="TextBox 1">
            <a:extLst>
              <a:ext uri="{FF2B5EF4-FFF2-40B4-BE49-F238E27FC236}">
                <a16:creationId xmlns:a16="http://schemas.microsoft.com/office/drawing/2014/main" id="{457FAE71-4952-4B50-8AF3-125BB3047B63}"/>
              </a:ext>
            </a:extLst>
          </p:cNvPr>
          <p:cNvSpPr txBox="1"/>
          <p:nvPr/>
        </p:nvSpPr>
        <p:spPr>
          <a:xfrm>
            <a:off x="2552214" y="1781114"/>
            <a:ext cx="1354261" cy="338554"/>
          </a:xfrm>
          <a:prstGeom prst="rect">
            <a:avLst/>
          </a:prstGeom>
          <a:noFill/>
        </p:spPr>
        <p:txBody>
          <a:bodyPr wrap="square" rtlCol="0">
            <a:spAutoFit/>
          </a:bodyPr>
          <a:lstStyle/>
          <a:p>
            <a:r>
              <a:rPr lang="en-AU" sz="1600" dirty="0">
                <a:solidFill>
                  <a:srgbClr val="595959"/>
                </a:solidFill>
                <a:latin typeface="Calibri" panose="020F0502020204030204"/>
              </a:rPr>
              <a:t>My Hospital</a:t>
            </a:r>
          </a:p>
        </p:txBody>
      </p:sp>
      <p:cxnSp>
        <p:nvCxnSpPr>
          <p:cNvPr id="8" name="Straight Connector 7">
            <a:extLst>
              <a:ext uri="{FF2B5EF4-FFF2-40B4-BE49-F238E27FC236}">
                <a16:creationId xmlns:a16="http://schemas.microsoft.com/office/drawing/2014/main" id="{4F5731F8-C734-43AD-9745-81CB78DA8ADF}"/>
              </a:ext>
            </a:extLst>
          </p:cNvPr>
          <p:cNvCxnSpPr>
            <a:cxnSpLocks/>
          </p:cNvCxnSpPr>
          <p:nvPr/>
        </p:nvCxnSpPr>
        <p:spPr>
          <a:xfrm flipH="1">
            <a:off x="1834393" y="1950391"/>
            <a:ext cx="717820" cy="0"/>
          </a:xfrm>
          <a:prstGeom prst="line">
            <a:avLst/>
          </a:prstGeom>
          <a:ln w="38100">
            <a:solidFill>
              <a:srgbClr val="FFC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5790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61782" y="185447"/>
            <a:ext cx="1454699" cy="1028700"/>
          </a:xfrm>
          <a:prstGeom prst="rect">
            <a:avLst/>
          </a:prstGeom>
        </p:spPr>
      </p:pic>
      <p:sp>
        <p:nvSpPr>
          <p:cNvPr id="6" name="Title 1"/>
          <p:cNvSpPr>
            <a:spLocks noGrp="1"/>
          </p:cNvSpPr>
          <p:nvPr>
            <p:ph type="title"/>
          </p:nvPr>
        </p:nvSpPr>
        <p:spPr>
          <a:xfrm>
            <a:off x="1818797" y="334100"/>
            <a:ext cx="4313209" cy="731394"/>
          </a:xfrm>
        </p:spPr>
        <p:txBody>
          <a:bodyPr>
            <a:noAutofit/>
          </a:bodyPr>
          <a:lstStyle/>
          <a:p>
            <a:r>
              <a:rPr lang="en-AU" sz="2000" dirty="0">
                <a:latin typeface="Arial" panose="020B0604020202020204" pitchFamily="34" charset="0"/>
                <a:cs typeface="Arial" panose="020B0604020202020204" pitchFamily="34" charset="0"/>
              </a:rPr>
              <a:t>Organisational Survey</a:t>
            </a:r>
            <a:br>
              <a:rPr lang="en-AU" sz="1800" dirty="0">
                <a:latin typeface="Arial" panose="020B0604020202020204" pitchFamily="34" charset="0"/>
                <a:cs typeface="Arial" panose="020B0604020202020204" pitchFamily="34" charset="0"/>
              </a:rPr>
            </a:br>
            <a:r>
              <a:rPr lang="en-AU" sz="2800" b="1" dirty="0">
                <a:latin typeface="Arial" panose="020B0604020202020204" pitchFamily="34" charset="0"/>
                <a:cs typeface="Arial" panose="020B0604020202020204" pitchFamily="34" charset="0"/>
              </a:rPr>
              <a:t>Framework</a:t>
            </a:r>
          </a:p>
        </p:txBody>
      </p:sp>
      <p:sp>
        <p:nvSpPr>
          <p:cNvPr id="8" name="TextBox 11">
            <a:extLst>
              <a:ext uri="{FF2B5EF4-FFF2-40B4-BE49-F238E27FC236}">
                <a16:creationId xmlns:a16="http://schemas.microsoft.com/office/drawing/2014/main" id="{AC946A3B-EC02-4D7B-95D8-7ECF2E4CB9A9}"/>
              </a:ext>
            </a:extLst>
          </p:cNvPr>
          <p:cNvSpPr txBox="1"/>
          <p:nvPr/>
        </p:nvSpPr>
        <p:spPr>
          <a:xfrm>
            <a:off x="1775238" y="936416"/>
            <a:ext cx="8517613" cy="506490"/>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Insert your hospital</a:t>
            </a:r>
            <a:r>
              <a:rPr lang="en-AU" sz="1400" i="1" dirty="0">
                <a:solidFill>
                  <a:srgbClr val="C00000"/>
                </a:solidFill>
                <a:latin typeface="Arial" panose="020B0604020202020204" pitchFamily="34" charset="0"/>
                <a:cs typeface="Arial" panose="020B0604020202020204" pitchFamily="34" charset="0"/>
              </a:rPr>
              <a:t>’s name and results in the orange column below.</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Insert your peer group results in the last column below. *Delete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graphicFrame>
        <p:nvGraphicFramePr>
          <p:cNvPr id="7" name="Content Placeholder 6">
            <a:extLst>
              <a:ext uri="{FF2B5EF4-FFF2-40B4-BE49-F238E27FC236}">
                <a16:creationId xmlns:a16="http://schemas.microsoft.com/office/drawing/2014/main" id="{E89A8549-EEEE-AD6D-352D-64E660ED5A20}"/>
              </a:ext>
            </a:extLst>
          </p:cNvPr>
          <p:cNvGraphicFramePr>
            <a:graphicFrameLocks noGrp="1"/>
          </p:cNvGraphicFramePr>
          <p:nvPr>
            <p:ph idx="1"/>
            <p:extLst>
              <p:ext uri="{D42A27DB-BD31-4B8C-83A1-F6EECF244321}">
                <p14:modId xmlns:p14="http://schemas.microsoft.com/office/powerpoint/2010/main" val="2693975675"/>
              </p:ext>
            </p:extLst>
          </p:nvPr>
        </p:nvGraphicFramePr>
        <p:xfrm>
          <a:off x="999858" y="2045222"/>
          <a:ext cx="10152405" cy="4337339"/>
        </p:xfrm>
        <a:graphic>
          <a:graphicData uri="http://schemas.openxmlformats.org/drawingml/2006/table">
            <a:tbl>
              <a:tblPr/>
              <a:tblGrid>
                <a:gridCol w="6133059">
                  <a:extLst>
                    <a:ext uri="{9D8B030D-6E8A-4147-A177-3AD203B41FA5}">
                      <a16:colId xmlns:a16="http://schemas.microsoft.com/office/drawing/2014/main" val="71967596"/>
                    </a:ext>
                  </a:extLst>
                </a:gridCol>
                <a:gridCol w="1167740">
                  <a:extLst>
                    <a:ext uri="{9D8B030D-6E8A-4147-A177-3AD203B41FA5}">
                      <a16:colId xmlns:a16="http://schemas.microsoft.com/office/drawing/2014/main" val="3986149247"/>
                    </a:ext>
                  </a:extLst>
                </a:gridCol>
                <a:gridCol w="913120">
                  <a:extLst>
                    <a:ext uri="{9D8B030D-6E8A-4147-A177-3AD203B41FA5}">
                      <a16:colId xmlns:a16="http://schemas.microsoft.com/office/drawing/2014/main" val="200239536"/>
                    </a:ext>
                  </a:extLst>
                </a:gridCol>
                <a:gridCol w="955718">
                  <a:extLst>
                    <a:ext uri="{9D8B030D-6E8A-4147-A177-3AD203B41FA5}">
                      <a16:colId xmlns:a16="http://schemas.microsoft.com/office/drawing/2014/main" val="1386339586"/>
                    </a:ext>
                  </a:extLst>
                </a:gridCol>
                <a:gridCol w="982768">
                  <a:extLst>
                    <a:ext uri="{9D8B030D-6E8A-4147-A177-3AD203B41FA5}">
                      <a16:colId xmlns:a16="http://schemas.microsoft.com/office/drawing/2014/main" val="3828270385"/>
                    </a:ext>
                  </a:extLst>
                </a:gridCol>
              </a:tblGrid>
              <a:tr h="945586">
                <a:tc>
                  <a:txBody>
                    <a:bodyPr/>
                    <a:lstStyle/>
                    <a:p>
                      <a:pPr algn="ctr" fontAlgn="ctr"/>
                      <a:r>
                        <a:rPr lang="en-AU" sz="1400" b="1" i="0" u="none" strike="noStrike" dirty="0">
                          <a:solidFill>
                            <a:srgbClr val="000000"/>
                          </a:solidFill>
                          <a:effectLst/>
                          <a:latin typeface="Calibri" panose="020F0502020204030204" pitchFamily="34" charset="0"/>
                        </a:rPr>
                        <a:t>Framework Element of Service </a:t>
                      </a:r>
                    </a:p>
                  </a:txBody>
                  <a:tcPr marL="3865" marR="3865" marT="3865" marB="27831"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AU" sz="1400" b="1" i="1" u="none" strike="noStrike" dirty="0">
                          <a:solidFill>
                            <a:srgbClr val="FF0000"/>
                          </a:solidFill>
                          <a:effectLst/>
                          <a:latin typeface="Calibri" panose="020F0502020204030204" pitchFamily="34" charset="0"/>
                        </a:rPr>
                        <a:t>“Your Hospital”</a:t>
                      </a:r>
                      <a:br>
                        <a:rPr lang="en-AU" sz="1400" b="1" i="1" u="none" strike="noStrike" dirty="0">
                          <a:solidFill>
                            <a:srgbClr val="000000"/>
                          </a:solidFill>
                          <a:effectLst/>
                          <a:latin typeface="Calibri" panose="020F0502020204030204" pitchFamily="34" charset="0"/>
                        </a:rPr>
                      </a:br>
                      <a:endParaRPr lang="en-AU" sz="14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400" b="1" i="1" u="none" strike="noStrike" dirty="0">
                          <a:solidFill>
                            <a:srgbClr val="FFFFFF"/>
                          </a:solidFill>
                          <a:effectLst/>
                          <a:latin typeface="Calibri" panose="020F0502020204030204" pitchFamily="34" charset="0"/>
                        </a:rPr>
                        <a:t>SA</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[5 sites]</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n (%)</a:t>
                      </a:r>
                      <a:endParaRPr lang="en-AU" sz="1400" b="1" i="1" u="none" strike="noStrike" dirty="0">
                        <a:solidFill>
                          <a:srgbClr val="FFFFFF"/>
                        </a:solidFill>
                        <a:effectLst/>
                        <a:latin typeface="Calibri" panose="020F0502020204030204" pitchFamily="34" charset="0"/>
                      </a:endParaRP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400" b="1" i="1" u="none" strike="noStrike" dirty="0">
                          <a:solidFill>
                            <a:srgbClr val="FFFFFF"/>
                          </a:solidFill>
                          <a:effectLst/>
                          <a:latin typeface="Calibri" panose="020F0502020204030204" pitchFamily="34" charset="0"/>
                        </a:rPr>
                        <a:t>National</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 [107 sites]</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n (%)</a:t>
                      </a:r>
                      <a:endParaRPr lang="en-AU" sz="1400" b="1" i="1" u="none" strike="noStrike" dirty="0">
                        <a:solidFill>
                          <a:srgbClr val="FFFFFF"/>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pt-BR" sz="1400" b="1" i="1" u="none" strike="noStrike" dirty="0">
                          <a:solidFill>
                            <a:srgbClr val="FF0000"/>
                          </a:solidFill>
                          <a:effectLst/>
                          <a:latin typeface="Calibri" panose="020F0502020204030204" pitchFamily="34" charset="0"/>
                        </a:rPr>
                        <a:t>“similar size services”</a:t>
                      </a:r>
                      <a:br>
                        <a:rPr lang="pt-BR" sz="1400" b="1" i="1" u="none" strike="noStrike" dirty="0">
                          <a:solidFill>
                            <a:srgbClr val="000000"/>
                          </a:solidFill>
                          <a:effectLst/>
                          <a:latin typeface="Calibri" panose="020F0502020204030204" pitchFamily="34" charset="0"/>
                        </a:rPr>
                      </a:br>
                      <a:r>
                        <a:rPr lang="pt-BR" sz="1400" b="1" i="1" u="none" strike="noStrike" dirty="0">
                          <a:solidFill>
                            <a:srgbClr val="FF0000"/>
                          </a:solidFill>
                          <a:effectLst/>
                          <a:latin typeface="Calibri" panose="020F0502020204030204" pitchFamily="34" charset="0"/>
                        </a:rPr>
                        <a:t>[#</a:t>
                      </a:r>
                      <a:r>
                        <a:rPr lang="pt-BR" sz="1400" b="1" i="1" u="none" strike="noStrike" dirty="0">
                          <a:solidFill>
                            <a:srgbClr val="000000"/>
                          </a:solidFill>
                          <a:effectLst/>
                          <a:latin typeface="Calibri" panose="020F0502020204030204" pitchFamily="34" charset="0"/>
                        </a:rPr>
                        <a:t> sites]</a:t>
                      </a:r>
                      <a:br>
                        <a:rPr lang="pt-BR" sz="1400" b="1" i="1" u="none" strike="noStrike" dirty="0">
                          <a:solidFill>
                            <a:srgbClr val="000000"/>
                          </a:solidFill>
                          <a:effectLst/>
                          <a:latin typeface="Calibri" panose="020F0502020204030204" pitchFamily="34" charset="0"/>
                        </a:rPr>
                      </a:br>
                      <a:r>
                        <a:rPr lang="pt-BR" sz="1400" b="0" i="1" u="none" strike="noStrike" dirty="0">
                          <a:solidFill>
                            <a:srgbClr val="000000"/>
                          </a:solidFill>
                          <a:effectLst/>
                          <a:latin typeface="Calibri" panose="020F0502020204030204" pitchFamily="34" charset="0"/>
                        </a:rPr>
                        <a:t>n (%)</a:t>
                      </a:r>
                      <a:endParaRPr lang="pt-BR" sz="14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12959064"/>
                  </a:ext>
                </a:extLst>
              </a:tr>
              <a:tr h="235372">
                <a:tc>
                  <a:txBody>
                    <a:bodyPr/>
                    <a:lstStyle/>
                    <a:p>
                      <a:pPr algn="l" fontAlgn="ctr"/>
                      <a:r>
                        <a:rPr lang="en-US" sz="1200" b="0" i="0" u="none" strike="noStrike" dirty="0">
                          <a:solidFill>
                            <a:srgbClr val="000000"/>
                          </a:solidFill>
                          <a:effectLst/>
                          <a:latin typeface="Calibri" panose="020F0502020204030204" pitchFamily="34" charset="0"/>
                        </a:rPr>
                        <a:t>Receive pre-notification and prepare to rapidly accept potential stroke patient from pre-hospital services</a:t>
                      </a:r>
                    </a:p>
                  </a:txBody>
                  <a:tcPr marL="3865" marR="3865" marT="3865" marB="27831"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4 (80)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91 (85)</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401965439"/>
                  </a:ext>
                </a:extLst>
              </a:tr>
              <a:tr h="625069">
                <a:tc>
                  <a:txBody>
                    <a:bodyPr/>
                    <a:lstStyle/>
                    <a:p>
                      <a:pPr algn="l" fontAlgn="ctr"/>
                      <a:r>
                        <a:rPr lang="en-US" sz="1200" b="0" i="0" u="none" strike="noStrike" dirty="0">
                          <a:solidFill>
                            <a:srgbClr val="000000"/>
                          </a:solidFill>
                          <a:effectLst/>
                          <a:latin typeface="Calibri" panose="020F0502020204030204" pitchFamily="34" charset="0"/>
                        </a:rPr>
                        <a:t>Coordinated emergency department systems (includes use of validated screening tools; agreed triage categories; rapid imaging; rapid referral and involvement of stroke team; protocols for IV thrombolysis and ECR intervention/transfer)</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5 (100)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92 (86)</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50571447"/>
                  </a:ext>
                </a:extLst>
              </a:tr>
              <a:tr h="235372">
                <a:tc>
                  <a:txBody>
                    <a:bodyPr/>
                    <a:lstStyle/>
                    <a:p>
                      <a:pPr algn="l" fontAlgn="ctr"/>
                      <a:r>
                        <a:rPr lang="en-AU" sz="1200" b="0" i="0" u="none" strike="noStrike" dirty="0">
                          <a:solidFill>
                            <a:srgbClr val="000000"/>
                          </a:solidFill>
                          <a:effectLst/>
                          <a:latin typeface="Calibri" panose="020F0502020204030204" pitchFamily="34" charset="0"/>
                        </a:rPr>
                        <a:t>Stroke unit </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3 (60)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86 (80)</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271883021"/>
                  </a:ext>
                </a:extLst>
              </a:tr>
              <a:tr h="235372">
                <a:tc>
                  <a:txBody>
                    <a:bodyPr/>
                    <a:lstStyle/>
                    <a:p>
                      <a:pPr algn="l" fontAlgn="ctr"/>
                      <a:r>
                        <a:rPr lang="en-US" sz="1200" b="0" i="0" u="none" strike="noStrike" dirty="0">
                          <a:solidFill>
                            <a:srgbClr val="000000"/>
                          </a:solidFill>
                          <a:effectLst/>
                          <a:latin typeface="Calibri" panose="020F0502020204030204" pitchFamily="34" charset="0"/>
                        </a:rPr>
                        <a:t>Rapid access to onsite CT brain (24/7) including CT perfusion and aortic arch to cerebral vertex angiography</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4 (80)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cs typeface="Calibri" panose="020F0502020204030204" pitchFamily="34" charset="0"/>
                        </a:rPr>
                        <a:t>89 (83)</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551742664"/>
                  </a:ext>
                </a:extLst>
              </a:tr>
              <a:tr h="235372">
                <a:tc>
                  <a:txBody>
                    <a:bodyPr/>
                    <a:lstStyle/>
                    <a:p>
                      <a:pPr algn="l" fontAlgn="ctr"/>
                      <a:r>
                        <a:rPr lang="en-AU" sz="1200" b="0" i="0" u="none" strike="noStrike" dirty="0">
                          <a:solidFill>
                            <a:srgbClr val="000000"/>
                          </a:solidFill>
                          <a:effectLst/>
                          <a:latin typeface="Calibri" panose="020F0502020204030204" pitchFamily="34" charset="0"/>
                        </a:rPr>
                        <a:t>Delivery of intravenous thrombolysis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5 (100)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96 (90)</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764376918"/>
                  </a:ext>
                </a:extLst>
              </a:tr>
              <a:tr h="235372">
                <a:tc>
                  <a:txBody>
                    <a:bodyPr/>
                    <a:lstStyle/>
                    <a:p>
                      <a:pPr algn="l" fontAlgn="ctr"/>
                      <a:r>
                        <a:rPr lang="en-US" sz="1200" b="0" i="0" u="none" strike="noStrike" dirty="0">
                          <a:solidFill>
                            <a:srgbClr val="000000"/>
                          </a:solidFill>
                          <a:effectLst/>
                          <a:latin typeface="Calibri" panose="020F0502020204030204" pitchFamily="34" charset="0"/>
                        </a:rPr>
                        <a:t>On-site endovascular stroke therapy (24/7)</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1 (20)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cs typeface="Calibri" panose="020F0502020204030204" pitchFamily="34" charset="0"/>
                        </a:rPr>
                        <a:t>15 (14)</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783595149"/>
                  </a:ext>
                </a:extLst>
              </a:tr>
              <a:tr h="235372">
                <a:tc>
                  <a:txBody>
                    <a:bodyPr/>
                    <a:lstStyle/>
                    <a:p>
                      <a:pPr algn="l" fontAlgn="ctr"/>
                      <a:r>
                        <a:rPr lang="en-US" sz="1200" b="0" i="0" u="none" strike="noStrike" dirty="0">
                          <a:solidFill>
                            <a:srgbClr val="000000"/>
                          </a:solidFill>
                          <a:effectLst/>
                          <a:latin typeface="Calibri" panose="020F0502020204030204" pitchFamily="34" charset="0"/>
                        </a:rPr>
                        <a:t>On-site neurosurgical services (e.g. for hemicraniectomy due to large middle cerebral artery infarcts)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 (40)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31 (29)</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990295262"/>
                  </a:ext>
                </a:extLst>
              </a:tr>
              <a:tr h="235372">
                <a:tc>
                  <a:txBody>
                    <a:bodyPr/>
                    <a:lstStyle/>
                    <a:p>
                      <a:pPr algn="l" fontAlgn="ctr"/>
                      <a:r>
                        <a:rPr lang="en-US" sz="1200" b="0" i="0" u="none" strike="noStrike" dirty="0">
                          <a:solidFill>
                            <a:srgbClr val="000000"/>
                          </a:solidFill>
                          <a:effectLst/>
                          <a:latin typeface="Calibri" panose="020F0502020204030204" pitchFamily="34" charset="0"/>
                        </a:rPr>
                        <a:t>Ability to provide acute monitoring (telemetry and other physiological monitoring) for at least 72 hours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5 (100)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105 (98)</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88947353"/>
                  </a:ext>
                </a:extLst>
              </a:tr>
              <a:tr h="235372">
                <a:tc>
                  <a:txBody>
                    <a:bodyPr/>
                    <a:lstStyle/>
                    <a:p>
                      <a:pPr algn="l" fontAlgn="ctr"/>
                      <a:r>
                        <a:rPr lang="en-AU" sz="1200" b="0" i="0" u="none" strike="noStrike" dirty="0">
                          <a:solidFill>
                            <a:srgbClr val="000000"/>
                          </a:solidFill>
                          <a:effectLst/>
                          <a:latin typeface="Calibri" panose="020F0502020204030204" pitchFamily="34" charset="0"/>
                        </a:rPr>
                        <a:t>Acute stroke team </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4 (80)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cs typeface="Calibri" panose="020F0502020204030204" pitchFamily="34" charset="0"/>
                        </a:rPr>
                        <a:t>93 (87)</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109304070"/>
                  </a:ext>
                </a:extLst>
              </a:tr>
              <a:tr h="235372">
                <a:tc>
                  <a:txBody>
                    <a:bodyPr/>
                    <a:lstStyle/>
                    <a:p>
                      <a:pPr algn="l" fontAlgn="ctr"/>
                      <a:r>
                        <a:rPr lang="en-AU" sz="1200" b="0" i="0" u="none" strike="noStrike" dirty="0">
                          <a:solidFill>
                            <a:srgbClr val="000000"/>
                          </a:solidFill>
                          <a:effectLst/>
                          <a:latin typeface="Calibri" panose="020F0502020204030204" pitchFamily="34" charset="0"/>
                        </a:rPr>
                        <a:t>Dedicated stroke coordinator position</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dirty="0">
                          <a:solidFill>
                            <a:srgbClr val="FFFFFF"/>
                          </a:solidFill>
                          <a:effectLst/>
                          <a:latin typeface="Calibri" panose="020F0502020204030204" pitchFamily="34" charset="0"/>
                        </a:rPr>
                        <a:t>2 (40)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81 (76)</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921878725"/>
                  </a:ext>
                </a:extLst>
              </a:tr>
            </a:tbl>
          </a:graphicData>
        </a:graphic>
      </p:graphicFrame>
    </p:spTree>
    <p:extLst>
      <p:ext uri="{BB962C8B-B14F-4D97-AF65-F5344CB8AC3E}">
        <p14:creationId xmlns:p14="http://schemas.microsoft.com/office/powerpoint/2010/main" val="1066485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61782" y="185447"/>
            <a:ext cx="1454699" cy="1028700"/>
          </a:xfrm>
          <a:prstGeom prst="rect">
            <a:avLst/>
          </a:prstGeom>
        </p:spPr>
      </p:pic>
      <p:sp>
        <p:nvSpPr>
          <p:cNvPr id="6" name="Title 1"/>
          <p:cNvSpPr>
            <a:spLocks noGrp="1"/>
          </p:cNvSpPr>
          <p:nvPr>
            <p:ph type="title"/>
          </p:nvPr>
        </p:nvSpPr>
        <p:spPr>
          <a:xfrm>
            <a:off x="1818797" y="334100"/>
            <a:ext cx="4313209" cy="731394"/>
          </a:xfrm>
        </p:spPr>
        <p:txBody>
          <a:bodyPr>
            <a:noAutofit/>
          </a:bodyPr>
          <a:lstStyle/>
          <a:p>
            <a:r>
              <a:rPr lang="en-AU" sz="2000" dirty="0">
                <a:latin typeface="Arial" panose="020B0604020202020204" pitchFamily="34" charset="0"/>
                <a:cs typeface="Arial" panose="020B0604020202020204" pitchFamily="34" charset="0"/>
              </a:rPr>
              <a:t>Organisational Survey</a:t>
            </a:r>
            <a:br>
              <a:rPr lang="en-AU" sz="1800" dirty="0">
                <a:latin typeface="Arial" panose="020B0604020202020204" pitchFamily="34" charset="0"/>
                <a:cs typeface="Arial" panose="020B0604020202020204" pitchFamily="34" charset="0"/>
              </a:rPr>
            </a:br>
            <a:r>
              <a:rPr lang="en-AU" sz="2800" b="1" dirty="0">
                <a:latin typeface="Arial" panose="020B0604020202020204" pitchFamily="34" charset="0"/>
                <a:cs typeface="Arial" panose="020B0604020202020204" pitchFamily="34" charset="0"/>
              </a:rPr>
              <a:t>Framework</a:t>
            </a:r>
          </a:p>
        </p:txBody>
      </p:sp>
      <p:sp>
        <p:nvSpPr>
          <p:cNvPr id="8" name="TextBox 11">
            <a:extLst>
              <a:ext uri="{FF2B5EF4-FFF2-40B4-BE49-F238E27FC236}">
                <a16:creationId xmlns:a16="http://schemas.microsoft.com/office/drawing/2014/main" id="{AC946A3B-EC02-4D7B-95D8-7ECF2E4CB9A9}"/>
              </a:ext>
            </a:extLst>
          </p:cNvPr>
          <p:cNvSpPr txBox="1"/>
          <p:nvPr/>
        </p:nvSpPr>
        <p:spPr>
          <a:xfrm>
            <a:off x="1775238" y="936416"/>
            <a:ext cx="8517613" cy="506490"/>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Insert your hospital</a:t>
            </a:r>
            <a:r>
              <a:rPr lang="en-AU" sz="1400" i="1" dirty="0">
                <a:solidFill>
                  <a:srgbClr val="C00000"/>
                </a:solidFill>
                <a:latin typeface="Arial" panose="020B0604020202020204" pitchFamily="34" charset="0"/>
                <a:cs typeface="Arial" panose="020B0604020202020204" pitchFamily="34" charset="0"/>
              </a:rPr>
              <a:t>’s name and results in the orange column below.</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Insert your peer group results in the last column below. *Delete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graphicFrame>
        <p:nvGraphicFramePr>
          <p:cNvPr id="7" name="Content Placeholder 6">
            <a:extLst>
              <a:ext uri="{FF2B5EF4-FFF2-40B4-BE49-F238E27FC236}">
                <a16:creationId xmlns:a16="http://schemas.microsoft.com/office/drawing/2014/main" id="{E89A8549-EEEE-AD6D-352D-64E660ED5A20}"/>
              </a:ext>
            </a:extLst>
          </p:cNvPr>
          <p:cNvGraphicFramePr>
            <a:graphicFrameLocks noGrp="1"/>
          </p:cNvGraphicFramePr>
          <p:nvPr>
            <p:ph idx="1"/>
            <p:extLst>
              <p:ext uri="{D42A27DB-BD31-4B8C-83A1-F6EECF244321}">
                <p14:modId xmlns:p14="http://schemas.microsoft.com/office/powerpoint/2010/main" val="4269328184"/>
              </p:ext>
            </p:extLst>
          </p:nvPr>
        </p:nvGraphicFramePr>
        <p:xfrm>
          <a:off x="999859" y="2045222"/>
          <a:ext cx="10169493" cy="4359612"/>
        </p:xfrm>
        <a:graphic>
          <a:graphicData uri="http://schemas.openxmlformats.org/drawingml/2006/table">
            <a:tbl>
              <a:tblPr/>
              <a:tblGrid>
                <a:gridCol w="6143383">
                  <a:extLst>
                    <a:ext uri="{9D8B030D-6E8A-4147-A177-3AD203B41FA5}">
                      <a16:colId xmlns:a16="http://schemas.microsoft.com/office/drawing/2014/main" val="71967596"/>
                    </a:ext>
                  </a:extLst>
                </a:gridCol>
                <a:gridCol w="1169705">
                  <a:extLst>
                    <a:ext uri="{9D8B030D-6E8A-4147-A177-3AD203B41FA5}">
                      <a16:colId xmlns:a16="http://schemas.microsoft.com/office/drawing/2014/main" val="3986149247"/>
                    </a:ext>
                  </a:extLst>
                </a:gridCol>
                <a:gridCol w="914657">
                  <a:extLst>
                    <a:ext uri="{9D8B030D-6E8A-4147-A177-3AD203B41FA5}">
                      <a16:colId xmlns:a16="http://schemas.microsoft.com/office/drawing/2014/main" val="200239536"/>
                    </a:ext>
                  </a:extLst>
                </a:gridCol>
                <a:gridCol w="976075">
                  <a:extLst>
                    <a:ext uri="{9D8B030D-6E8A-4147-A177-3AD203B41FA5}">
                      <a16:colId xmlns:a16="http://schemas.microsoft.com/office/drawing/2014/main" val="1386339586"/>
                    </a:ext>
                  </a:extLst>
                </a:gridCol>
                <a:gridCol w="965673">
                  <a:extLst>
                    <a:ext uri="{9D8B030D-6E8A-4147-A177-3AD203B41FA5}">
                      <a16:colId xmlns:a16="http://schemas.microsoft.com/office/drawing/2014/main" val="3828270385"/>
                    </a:ext>
                  </a:extLst>
                </a:gridCol>
              </a:tblGrid>
              <a:tr h="947268">
                <a:tc>
                  <a:txBody>
                    <a:bodyPr/>
                    <a:lstStyle/>
                    <a:p>
                      <a:pPr algn="ctr" fontAlgn="ctr"/>
                      <a:r>
                        <a:rPr lang="en-AU" sz="1400" b="1" i="0" u="none" strike="noStrike" dirty="0">
                          <a:solidFill>
                            <a:srgbClr val="000000"/>
                          </a:solidFill>
                          <a:effectLst/>
                          <a:latin typeface="Calibri" panose="020F0502020204030204" pitchFamily="34" charset="0"/>
                        </a:rPr>
                        <a:t>Framework Element of Service </a:t>
                      </a:r>
                    </a:p>
                  </a:txBody>
                  <a:tcPr marL="3865" marR="3865" marT="3865" marB="27831"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AU" sz="1400" b="1" i="1" u="none" strike="noStrike" dirty="0">
                          <a:solidFill>
                            <a:srgbClr val="FF0000"/>
                          </a:solidFill>
                          <a:effectLst/>
                          <a:latin typeface="Calibri" panose="020F0502020204030204" pitchFamily="34" charset="0"/>
                        </a:rPr>
                        <a:t>“Your Hospital”</a:t>
                      </a:r>
                      <a:br>
                        <a:rPr lang="en-AU" sz="1400" b="1" i="1" u="none" strike="noStrike" dirty="0">
                          <a:solidFill>
                            <a:srgbClr val="000000"/>
                          </a:solidFill>
                          <a:effectLst/>
                          <a:latin typeface="Calibri" panose="020F0502020204030204" pitchFamily="34" charset="0"/>
                        </a:rPr>
                      </a:br>
                      <a:endParaRPr lang="en-AU" sz="14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400" b="1" i="1" u="none" strike="noStrike" dirty="0">
                          <a:solidFill>
                            <a:srgbClr val="FFFFFF"/>
                          </a:solidFill>
                          <a:effectLst/>
                          <a:latin typeface="Calibri" panose="020F0502020204030204" pitchFamily="34" charset="0"/>
                        </a:rPr>
                        <a:t>SA</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[5 sites]</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n (%)</a:t>
                      </a:r>
                      <a:endParaRPr lang="en-AU" sz="1400" b="1" i="1" u="none" strike="noStrike" dirty="0">
                        <a:solidFill>
                          <a:srgbClr val="FFFFFF"/>
                        </a:solidFill>
                        <a:effectLst/>
                        <a:latin typeface="Calibri" panose="020F0502020204030204" pitchFamily="34" charset="0"/>
                      </a:endParaRP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400" b="1" i="1" u="none" strike="noStrike" dirty="0">
                          <a:solidFill>
                            <a:srgbClr val="FFFFFF"/>
                          </a:solidFill>
                          <a:effectLst/>
                          <a:latin typeface="Calibri" panose="020F0502020204030204" pitchFamily="34" charset="0"/>
                        </a:rPr>
                        <a:t>National</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 [107 sites]</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n (%)</a:t>
                      </a:r>
                      <a:endParaRPr lang="en-AU" sz="1400" b="1" i="1" u="none" strike="noStrike" dirty="0">
                        <a:solidFill>
                          <a:srgbClr val="FFFFFF"/>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pt-BR" sz="1400" b="1" i="1" u="none" strike="noStrike" dirty="0">
                          <a:solidFill>
                            <a:srgbClr val="FF0000"/>
                          </a:solidFill>
                          <a:effectLst/>
                          <a:latin typeface="Calibri" panose="020F0502020204030204" pitchFamily="34" charset="0"/>
                        </a:rPr>
                        <a:t>“similar size services”</a:t>
                      </a:r>
                      <a:br>
                        <a:rPr lang="pt-BR" sz="1400" b="1" i="1" u="none" strike="noStrike" dirty="0">
                          <a:solidFill>
                            <a:srgbClr val="000000"/>
                          </a:solidFill>
                          <a:effectLst/>
                          <a:latin typeface="Calibri" panose="020F0502020204030204" pitchFamily="34" charset="0"/>
                        </a:rPr>
                      </a:br>
                      <a:r>
                        <a:rPr lang="pt-BR" sz="1400" b="1" i="1" u="none" strike="noStrike" dirty="0">
                          <a:solidFill>
                            <a:srgbClr val="FF0000"/>
                          </a:solidFill>
                          <a:effectLst/>
                          <a:latin typeface="Calibri" panose="020F0502020204030204" pitchFamily="34" charset="0"/>
                        </a:rPr>
                        <a:t>[#</a:t>
                      </a:r>
                      <a:r>
                        <a:rPr lang="pt-BR" sz="1400" b="1" i="1" u="none" strike="noStrike" dirty="0">
                          <a:solidFill>
                            <a:srgbClr val="000000"/>
                          </a:solidFill>
                          <a:effectLst/>
                          <a:latin typeface="Calibri" panose="020F0502020204030204" pitchFamily="34" charset="0"/>
                        </a:rPr>
                        <a:t> sites]</a:t>
                      </a:r>
                      <a:br>
                        <a:rPr lang="pt-BR" sz="1400" b="1" i="1" u="none" strike="noStrike" dirty="0">
                          <a:solidFill>
                            <a:srgbClr val="000000"/>
                          </a:solidFill>
                          <a:effectLst/>
                          <a:latin typeface="Calibri" panose="020F0502020204030204" pitchFamily="34" charset="0"/>
                        </a:rPr>
                      </a:br>
                      <a:r>
                        <a:rPr lang="pt-BR" sz="1400" b="0" i="1" u="none" strike="noStrike" dirty="0">
                          <a:solidFill>
                            <a:srgbClr val="000000"/>
                          </a:solidFill>
                          <a:effectLst/>
                          <a:latin typeface="Calibri" panose="020F0502020204030204" pitchFamily="34" charset="0"/>
                        </a:rPr>
                        <a:t>n (%)</a:t>
                      </a:r>
                      <a:endParaRPr lang="pt-BR" sz="14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12959064"/>
                  </a:ext>
                </a:extLst>
              </a:tr>
              <a:tr h="229638">
                <a:tc>
                  <a:txBody>
                    <a:bodyPr/>
                    <a:lstStyle/>
                    <a:p>
                      <a:pPr algn="l" fontAlgn="ctr"/>
                      <a:r>
                        <a:rPr lang="en-AU" sz="1200" b="0" i="0" u="none" strike="noStrike" dirty="0">
                          <a:solidFill>
                            <a:srgbClr val="000000"/>
                          </a:solidFill>
                          <a:effectLst/>
                          <a:latin typeface="Calibri" panose="020F0502020204030204" pitchFamily="34" charset="0"/>
                        </a:rPr>
                        <a:t>Dedicated medical lead </a:t>
                      </a:r>
                    </a:p>
                  </a:txBody>
                  <a:tcPr marL="3865" marR="3865" marT="3865" marB="27831"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4 (80)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78 (73)</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9632323"/>
                  </a:ext>
                </a:extLst>
              </a:tr>
              <a:tr h="229638">
                <a:tc>
                  <a:txBody>
                    <a:bodyPr/>
                    <a:lstStyle/>
                    <a:p>
                      <a:pPr algn="l" fontAlgn="ctr"/>
                      <a:r>
                        <a:rPr lang="en-US" sz="1200" b="0" i="0" u="none" strike="noStrike" dirty="0">
                          <a:solidFill>
                            <a:srgbClr val="000000"/>
                          </a:solidFill>
                          <a:effectLst/>
                          <a:latin typeface="Calibri" panose="020F0502020204030204" pitchFamily="34" charset="0"/>
                        </a:rPr>
                        <a:t>Access to HDU / ICU (for complex patients)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4 (80)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100 (93)</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895298044"/>
                  </a:ext>
                </a:extLst>
              </a:tr>
              <a:tr h="425355">
                <a:tc>
                  <a:txBody>
                    <a:bodyPr/>
                    <a:lstStyle/>
                    <a:p>
                      <a:pPr algn="l" fontAlgn="ctr"/>
                      <a:r>
                        <a:rPr lang="en-US" sz="1200" b="0" i="0" u="none" strike="noStrike" dirty="0">
                          <a:solidFill>
                            <a:srgbClr val="000000"/>
                          </a:solidFill>
                          <a:effectLst/>
                          <a:latin typeface="Calibri" panose="020F0502020204030204" pitchFamily="34" charset="0"/>
                        </a:rPr>
                        <a:t>Routine use of carotid (&lt;48 </a:t>
                      </a:r>
                      <a:r>
                        <a:rPr lang="en-US" sz="1200" b="0" i="0" u="none" strike="noStrike" dirty="0" err="1">
                          <a:solidFill>
                            <a:srgbClr val="000000"/>
                          </a:solidFill>
                          <a:effectLst/>
                          <a:latin typeface="Calibri" panose="020F0502020204030204" pitchFamily="34" charset="0"/>
                        </a:rPr>
                        <a:t>hrs</a:t>
                      </a:r>
                      <a:r>
                        <a:rPr lang="en-US" sz="1200" b="0" i="0" u="none" strike="noStrike" dirty="0">
                          <a:solidFill>
                            <a:srgbClr val="000000"/>
                          </a:solidFill>
                          <a:effectLst/>
                          <a:latin typeface="Calibri" panose="020F0502020204030204" pitchFamily="34" charset="0"/>
                        </a:rPr>
                        <a:t>) and brain (&lt;24 hours) imaging and early (&lt;48 </a:t>
                      </a:r>
                      <a:r>
                        <a:rPr lang="en-US" sz="1200" b="0" i="0" u="none" strike="noStrike" dirty="0" err="1">
                          <a:solidFill>
                            <a:srgbClr val="000000"/>
                          </a:solidFill>
                          <a:effectLst/>
                          <a:latin typeface="Calibri" panose="020F0502020204030204" pitchFamily="34" charset="0"/>
                        </a:rPr>
                        <a:t>hrs</a:t>
                      </a:r>
                      <a:r>
                        <a:rPr lang="en-US" sz="1200" b="0" i="0" u="none" strike="noStrike" dirty="0">
                          <a:solidFill>
                            <a:srgbClr val="000000"/>
                          </a:solidFill>
                          <a:effectLst/>
                          <a:latin typeface="Calibri" panose="020F0502020204030204" pitchFamily="34" charset="0"/>
                        </a:rPr>
                        <a:t>) administration of stroke prevention medications (</a:t>
                      </a:r>
                      <a:r>
                        <a:rPr lang="en-US" sz="1200" b="0" i="0" u="none" strike="noStrike" dirty="0" err="1">
                          <a:solidFill>
                            <a:srgbClr val="000000"/>
                          </a:solidFill>
                          <a:effectLst/>
                          <a:latin typeface="Calibri" panose="020F0502020204030204" pitchFamily="34" charset="0"/>
                        </a:rPr>
                        <a:t>antithrombotics</a:t>
                      </a:r>
                      <a:r>
                        <a:rPr lang="en-US" sz="1200" b="0" i="0" u="none" strike="noStrike" dirty="0">
                          <a:solidFill>
                            <a:srgbClr val="000000"/>
                          </a:solidFill>
                          <a:effectLst/>
                          <a:latin typeface="Calibri" panose="020F0502020204030204" pitchFamily="34" charset="0"/>
                        </a:rPr>
                        <a:t>, cholesterol and BP lowering)</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4 (80)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87 (81)</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endParaRPr lang="en-AU" sz="12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742746411"/>
                  </a:ext>
                </a:extLst>
              </a:tr>
              <a:tr h="229638">
                <a:tc>
                  <a:txBody>
                    <a:bodyPr/>
                    <a:lstStyle/>
                    <a:p>
                      <a:pPr algn="l" fontAlgn="ctr"/>
                      <a:r>
                        <a:rPr lang="en-US" sz="1200" b="0" i="0" u="none" strike="noStrike" dirty="0">
                          <a:solidFill>
                            <a:srgbClr val="000000"/>
                          </a:solidFill>
                          <a:effectLst/>
                          <a:latin typeface="Calibri" panose="020F0502020204030204" pitchFamily="34" charset="0"/>
                        </a:rPr>
                        <a:t>Use of telehealth services for acute assessment and treatment </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3 (60)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77 (72)</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98511288"/>
                  </a:ext>
                </a:extLst>
              </a:tr>
              <a:tr h="621074">
                <a:tc>
                  <a:txBody>
                    <a:bodyPr/>
                    <a:lstStyle/>
                    <a:p>
                      <a:pPr algn="l" fontAlgn="ctr"/>
                      <a:r>
                        <a:rPr lang="en-US" sz="1200" b="0" i="0" u="none" strike="noStrike" dirty="0" err="1">
                          <a:solidFill>
                            <a:srgbClr val="000000"/>
                          </a:solidFill>
                          <a:effectLst/>
                          <a:latin typeface="Calibri" panose="020F0502020204030204" pitchFamily="34" charset="0"/>
                        </a:rPr>
                        <a:t>Standardised</a:t>
                      </a:r>
                      <a:r>
                        <a:rPr lang="en-US" sz="1200" b="0" i="0" u="none" strike="noStrike" dirty="0">
                          <a:solidFill>
                            <a:srgbClr val="000000"/>
                          </a:solidFill>
                          <a:effectLst/>
                          <a:latin typeface="Calibri" panose="020F0502020204030204" pitchFamily="34" charset="0"/>
                        </a:rPr>
                        <a:t> processes that ensure ALL stroke patients are assessed for rehabilitation. This includes use of </a:t>
                      </a:r>
                      <a:r>
                        <a:rPr lang="en-US" sz="1200" b="0" i="0" u="none" strike="noStrike" dirty="0" err="1">
                          <a:solidFill>
                            <a:srgbClr val="000000"/>
                          </a:solidFill>
                          <a:effectLst/>
                          <a:latin typeface="Calibri" panose="020F0502020204030204" pitchFamily="34" charset="0"/>
                        </a:rPr>
                        <a:t>standardised</a:t>
                      </a:r>
                      <a:r>
                        <a:rPr lang="en-US" sz="1200" b="0" i="0" u="none" strike="noStrike" dirty="0">
                          <a:solidFill>
                            <a:srgbClr val="000000"/>
                          </a:solidFill>
                          <a:effectLst/>
                          <a:latin typeface="Calibri" panose="020F0502020204030204" pitchFamily="34" charset="0"/>
                        </a:rPr>
                        <a:t> tools to determine individual rehabilitation needs and goals (ideally within 48 hours of admission)</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5 (100)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93 (87)</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endParaRPr lang="en-AU" sz="12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681441396"/>
                  </a:ext>
                </a:extLst>
              </a:tr>
              <a:tr h="425355">
                <a:tc>
                  <a:txBody>
                    <a:bodyPr/>
                    <a:lstStyle/>
                    <a:p>
                      <a:pPr algn="l" fontAlgn="ctr"/>
                      <a:r>
                        <a:rPr lang="en-US" sz="1200" b="0" i="0" u="none" strike="noStrike" dirty="0">
                          <a:solidFill>
                            <a:srgbClr val="000000"/>
                          </a:solidFill>
                          <a:effectLst/>
                          <a:latin typeface="Calibri" panose="020F0502020204030204" pitchFamily="34" charset="0"/>
                        </a:rPr>
                        <a:t>Coordination with rehabilitation service providers (this should include a </a:t>
                      </a:r>
                      <a:r>
                        <a:rPr lang="en-US" sz="1200" b="0" i="0" u="none" strike="noStrike" dirty="0" err="1">
                          <a:solidFill>
                            <a:srgbClr val="000000"/>
                          </a:solidFill>
                          <a:effectLst/>
                          <a:latin typeface="Calibri" panose="020F0502020204030204" pitchFamily="34" charset="0"/>
                        </a:rPr>
                        <a:t>standardised</a:t>
                      </a:r>
                      <a:r>
                        <a:rPr lang="en-US" sz="1200" b="0" i="0" u="none" strike="noStrike" dirty="0">
                          <a:solidFill>
                            <a:srgbClr val="000000"/>
                          </a:solidFill>
                          <a:effectLst/>
                          <a:latin typeface="Calibri" panose="020F0502020204030204" pitchFamily="34" charset="0"/>
                        </a:rPr>
                        <a:t> process, and/or a person, used to assess suitability for further rehabilitation)</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5 (100)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102 (95)</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endParaRPr lang="en-AU" sz="12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79886909"/>
                  </a:ext>
                </a:extLst>
              </a:tr>
              <a:tr h="229638">
                <a:tc>
                  <a:txBody>
                    <a:bodyPr/>
                    <a:lstStyle/>
                    <a:p>
                      <a:pPr algn="l" fontAlgn="ctr"/>
                      <a:r>
                        <a:rPr lang="en-US" sz="1200" b="0" i="0" u="none" strike="noStrike" dirty="0">
                          <a:solidFill>
                            <a:srgbClr val="000000"/>
                          </a:solidFill>
                          <a:effectLst/>
                          <a:latin typeface="Calibri" panose="020F0502020204030204" pitchFamily="34" charset="0"/>
                        </a:rPr>
                        <a:t>Routine involvement of patients and carers in the rehabilitation process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5 (100)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104 (97)</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378423034"/>
                  </a:ext>
                </a:extLst>
              </a:tr>
              <a:tr h="229638">
                <a:tc>
                  <a:txBody>
                    <a:bodyPr/>
                    <a:lstStyle/>
                    <a:p>
                      <a:pPr algn="l" fontAlgn="ctr"/>
                      <a:r>
                        <a:rPr lang="en-US" sz="1200" b="0" i="0" u="none" strike="noStrike" dirty="0">
                          <a:solidFill>
                            <a:srgbClr val="000000"/>
                          </a:solidFill>
                          <a:effectLst/>
                          <a:latin typeface="Calibri" panose="020F0502020204030204" pitchFamily="34" charset="0"/>
                        </a:rPr>
                        <a:t>Routine use of guidelines, care plans and protocols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3 (60)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76 (71)</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197126422"/>
                  </a:ext>
                </a:extLst>
              </a:tr>
              <a:tr h="229638">
                <a:tc>
                  <a:txBody>
                    <a:bodyPr/>
                    <a:lstStyle/>
                    <a:p>
                      <a:pPr algn="l" fontAlgn="ctr"/>
                      <a:r>
                        <a:rPr lang="en-US" sz="1200" b="0" i="0" u="none" strike="noStrike" dirty="0">
                          <a:solidFill>
                            <a:srgbClr val="000000"/>
                          </a:solidFill>
                          <a:effectLst/>
                          <a:latin typeface="Calibri" panose="020F0502020204030204" pitchFamily="34" charset="0"/>
                        </a:rPr>
                        <a:t>Regular data collection and stroke specific quality improvement activities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4 (80)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94 (88)</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459395241"/>
                  </a:ext>
                </a:extLst>
              </a:tr>
              <a:tr h="229638">
                <a:tc>
                  <a:txBody>
                    <a:bodyPr/>
                    <a:lstStyle/>
                    <a:p>
                      <a:pPr algn="l" fontAlgn="ctr"/>
                      <a:r>
                        <a:rPr lang="en-US" sz="1200" b="0" i="0" u="none" strike="noStrike" dirty="0">
                          <a:solidFill>
                            <a:srgbClr val="000000"/>
                          </a:solidFill>
                          <a:effectLst/>
                          <a:latin typeface="Calibri" panose="020F0502020204030204" pitchFamily="34" charset="0"/>
                        </a:rPr>
                        <a:t>Access and collaboration with other specialist services (cardiology, palliative care, vascular)</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3 (60)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rPr>
                        <a:t>77 (72)</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105436329"/>
                  </a:ext>
                </a:extLst>
              </a:tr>
              <a:tr h="294877">
                <a:tc>
                  <a:txBody>
                    <a:bodyPr/>
                    <a:lstStyle/>
                    <a:p>
                      <a:pPr algn="l" fontAlgn="ctr"/>
                      <a:r>
                        <a:rPr lang="en-AU" sz="1400" b="1" i="0" u="none" strike="noStrike" dirty="0">
                          <a:solidFill>
                            <a:srgbClr val="000000"/>
                          </a:solidFill>
                          <a:effectLst/>
                          <a:latin typeface="Calibri" panose="020F0502020204030204" pitchFamily="34" charset="0"/>
                        </a:rPr>
                        <a:t>Total Elements Met:</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endParaRPr lang="en-AU" sz="1600" b="1" i="0"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600" b="1" i="0" u="none" strike="noStrike" dirty="0">
                          <a:solidFill>
                            <a:srgbClr val="FFFFFF"/>
                          </a:solidFill>
                          <a:effectLst/>
                          <a:latin typeface="Calibri" panose="020F0502020204030204" pitchFamily="34" charset="0"/>
                        </a:rPr>
                        <a:t>17/20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600" b="1" i="0" u="none" strike="noStrike" dirty="0">
                          <a:solidFill>
                            <a:srgbClr val="FFFFFF"/>
                          </a:solidFill>
                          <a:effectLst/>
                          <a:latin typeface="Calibri" panose="020F0502020204030204" pitchFamily="34" charset="0"/>
                        </a:rPr>
                        <a:t>17/20</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endParaRPr lang="en-AU" sz="16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951310932"/>
                  </a:ext>
                </a:extLst>
              </a:tr>
            </a:tbl>
          </a:graphicData>
        </a:graphic>
      </p:graphicFrame>
    </p:spTree>
    <p:extLst>
      <p:ext uri="{BB962C8B-B14F-4D97-AF65-F5344CB8AC3E}">
        <p14:creationId xmlns:p14="http://schemas.microsoft.com/office/powerpoint/2010/main" val="2140128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4785" y="1891096"/>
            <a:ext cx="7684317" cy="2940974"/>
          </a:xfrm>
        </p:spPr>
        <p:txBody>
          <a:bodyPr>
            <a:normAutofit/>
          </a:bodyPr>
          <a:lstStyle/>
          <a:p>
            <a:pPr marL="0" indent="0" algn="ctr">
              <a:buNone/>
            </a:pPr>
            <a:r>
              <a:rPr lang="en-US" sz="4050" b="1" dirty="0">
                <a:solidFill>
                  <a:srgbClr val="008264"/>
                </a:solidFill>
                <a:latin typeface="Arial" panose="020B0604020202020204" pitchFamily="34" charset="0"/>
                <a:cs typeface="Arial" panose="020B0604020202020204" pitchFamily="34" charset="0"/>
              </a:rPr>
              <a:t>Clinical Audit</a:t>
            </a:r>
            <a:br>
              <a:rPr lang="en-US" sz="3300"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r>
              <a:rPr lang="en-AU" dirty="0">
                <a:latin typeface="Arial" panose="020B0604020202020204" pitchFamily="34" charset="0"/>
                <a:cs typeface="Arial" panose="020B0604020202020204" pitchFamily="34" charset="0"/>
              </a:rPr>
              <a:t>Measuring delivery of care as </a:t>
            </a:r>
            <a:r>
              <a:rPr lang="en-US" dirty="0">
                <a:latin typeface="Arial" panose="020B0604020202020204" pitchFamily="34" charset="0"/>
                <a:cs typeface="Arial" panose="020B0604020202020204" pitchFamily="34" charset="0"/>
              </a:rPr>
              <a:t>outlined in the </a:t>
            </a:r>
            <a:r>
              <a:rPr lang="en-US" b="1" i="1" dirty="0">
                <a:solidFill>
                  <a:srgbClr val="151F6D"/>
                </a:solidFill>
                <a:latin typeface="Arial" panose="020B0604020202020204" pitchFamily="34" charset="0"/>
                <a:cs typeface="Arial" panose="020B0604020202020204" pitchFamily="34" charset="0"/>
              </a:rPr>
              <a:t>Clinical Guidelines for Stroke Management</a:t>
            </a:r>
            <a:endParaRPr lang="en-US" dirty="0">
              <a:solidFill>
                <a:srgbClr val="151F6D"/>
              </a:solidFill>
              <a:latin typeface="Arial" panose="020B0604020202020204" pitchFamily="34" charset="0"/>
              <a:cs typeface="Arial" panose="020B0604020202020204" pitchFamily="34" charset="0"/>
            </a:endParaRPr>
          </a:p>
          <a:p>
            <a:pPr marL="0" indent="0" algn="ctr">
              <a:buNone/>
            </a:pPr>
            <a:endParaRPr lang="en-AU" sz="3300" i="1" dirty="0">
              <a:solidFill>
                <a:srgbClr val="008264"/>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60902" y="193223"/>
            <a:ext cx="1454699" cy="1028700"/>
          </a:xfrm>
          <a:prstGeom prst="rect">
            <a:avLst/>
          </a:prstGeom>
        </p:spPr>
      </p:pic>
      <p:sp>
        <p:nvSpPr>
          <p:cNvPr id="7" name="Title 1">
            <a:extLst>
              <a:ext uri="{FF2B5EF4-FFF2-40B4-BE49-F238E27FC236}">
                <a16:creationId xmlns:a16="http://schemas.microsoft.com/office/drawing/2014/main" id="{E8AC4AF7-0698-47E9-8B29-68A231AD32CB}"/>
              </a:ext>
            </a:extLst>
          </p:cNvPr>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Tree>
    <p:extLst>
      <p:ext uri="{BB962C8B-B14F-4D97-AF65-F5344CB8AC3E}">
        <p14:creationId xmlns:p14="http://schemas.microsoft.com/office/powerpoint/2010/main" val="3374399569"/>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4C1D9343BB0414283F469A604F8582E" ma:contentTypeVersion="22" ma:contentTypeDescription="Create a new document." ma:contentTypeScope="" ma:versionID="42d34568d5ade064cb1047767c074d60">
  <xsd:schema xmlns:xsd="http://www.w3.org/2001/XMLSchema" xmlns:xs="http://www.w3.org/2001/XMLSchema" xmlns:p="http://schemas.microsoft.com/office/2006/metadata/properties" xmlns:ns2="ed20d5d3-3155-4717-8787-ab602af78241" xmlns:ns3="050d9eb1-09f0-44aa-9f23-a3d030c147f5" targetNamespace="http://schemas.microsoft.com/office/2006/metadata/properties" ma:root="true" ma:fieldsID="6dcf118b1531b9b6a62224dbb610b955" ns2:_="" ns3:_="">
    <xsd:import namespace="ed20d5d3-3155-4717-8787-ab602af78241"/>
    <xsd:import namespace="050d9eb1-09f0-44aa-9f23-a3d030c147f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LengthInSeconds" minOccurs="0"/>
                <xsd:element ref="ns2:Date_x0020_Time" minOccurs="0"/>
                <xsd:element ref="ns3:TaxCatchAll" minOccurs="0"/>
                <xsd:element ref="ns2:lcf76f155ced4ddcb4097134ff3c332f"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20d5d3-3155-4717-8787-ab602af782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Date_x0020_Time" ma:index="21" nillable="true" ma:displayName="Date Time" ma:format="DateOnly" ma:internalName="Date_x0020_Time">
      <xsd:simpleType>
        <xsd:restriction base="dms:DateTime"/>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66f2a71b-bba8-467c-85f0-1ed01dfaae3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0d9eb1-09f0-44aa-9f23-a3d030c147f5"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c99f8b55-5ba2-4d99-b866-be9e8fdb142c}" ma:internalName="TaxCatchAll" ma:showField="CatchAllData" ma:web="050d9eb1-09f0-44aa-9f23-a3d030c147f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050d9eb1-09f0-44aa-9f23-a3d030c147f5" xsi:nil="true"/>
    <lcf76f155ced4ddcb4097134ff3c332f xmlns="ed20d5d3-3155-4717-8787-ab602af78241">
      <Terms xmlns="http://schemas.microsoft.com/office/infopath/2007/PartnerControls"/>
    </lcf76f155ced4ddcb4097134ff3c332f>
    <Date_x0020_Time xmlns="ed20d5d3-3155-4717-8787-ab602af7824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D1DF0BE-705D-48D0-9EAC-3845B2B2E249}">
  <ds:schemaRefs>
    <ds:schemaRef ds:uri="050d9eb1-09f0-44aa-9f23-a3d030c147f5"/>
    <ds:schemaRef ds:uri="ed20d5d3-3155-4717-8787-ab602af7824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E587839-C128-497F-92AB-F846E4565932}">
  <ds:schemaRefs>
    <ds:schemaRef ds:uri="050d9eb1-09f0-44aa-9f23-a3d030c147f5"/>
    <ds:schemaRef ds:uri="ed20d5d3-3155-4717-8787-ab602af7824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8DC9AF3B-BAEA-479D-97B3-520131DAA94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1169</TotalTime>
  <Words>1836</Words>
  <Application>Microsoft Office PowerPoint</Application>
  <PresentationFormat>Widescreen</PresentationFormat>
  <Paragraphs>260</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1_Office Theme</vt:lpstr>
      <vt:lpstr>PowerPoint Presentation</vt:lpstr>
      <vt:lpstr>National Stroke Audit  Acute Services 2023</vt:lpstr>
      <vt:lpstr>National Stroke Audit  Acute Services 2023</vt:lpstr>
      <vt:lpstr>The National Stroke Audit - Acute Services is comprised of two elements:</vt:lpstr>
      <vt:lpstr>National Stroke Audit  Acute Services 2023</vt:lpstr>
      <vt:lpstr>Adherence to the Framework Median number of elements met</vt:lpstr>
      <vt:lpstr>Organisational Survey Framework</vt:lpstr>
      <vt:lpstr>Organisational Survey Framework</vt:lpstr>
      <vt:lpstr>National Stroke Audit  Acute Services 2023</vt:lpstr>
      <vt:lpstr>PowerPoint Presentation</vt:lpstr>
      <vt:lpstr>PowerPoint Presentation</vt:lpstr>
      <vt:lpstr>Clinical Audit Indicators Over Time</vt:lpstr>
      <vt:lpstr>National Stroke Audit  Acute Services 2023</vt:lpstr>
      <vt:lpstr>National Stroke Audit  Acute Services 2023</vt:lpstr>
      <vt:lpstr>National Stroke Audit 2016 Where to find out more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Mamo</dc:creator>
  <cp:lastModifiedBy>Ashleigh Mamo</cp:lastModifiedBy>
  <cp:revision>1</cp:revision>
  <dcterms:created xsi:type="dcterms:W3CDTF">2023-11-07T03:43:48Z</dcterms:created>
  <dcterms:modified xsi:type="dcterms:W3CDTF">2023-11-08T00:07:05Z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0x01010014C1D9343BB0414283F469A604F8582E</vt:lpwstr>
  </property>
  <property fmtid="{D5CDD505-2E9C-101B-9397-08002B2CF9AE}" pid="3" name="MediaServiceImageTags">
    <vt:lpwstr/>
  </property>
</Properties>
</file>